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326" r:id="rId2"/>
    <p:sldId id="257" r:id="rId3"/>
    <p:sldId id="333" r:id="rId4"/>
    <p:sldId id="334" r:id="rId5"/>
    <p:sldId id="339" r:id="rId6"/>
    <p:sldId id="340" r:id="rId7"/>
    <p:sldId id="767" r:id="rId8"/>
    <p:sldId id="768" r:id="rId9"/>
    <p:sldId id="769" r:id="rId10"/>
    <p:sldId id="770" r:id="rId11"/>
    <p:sldId id="771" r:id="rId12"/>
    <p:sldId id="772" r:id="rId13"/>
    <p:sldId id="862" r:id="rId14"/>
    <p:sldId id="863" r:id="rId15"/>
    <p:sldId id="864" r:id="rId16"/>
    <p:sldId id="865" r:id="rId17"/>
    <p:sldId id="947" r:id="rId18"/>
    <p:sldId id="866" r:id="rId19"/>
    <p:sldId id="1006" r:id="rId20"/>
    <p:sldId id="948" r:id="rId21"/>
    <p:sldId id="1005" r:id="rId22"/>
    <p:sldId id="1007" r:id="rId23"/>
    <p:sldId id="1008" r:id="rId24"/>
    <p:sldId id="1009" r:id="rId25"/>
    <p:sldId id="1010" r:id="rId26"/>
    <p:sldId id="1011" r:id="rId27"/>
    <p:sldId id="876" r:id="rId28"/>
    <p:sldId id="877" r:id="rId29"/>
    <p:sldId id="878" r:id="rId30"/>
    <p:sldId id="879" r:id="rId31"/>
    <p:sldId id="880" r:id="rId32"/>
    <p:sldId id="881" r:id="rId33"/>
    <p:sldId id="883" r:id="rId34"/>
    <p:sldId id="884" r:id="rId35"/>
    <p:sldId id="885" r:id="rId36"/>
    <p:sldId id="987" r:id="rId37"/>
    <p:sldId id="988" r:id="rId38"/>
    <p:sldId id="989" r:id="rId39"/>
    <p:sldId id="990" r:id="rId40"/>
    <p:sldId id="991" r:id="rId41"/>
    <p:sldId id="992" r:id="rId42"/>
    <p:sldId id="891" r:id="rId43"/>
    <p:sldId id="892" r:id="rId44"/>
    <p:sldId id="894" r:id="rId45"/>
    <p:sldId id="895" r:id="rId46"/>
    <p:sldId id="993" r:id="rId47"/>
    <p:sldId id="994" r:id="rId48"/>
    <p:sldId id="995" r:id="rId49"/>
    <p:sldId id="996" r:id="rId50"/>
    <p:sldId id="899" r:id="rId51"/>
    <p:sldId id="900" r:id="rId52"/>
    <p:sldId id="1013" r:id="rId53"/>
    <p:sldId id="901" r:id="rId54"/>
    <p:sldId id="1012" r:id="rId55"/>
    <p:sldId id="1015" r:id="rId56"/>
    <p:sldId id="540" r:id="rId57"/>
    <p:sldId id="541" r:id="rId58"/>
    <p:sldId id="542" r:id="rId59"/>
    <p:sldId id="543" r:id="rId60"/>
    <p:sldId id="544" r:id="rId61"/>
    <p:sldId id="545" r:id="rId62"/>
    <p:sldId id="547" r:id="rId63"/>
    <p:sldId id="904" r:id="rId64"/>
    <p:sldId id="905" r:id="rId65"/>
    <p:sldId id="906" r:id="rId66"/>
    <p:sldId id="511" r:id="rId67"/>
    <p:sldId id="909" r:id="rId68"/>
    <p:sldId id="1018" r:id="rId69"/>
    <p:sldId id="911" r:id="rId70"/>
    <p:sldId id="997" r:id="rId71"/>
    <p:sldId id="913" r:id="rId72"/>
    <p:sldId id="914" r:id="rId73"/>
    <p:sldId id="915" r:id="rId74"/>
    <p:sldId id="998" r:id="rId75"/>
    <p:sldId id="999" r:id="rId76"/>
    <p:sldId id="916" r:id="rId77"/>
    <p:sldId id="918" r:id="rId78"/>
    <p:sldId id="919" r:id="rId79"/>
    <p:sldId id="1000" r:id="rId80"/>
    <p:sldId id="921" r:id="rId81"/>
    <p:sldId id="1001" r:id="rId82"/>
    <p:sldId id="1002" r:id="rId83"/>
    <p:sldId id="851" r:id="rId84"/>
    <p:sldId id="852" r:id="rId85"/>
    <p:sldId id="854" r:id="rId86"/>
    <p:sldId id="855" r:id="rId87"/>
    <p:sldId id="856" r:id="rId88"/>
    <p:sldId id="857" r:id="rId89"/>
    <p:sldId id="332" r:id="rId90"/>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000000"/>
    <a:srgbClr val="111D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4" autoAdjust="0"/>
    <p:restoredTop sz="95238" autoAdjust="0"/>
  </p:normalViewPr>
  <p:slideViewPr>
    <p:cSldViewPr>
      <p:cViewPr varScale="1">
        <p:scale>
          <a:sx n="162" d="100"/>
          <a:sy n="162" d="100"/>
        </p:scale>
        <p:origin x="592" y="192"/>
      </p:cViewPr>
      <p:guideLst>
        <p:guide orient="horz" pos="1643"/>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g Liu" userId="30791490-d0f6-4e95-a6da-bd0c995dec34" providerId="ADAL" clId="{6629328A-4288-4A49-AD08-5BAEAA31A7BD}"/>
    <pc:docChg chg="modSld">
      <pc:chgData name="Kang Liu" userId="30791490-d0f6-4e95-a6da-bd0c995dec34" providerId="ADAL" clId="{6629328A-4288-4A49-AD08-5BAEAA31A7BD}" dt="2023-03-07T08:56:54.805" v="1" actId="6549"/>
      <pc:docMkLst>
        <pc:docMk/>
      </pc:docMkLst>
      <pc:sldChg chg="modSp">
        <pc:chgData name="Kang Liu" userId="30791490-d0f6-4e95-a6da-bd0c995dec34" providerId="ADAL" clId="{6629328A-4288-4A49-AD08-5BAEAA31A7BD}" dt="2023-03-07T08:56:54.805" v="1" actId="6549"/>
        <pc:sldMkLst>
          <pc:docMk/>
          <pc:sldMk cId="0" sldId="892"/>
        </pc:sldMkLst>
        <pc:spChg chg="mod">
          <ac:chgData name="Kang Liu" userId="30791490-d0f6-4e95-a6da-bd0c995dec34" providerId="ADAL" clId="{6629328A-4288-4A49-AD08-5BAEAA31A7BD}" dt="2023-03-07T08:56:54.805" v="1" actId="6549"/>
          <ac:spMkLst>
            <pc:docMk/>
            <pc:sldMk cId="0" sldId="892"/>
            <ac:spMk id="216088" creationId="{00000000-0000-0000-0000-000000000000}"/>
          </ac:spMkLst>
        </pc:spChg>
      </pc:sldChg>
    </pc:docChg>
  </pc:docChgLst>
  <pc:docChgLst>
    <pc:chgData name="Kang Liu" userId="30791490-d0f6-4e95-a6da-bd0c995dec34" providerId="ADAL" clId="{0A5E447E-2A47-3D43-9214-9DC707FC6DB0}"/>
    <pc:docChg chg="modSld">
      <pc:chgData name="Kang Liu" userId="30791490-d0f6-4e95-a6da-bd0c995dec34" providerId="ADAL" clId="{0A5E447E-2A47-3D43-9214-9DC707FC6DB0}" dt="2023-11-19T13:34:02.542" v="90" actId="20577"/>
      <pc:docMkLst>
        <pc:docMk/>
      </pc:docMkLst>
      <pc:sldChg chg="addSp modSp mod">
        <pc:chgData name="Kang Liu" userId="30791490-d0f6-4e95-a6da-bd0c995dec34" providerId="ADAL" clId="{0A5E447E-2A47-3D43-9214-9DC707FC6DB0}" dt="2023-11-19T13:34:02.542" v="90" actId="20577"/>
        <pc:sldMkLst>
          <pc:docMk/>
          <pc:sldMk cId="0" sldId="857"/>
        </pc:sldMkLst>
        <pc:spChg chg="add mod">
          <ac:chgData name="Kang Liu" userId="30791490-d0f6-4e95-a6da-bd0c995dec34" providerId="ADAL" clId="{0A5E447E-2A47-3D43-9214-9DC707FC6DB0}" dt="2023-11-19T13:33:25.077" v="70" actId="20577"/>
          <ac:spMkLst>
            <pc:docMk/>
            <pc:sldMk cId="0" sldId="857"/>
            <ac:spMk id="9" creationId="{D7169847-CF86-0F59-0BAE-310B91E4A0BC}"/>
          </ac:spMkLst>
        </pc:spChg>
        <pc:spChg chg="add mod">
          <ac:chgData name="Kang Liu" userId="30791490-d0f6-4e95-a6da-bd0c995dec34" providerId="ADAL" clId="{0A5E447E-2A47-3D43-9214-9DC707FC6DB0}" dt="2023-11-19T13:34:02.542" v="90" actId="20577"/>
          <ac:spMkLst>
            <pc:docMk/>
            <pc:sldMk cId="0" sldId="857"/>
            <ac:spMk id="10" creationId="{FE464C8C-4A59-B878-F0BF-9AD24C0B13D7}"/>
          </ac:spMkLst>
        </pc:spChg>
        <pc:picChg chg="add mod">
          <ac:chgData name="Kang Liu" userId="30791490-d0f6-4e95-a6da-bd0c995dec34" providerId="ADAL" clId="{0A5E447E-2A47-3D43-9214-9DC707FC6DB0}" dt="2023-11-19T13:28:23.974" v="5" actId="1076"/>
          <ac:picMkLst>
            <pc:docMk/>
            <pc:sldMk cId="0" sldId="857"/>
            <ac:picMk id="6" creationId="{05E093D1-5BDF-8599-00F7-733C5E403C07}"/>
          </ac:picMkLst>
        </pc:picChg>
        <pc:picChg chg="add mod">
          <ac:chgData name="Kang Liu" userId="30791490-d0f6-4e95-a6da-bd0c995dec34" providerId="ADAL" clId="{0A5E447E-2A47-3D43-9214-9DC707FC6DB0}" dt="2023-11-19T13:29:04.114" v="11" actId="1076"/>
          <ac:picMkLst>
            <pc:docMk/>
            <pc:sldMk cId="0" sldId="857"/>
            <ac:picMk id="8" creationId="{B9CBABAC-3FD3-1D53-9A43-21975F81BC4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6ED28-0653-44D2-981F-B8620E8F8553}" type="datetimeFigureOut">
              <a:rPr lang="zh-CN" altLang="en-US" smtClean="0"/>
              <a:t>2023/11/19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A08728-D05A-47F6-9A47-F3716918B1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pPr eaLnBrk="0" hangingPunct="0"/>
            <a:fld id="{10580CF3-55BB-454E-BBE4-D5C2BD80D8DF}" type="slidenum">
              <a:rPr lang="en-US" smtClean="0">
                <a:solidFill>
                  <a:srgbClr val="000000"/>
                </a:solidFill>
              </a:rPr>
              <a:pPr eaLnBrk="0" hangingPunct="0"/>
              <a:t>7</a:t>
            </a:fld>
            <a:endParaRPr lang="en-US">
              <a:solidFill>
                <a:srgbClr val="000000"/>
              </a:solidFill>
            </a:endParaRPr>
          </a:p>
        </p:txBody>
      </p:sp>
      <p:sp>
        <p:nvSpPr>
          <p:cNvPr id="149507"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eaLnBrk="0" hangingPunct="0"/>
            <a:fld id="{6A6A9C7F-80FA-45DE-A9A4-4C3A157036DB}" type="slidenum">
              <a:rPr lang="en-US" sz="1300">
                <a:solidFill>
                  <a:srgbClr val="000000"/>
                </a:solidFill>
              </a:rPr>
              <a:pPr algn="r" eaLnBrk="0" hangingPunct="0"/>
              <a:t>7</a:t>
            </a:fld>
            <a:endParaRPr lang="en-US" sz="1300" dirty="0">
              <a:solidFill>
                <a:srgbClr val="000000"/>
              </a:solidFill>
            </a:endParaRPr>
          </a:p>
        </p:txBody>
      </p:sp>
      <p:sp>
        <p:nvSpPr>
          <p:cNvPr id="149508" name="Rectangle 2"/>
          <p:cNvSpPr>
            <a:spLocks noGrp="1" noRot="1" noChangeAspect="1" noChangeArrowheads="1" noTextEdit="1"/>
          </p:cNvSpPr>
          <p:nvPr>
            <p:ph type="sldImg"/>
          </p:nvPr>
        </p:nvSpPr>
        <p:spPr>
          <a:xfrm>
            <a:off x="460375" y="720725"/>
            <a:ext cx="6397625" cy="3600450"/>
          </a:xfrm>
          <a:ln/>
        </p:spPr>
      </p:sp>
      <p:sp>
        <p:nvSpPr>
          <p:cNvPr id="149509"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pPr eaLnBrk="0" hangingPunct="0"/>
            <a:fld id="{FDACBCFE-C3C4-440E-9B14-6B24124DD38B}" type="slidenum">
              <a:rPr lang="en-US">
                <a:solidFill>
                  <a:srgbClr val="000000"/>
                </a:solidFill>
              </a:rPr>
              <a:pPr eaLnBrk="0" hangingPunct="0"/>
              <a:t>16</a:t>
            </a:fld>
            <a:endParaRPr lang="en-US">
              <a:solidFill>
                <a:srgbClr val="000000"/>
              </a:solidFill>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481F5ABE-FE86-45D7-A3C1-874D9049B9BD}" type="slidenum">
              <a:rPr lang="en-US">
                <a:solidFill>
                  <a:prstClr val="black"/>
                </a:solidFill>
              </a:rPr>
              <a:pPr/>
              <a:t>18</a:t>
            </a:fld>
            <a:endParaRPr lang="en-US">
              <a:solidFill>
                <a:prstClr val="black"/>
              </a:solidFill>
            </a:endParaRPr>
          </a:p>
        </p:txBody>
      </p:sp>
      <p:sp>
        <p:nvSpPr>
          <p:cNvPr id="165891" name="Rectangle 2"/>
          <p:cNvSpPr>
            <a:spLocks noGrp="1" noRot="1" noChangeAspect="1" noChangeArrowheads="1" noTextEdit="1"/>
          </p:cNvSpPr>
          <p:nvPr>
            <p:ph type="sldImg"/>
          </p:nvPr>
        </p:nvSpPr>
        <p:spPr>
          <a:xfrm>
            <a:off x="460375" y="720725"/>
            <a:ext cx="6397625" cy="3600450"/>
          </a:xfrm>
          <a:ln/>
        </p:spPr>
      </p:sp>
      <p:sp>
        <p:nvSpPr>
          <p:cNvPr id="165892" name="Rectangle 3"/>
          <p:cNvSpPr>
            <a:spLocks noGrp="1" noChangeArrowheads="1"/>
          </p:cNvSpPr>
          <p:nvPr>
            <p:ph type="body" idx="1"/>
          </p:nvPr>
        </p:nvSpPr>
        <p:spPr>
          <a:xfrm>
            <a:off x="975360" y="4560570"/>
            <a:ext cx="5364480" cy="4320540"/>
          </a:xfrm>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830D35FC-DE77-448B-A76A-5FA651EA8F55}" type="slidenum">
              <a:rPr lang="en-US">
                <a:solidFill>
                  <a:prstClr val="black"/>
                </a:solidFill>
              </a:rPr>
              <a:pPr/>
              <a:t>19</a:t>
            </a:fld>
            <a:endParaRPr lang="en-US">
              <a:solidFill>
                <a:prstClr val="black"/>
              </a:solidFill>
            </a:endParaRPr>
          </a:p>
        </p:txBody>
      </p:sp>
      <p:sp>
        <p:nvSpPr>
          <p:cNvPr id="166915" name="Rectangle 2"/>
          <p:cNvSpPr>
            <a:spLocks noGrp="1" noRot="1" noChangeAspect="1" noChangeArrowheads="1" noTextEdit="1"/>
          </p:cNvSpPr>
          <p:nvPr>
            <p:ph type="sldImg"/>
          </p:nvPr>
        </p:nvSpPr>
        <p:spPr>
          <a:xfrm>
            <a:off x="460375" y="717550"/>
            <a:ext cx="6367463" cy="3584575"/>
          </a:xfrm>
          <a:ln/>
        </p:spPr>
      </p:sp>
      <p:sp>
        <p:nvSpPr>
          <p:cNvPr id="166916" name="Rectangle 3"/>
          <p:cNvSpPr>
            <a:spLocks noGrp="1" noChangeArrowheads="1"/>
          </p:cNvSpPr>
          <p:nvPr>
            <p:ph type="body" idx="1"/>
          </p:nvPr>
        </p:nvSpPr>
        <p:spPr>
          <a:xfrm>
            <a:off x="949961" y="4540568"/>
            <a:ext cx="5384800" cy="4378881"/>
          </a:xfrm>
          <a:noFill/>
          <a:ln/>
        </p:spPr>
        <p:txBody>
          <a:bodyPr/>
          <a:lstStyle/>
          <a:p>
            <a:pPr eaLnBrk="1" hangingPunct="1"/>
            <a:endParaRPr lang="en-US"/>
          </a:p>
        </p:txBody>
      </p:sp>
    </p:spTree>
    <p:extLst>
      <p:ext uri="{BB962C8B-B14F-4D97-AF65-F5344CB8AC3E}">
        <p14:creationId xmlns:p14="http://schemas.microsoft.com/office/powerpoint/2010/main" val="2243260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31FF4939-B25B-4F8C-948B-D27EC51D191B}" type="slidenum">
              <a:rPr lang="en-US">
                <a:solidFill>
                  <a:prstClr val="black"/>
                </a:solidFill>
              </a:rPr>
              <a:pPr/>
              <a:t>21</a:t>
            </a:fld>
            <a:endParaRPr lang="en-US">
              <a:solidFill>
                <a:prstClr val="black"/>
              </a:solidFill>
            </a:endParaRPr>
          </a:p>
        </p:txBody>
      </p:sp>
      <p:sp>
        <p:nvSpPr>
          <p:cNvPr id="167939" name="Rectangle 2"/>
          <p:cNvSpPr>
            <a:spLocks noGrp="1" noRot="1" noChangeAspect="1" noChangeArrowheads="1" noTextEdit="1"/>
          </p:cNvSpPr>
          <p:nvPr>
            <p:ph type="sldImg"/>
          </p:nvPr>
        </p:nvSpPr>
        <p:spPr>
          <a:xfrm>
            <a:off x="460375" y="717550"/>
            <a:ext cx="6367463" cy="3584575"/>
          </a:xfrm>
          <a:ln/>
        </p:spPr>
      </p:sp>
      <p:sp>
        <p:nvSpPr>
          <p:cNvPr id="167940" name="Rectangle 3"/>
          <p:cNvSpPr>
            <a:spLocks noGrp="1" noChangeArrowheads="1"/>
          </p:cNvSpPr>
          <p:nvPr>
            <p:ph type="body" idx="1"/>
          </p:nvPr>
        </p:nvSpPr>
        <p:spPr>
          <a:xfrm>
            <a:off x="949961" y="4540568"/>
            <a:ext cx="5384800" cy="4378881"/>
          </a:xfrm>
          <a:noFill/>
          <a:ln/>
        </p:spPr>
        <p:txBody>
          <a:bodyPr/>
          <a:lstStyle/>
          <a:p>
            <a:pPr eaLnBrk="1" hangingPunct="1"/>
            <a:endParaRPr lang="en-US"/>
          </a:p>
        </p:txBody>
      </p:sp>
    </p:spTree>
    <p:extLst>
      <p:ext uri="{BB962C8B-B14F-4D97-AF65-F5344CB8AC3E}">
        <p14:creationId xmlns:p14="http://schemas.microsoft.com/office/powerpoint/2010/main" val="1382026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31FF4939-B25B-4F8C-948B-D27EC51D191B}" type="slidenum">
              <a:rPr lang="en-US">
                <a:solidFill>
                  <a:prstClr val="black"/>
                </a:solidFill>
              </a:rPr>
              <a:pPr/>
              <a:t>22</a:t>
            </a:fld>
            <a:endParaRPr lang="en-US">
              <a:solidFill>
                <a:prstClr val="black"/>
              </a:solidFill>
            </a:endParaRPr>
          </a:p>
        </p:txBody>
      </p:sp>
      <p:sp>
        <p:nvSpPr>
          <p:cNvPr id="167939" name="Rectangle 2"/>
          <p:cNvSpPr>
            <a:spLocks noGrp="1" noRot="1" noChangeAspect="1" noChangeArrowheads="1" noTextEdit="1"/>
          </p:cNvSpPr>
          <p:nvPr>
            <p:ph type="sldImg"/>
          </p:nvPr>
        </p:nvSpPr>
        <p:spPr>
          <a:xfrm>
            <a:off x="460375" y="717550"/>
            <a:ext cx="6367463" cy="3584575"/>
          </a:xfrm>
          <a:ln/>
        </p:spPr>
      </p:sp>
      <p:sp>
        <p:nvSpPr>
          <p:cNvPr id="167940" name="Rectangle 3"/>
          <p:cNvSpPr>
            <a:spLocks noGrp="1" noChangeArrowheads="1"/>
          </p:cNvSpPr>
          <p:nvPr>
            <p:ph type="body" idx="1"/>
          </p:nvPr>
        </p:nvSpPr>
        <p:spPr>
          <a:xfrm>
            <a:off x="949961" y="4540568"/>
            <a:ext cx="5384800" cy="4378881"/>
          </a:xfrm>
          <a:noFill/>
          <a:ln/>
        </p:spPr>
        <p:txBody>
          <a:bodyPr/>
          <a:lstStyle/>
          <a:p>
            <a:pPr eaLnBrk="1" hangingPunct="1"/>
            <a:endParaRPr lang="en-US"/>
          </a:p>
        </p:txBody>
      </p:sp>
    </p:spTree>
    <p:extLst>
      <p:ext uri="{BB962C8B-B14F-4D97-AF65-F5344CB8AC3E}">
        <p14:creationId xmlns:p14="http://schemas.microsoft.com/office/powerpoint/2010/main" val="2286434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31FF4939-B25B-4F8C-948B-D27EC51D191B}" type="slidenum">
              <a:rPr lang="en-US">
                <a:solidFill>
                  <a:prstClr val="black"/>
                </a:solidFill>
              </a:rPr>
              <a:pPr/>
              <a:t>23</a:t>
            </a:fld>
            <a:endParaRPr lang="en-US">
              <a:solidFill>
                <a:prstClr val="black"/>
              </a:solidFill>
            </a:endParaRPr>
          </a:p>
        </p:txBody>
      </p:sp>
      <p:sp>
        <p:nvSpPr>
          <p:cNvPr id="167939" name="Rectangle 2"/>
          <p:cNvSpPr>
            <a:spLocks noGrp="1" noRot="1" noChangeAspect="1" noChangeArrowheads="1" noTextEdit="1"/>
          </p:cNvSpPr>
          <p:nvPr>
            <p:ph type="sldImg"/>
          </p:nvPr>
        </p:nvSpPr>
        <p:spPr>
          <a:xfrm>
            <a:off x="460375" y="717550"/>
            <a:ext cx="6367463" cy="3584575"/>
          </a:xfrm>
          <a:ln/>
        </p:spPr>
      </p:sp>
      <p:sp>
        <p:nvSpPr>
          <p:cNvPr id="167940" name="Rectangle 3"/>
          <p:cNvSpPr>
            <a:spLocks noGrp="1" noChangeArrowheads="1"/>
          </p:cNvSpPr>
          <p:nvPr>
            <p:ph type="body" idx="1"/>
          </p:nvPr>
        </p:nvSpPr>
        <p:spPr>
          <a:xfrm>
            <a:off x="949961" y="4540568"/>
            <a:ext cx="5384800" cy="4378881"/>
          </a:xfrm>
          <a:noFill/>
          <a:ln/>
        </p:spPr>
        <p:txBody>
          <a:bodyPr/>
          <a:lstStyle/>
          <a:p>
            <a:pPr eaLnBrk="1" hangingPunct="1"/>
            <a:endParaRPr lang="en-US"/>
          </a:p>
        </p:txBody>
      </p:sp>
    </p:spTree>
    <p:extLst>
      <p:ext uri="{BB962C8B-B14F-4D97-AF65-F5344CB8AC3E}">
        <p14:creationId xmlns:p14="http://schemas.microsoft.com/office/powerpoint/2010/main" val="1791053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31FF4939-B25B-4F8C-948B-D27EC51D191B}" type="slidenum">
              <a:rPr lang="en-US">
                <a:solidFill>
                  <a:prstClr val="black"/>
                </a:solidFill>
              </a:rPr>
              <a:pPr/>
              <a:t>24</a:t>
            </a:fld>
            <a:endParaRPr lang="en-US">
              <a:solidFill>
                <a:prstClr val="black"/>
              </a:solidFill>
            </a:endParaRPr>
          </a:p>
        </p:txBody>
      </p:sp>
      <p:sp>
        <p:nvSpPr>
          <p:cNvPr id="167939" name="Rectangle 2"/>
          <p:cNvSpPr>
            <a:spLocks noGrp="1" noRot="1" noChangeAspect="1" noChangeArrowheads="1" noTextEdit="1"/>
          </p:cNvSpPr>
          <p:nvPr>
            <p:ph type="sldImg"/>
          </p:nvPr>
        </p:nvSpPr>
        <p:spPr>
          <a:xfrm>
            <a:off x="460375" y="717550"/>
            <a:ext cx="6367463" cy="3584575"/>
          </a:xfrm>
          <a:ln/>
        </p:spPr>
      </p:sp>
      <p:sp>
        <p:nvSpPr>
          <p:cNvPr id="167940" name="Rectangle 3"/>
          <p:cNvSpPr>
            <a:spLocks noGrp="1" noChangeArrowheads="1"/>
          </p:cNvSpPr>
          <p:nvPr>
            <p:ph type="body" idx="1"/>
          </p:nvPr>
        </p:nvSpPr>
        <p:spPr>
          <a:xfrm>
            <a:off x="949961" y="4540568"/>
            <a:ext cx="5384800" cy="4378881"/>
          </a:xfrm>
          <a:noFill/>
          <a:ln/>
        </p:spPr>
        <p:txBody>
          <a:bodyPr/>
          <a:lstStyle/>
          <a:p>
            <a:pPr eaLnBrk="1" hangingPunct="1"/>
            <a:endParaRPr lang="en-US"/>
          </a:p>
        </p:txBody>
      </p:sp>
    </p:spTree>
    <p:extLst>
      <p:ext uri="{BB962C8B-B14F-4D97-AF65-F5344CB8AC3E}">
        <p14:creationId xmlns:p14="http://schemas.microsoft.com/office/powerpoint/2010/main" val="188562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31FF4939-B25B-4F8C-948B-D27EC51D191B}" type="slidenum">
              <a:rPr lang="en-US">
                <a:solidFill>
                  <a:prstClr val="black"/>
                </a:solidFill>
              </a:rPr>
              <a:pPr/>
              <a:t>25</a:t>
            </a:fld>
            <a:endParaRPr lang="en-US">
              <a:solidFill>
                <a:prstClr val="black"/>
              </a:solidFill>
            </a:endParaRPr>
          </a:p>
        </p:txBody>
      </p:sp>
      <p:sp>
        <p:nvSpPr>
          <p:cNvPr id="167939" name="Rectangle 2"/>
          <p:cNvSpPr>
            <a:spLocks noGrp="1" noRot="1" noChangeAspect="1" noChangeArrowheads="1" noTextEdit="1"/>
          </p:cNvSpPr>
          <p:nvPr>
            <p:ph type="sldImg"/>
          </p:nvPr>
        </p:nvSpPr>
        <p:spPr>
          <a:xfrm>
            <a:off x="460375" y="717550"/>
            <a:ext cx="6367463" cy="3584575"/>
          </a:xfrm>
          <a:ln/>
        </p:spPr>
      </p:sp>
      <p:sp>
        <p:nvSpPr>
          <p:cNvPr id="167940" name="Rectangle 3"/>
          <p:cNvSpPr>
            <a:spLocks noGrp="1" noChangeArrowheads="1"/>
          </p:cNvSpPr>
          <p:nvPr>
            <p:ph type="body" idx="1"/>
          </p:nvPr>
        </p:nvSpPr>
        <p:spPr>
          <a:xfrm>
            <a:off x="949961" y="4540568"/>
            <a:ext cx="5384800" cy="4378881"/>
          </a:xfrm>
          <a:noFill/>
          <a:ln/>
        </p:spPr>
        <p:txBody>
          <a:bodyPr/>
          <a:lstStyle/>
          <a:p>
            <a:pPr eaLnBrk="1" hangingPunct="1"/>
            <a:endParaRPr lang="en-US"/>
          </a:p>
        </p:txBody>
      </p:sp>
    </p:spTree>
    <p:extLst>
      <p:ext uri="{BB962C8B-B14F-4D97-AF65-F5344CB8AC3E}">
        <p14:creationId xmlns:p14="http://schemas.microsoft.com/office/powerpoint/2010/main" val="2751646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31FF4939-B25B-4F8C-948B-D27EC51D191B}" type="slidenum">
              <a:rPr lang="en-US">
                <a:solidFill>
                  <a:prstClr val="black"/>
                </a:solidFill>
              </a:rPr>
              <a:pPr/>
              <a:t>26</a:t>
            </a:fld>
            <a:endParaRPr lang="en-US">
              <a:solidFill>
                <a:prstClr val="black"/>
              </a:solidFill>
            </a:endParaRPr>
          </a:p>
        </p:txBody>
      </p:sp>
      <p:sp>
        <p:nvSpPr>
          <p:cNvPr id="167939" name="Rectangle 2"/>
          <p:cNvSpPr>
            <a:spLocks noGrp="1" noRot="1" noChangeAspect="1" noChangeArrowheads="1" noTextEdit="1"/>
          </p:cNvSpPr>
          <p:nvPr>
            <p:ph type="sldImg"/>
          </p:nvPr>
        </p:nvSpPr>
        <p:spPr>
          <a:xfrm>
            <a:off x="460375" y="717550"/>
            <a:ext cx="6367463" cy="3584575"/>
          </a:xfrm>
          <a:ln/>
        </p:spPr>
      </p:sp>
      <p:sp>
        <p:nvSpPr>
          <p:cNvPr id="167940" name="Rectangle 3"/>
          <p:cNvSpPr>
            <a:spLocks noGrp="1" noChangeArrowheads="1"/>
          </p:cNvSpPr>
          <p:nvPr>
            <p:ph type="body" idx="1"/>
          </p:nvPr>
        </p:nvSpPr>
        <p:spPr>
          <a:xfrm>
            <a:off x="949961" y="4540568"/>
            <a:ext cx="5384800" cy="4378881"/>
          </a:xfrm>
          <a:noFill/>
          <a:ln/>
        </p:spPr>
        <p:txBody>
          <a:bodyPr/>
          <a:lstStyle/>
          <a:p>
            <a:pPr eaLnBrk="1" hangingPunct="1"/>
            <a:endParaRPr lang="en-US"/>
          </a:p>
        </p:txBody>
      </p:sp>
    </p:spTree>
    <p:extLst>
      <p:ext uri="{BB962C8B-B14F-4D97-AF65-F5344CB8AC3E}">
        <p14:creationId xmlns:p14="http://schemas.microsoft.com/office/powerpoint/2010/main" val="1122931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12065F41-7C63-4BEA-8A66-2097E6A080E1}" type="slidenum">
              <a:rPr lang="en-US">
                <a:solidFill>
                  <a:prstClr val="black"/>
                </a:solidFill>
              </a:rPr>
              <a:pPr/>
              <a:t>27</a:t>
            </a:fld>
            <a:endParaRPr lang="en-US">
              <a:solidFill>
                <a:prstClr val="black"/>
              </a:solidFill>
            </a:endParaRPr>
          </a:p>
        </p:txBody>
      </p:sp>
      <p:sp>
        <p:nvSpPr>
          <p:cNvPr id="176131"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fontAlgn="base">
              <a:spcBef>
                <a:spcPct val="0"/>
              </a:spcBef>
              <a:spcAft>
                <a:spcPct val="0"/>
              </a:spcAft>
            </a:pPr>
            <a:fld id="{04801A4B-A49C-4A92-9B1A-BA8C807D67A9}" type="slidenum">
              <a:rPr lang="en-US" sz="1300" smtClean="0">
                <a:solidFill>
                  <a:prstClr val="black"/>
                </a:solidFill>
                <a:latin typeface="Arial" pitchFamily="34" charset="0"/>
              </a:rPr>
              <a:pPr algn="r" fontAlgn="base">
                <a:spcBef>
                  <a:spcPct val="0"/>
                </a:spcBef>
                <a:spcAft>
                  <a:spcPct val="0"/>
                </a:spcAft>
              </a:pPr>
              <a:t>27</a:t>
            </a:fld>
            <a:endParaRPr lang="en-US" sz="1300" dirty="0">
              <a:solidFill>
                <a:prstClr val="black"/>
              </a:solidFill>
              <a:latin typeface="Arial" pitchFamily="34" charset="0"/>
            </a:endParaRPr>
          </a:p>
        </p:txBody>
      </p:sp>
      <p:sp>
        <p:nvSpPr>
          <p:cNvPr id="176132" name="Rectangle 2"/>
          <p:cNvSpPr>
            <a:spLocks noGrp="1" noRot="1" noChangeAspect="1" noChangeArrowheads="1" noTextEdit="1"/>
          </p:cNvSpPr>
          <p:nvPr>
            <p:ph type="sldImg"/>
          </p:nvPr>
        </p:nvSpPr>
        <p:spPr>
          <a:xfrm>
            <a:off x="460375" y="720725"/>
            <a:ext cx="6397625" cy="3600450"/>
          </a:xfrm>
          <a:ln/>
        </p:spPr>
      </p:sp>
      <p:sp>
        <p:nvSpPr>
          <p:cNvPr id="176133"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pPr eaLnBrk="0" hangingPunct="0"/>
            <a:fld id="{D82A3E30-C17E-4CEB-9CBC-DF7E60DB2AA4}" type="slidenum">
              <a:rPr lang="en-US" smtClean="0">
                <a:solidFill>
                  <a:srgbClr val="000000"/>
                </a:solidFill>
              </a:rPr>
              <a:pPr eaLnBrk="0" hangingPunct="0"/>
              <a:t>8</a:t>
            </a:fld>
            <a:endParaRPr lang="en-US">
              <a:solidFill>
                <a:srgbClr val="000000"/>
              </a:solidFill>
            </a:endParaRPr>
          </a:p>
        </p:txBody>
      </p:sp>
      <p:sp>
        <p:nvSpPr>
          <p:cNvPr id="150531"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eaLnBrk="0" hangingPunct="0"/>
            <a:fld id="{771BFAC1-AF94-45AD-94C9-B98982D272B1}" type="slidenum">
              <a:rPr lang="en-US" sz="1300">
                <a:solidFill>
                  <a:srgbClr val="000000"/>
                </a:solidFill>
              </a:rPr>
              <a:pPr algn="r" eaLnBrk="0" hangingPunct="0"/>
              <a:t>8</a:t>
            </a:fld>
            <a:endParaRPr lang="en-US" sz="1300" dirty="0">
              <a:solidFill>
                <a:srgbClr val="000000"/>
              </a:solidFill>
            </a:endParaRPr>
          </a:p>
        </p:txBody>
      </p:sp>
      <p:sp>
        <p:nvSpPr>
          <p:cNvPr id="150532" name="Rectangle 2"/>
          <p:cNvSpPr>
            <a:spLocks noGrp="1" noRot="1" noChangeAspect="1" noChangeArrowheads="1" noTextEdit="1"/>
          </p:cNvSpPr>
          <p:nvPr>
            <p:ph type="sldImg"/>
          </p:nvPr>
        </p:nvSpPr>
        <p:spPr>
          <a:xfrm>
            <a:off x="460375" y="720725"/>
            <a:ext cx="6397625" cy="3600450"/>
          </a:xfrm>
          <a:ln/>
        </p:spPr>
      </p:sp>
      <p:sp>
        <p:nvSpPr>
          <p:cNvPr id="150533"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C1F9D7B1-F03A-4226-B773-51DB613AA936}" type="slidenum">
              <a:rPr lang="en-US">
                <a:solidFill>
                  <a:prstClr val="black"/>
                </a:solidFill>
              </a:rPr>
              <a:pPr/>
              <a:t>28</a:t>
            </a:fld>
            <a:endParaRPr lang="en-US">
              <a:solidFill>
                <a:prstClr val="black"/>
              </a:solidFill>
            </a:endParaRPr>
          </a:p>
        </p:txBody>
      </p:sp>
      <p:sp>
        <p:nvSpPr>
          <p:cNvPr id="177155"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fontAlgn="base">
              <a:spcBef>
                <a:spcPct val="0"/>
              </a:spcBef>
              <a:spcAft>
                <a:spcPct val="0"/>
              </a:spcAft>
            </a:pPr>
            <a:fld id="{DC47A932-289B-4BDD-B23D-07FB84B6F8C7}" type="slidenum">
              <a:rPr lang="en-US" sz="1300" smtClean="0">
                <a:solidFill>
                  <a:prstClr val="black"/>
                </a:solidFill>
                <a:latin typeface="Arial" pitchFamily="34" charset="0"/>
              </a:rPr>
              <a:pPr algn="r" fontAlgn="base">
                <a:spcBef>
                  <a:spcPct val="0"/>
                </a:spcBef>
                <a:spcAft>
                  <a:spcPct val="0"/>
                </a:spcAft>
              </a:pPr>
              <a:t>28</a:t>
            </a:fld>
            <a:endParaRPr lang="en-US" sz="1300" dirty="0">
              <a:solidFill>
                <a:prstClr val="black"/>
              </a:solidFill>
              <a:latin typeface="Arial" pitchFamily="34" charset="0"/>
            </a:endParaRPr>
          </a:p>
        </p:txBody>
      </p:sp>
      <p:sp>
        <p:nvSpPr>
          <p:cNvPr id="177156" name="Rectangle 2"/>
          <p:cNvSpPr>
            <a:spLocks noGrp="1" noRot="1" noChangeAspect="1" noChangeArrowheads="1" noTextEdit="1"/>
          </p:cNvSpPr>
          <p:nvPr>
            <p:ph type="sldImg"/>
          </p:nvPr>
        </p:nvSpPr>
        <p:spPr>
          <a:xfrm>
            <a:off x="460375" y="720725"/>
            <a:ext cx="6397625" cy="3600450"/>
          </a:xfrm>
          <a:ln/>
        </p:spPr>
      </p:sp>
      <p:sp>
        <p:nvSpPr>
          <p:cNvPr id="177157"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B3EA5EE2-E35E-4CBA-B344-6D9ECAE08929}" type="slidenum">
              <a:rPr lang="en-US">
                <a:solidFill>
                  <a:prstClr val="black"/>
                </a:solidFill>
              </a:rPr>
              <a:pPr/>
              <a:t>29</a:t>
            </a:fld>
            <a:endParaRPr lang="en-US">
              <a:solidFill>
                <a:prstClr val="black"/>
              </a:solidFill>
            </a:endParaRPr>
          </a:p>
        </p:txBody>
      </p:sp>
      <p:sp>
        <p:nvSpPr>
          <p:cNvPr id="178179"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fontAlgn="base">
              <a:spcBef>
                <a:spcPct val="0"/>
              </a:spcBef>
              <a:spcAft>
                <a:spcPct val="0"/>
              </a:spcAft>
            </a:pPr>
            <a:fld id="{889529E5-6399-44E0-886E-8669C8D9D798}" type="slidenum">
              <a:rPr lang="en-US" sz="1300" smtClean="0">
                <a:solidFill>
                  <a:prstClr val="black"/>
                </a:solidFill>
                <a:latin typeface="Arial" pitchFamily="34" charset="0"/>
              </a:rPr>
              <a:pPr algn="r" fontAlgn="base">
                <a:spcBef>
                  <a:spcPct val="0"/>
                </a:spcBef>
                <a:spcAft>
                  <a:spcPct val="0"/>
                </a:spcAft>
              </a:pPr>
              <a:t>29</a:t>
            </a:fld>
            <a:endParaRPr lang="en-US" sz="1300" dirty="0">
              <a:solidFill>
                <a:prstClr val="black"/>
              </a:solidFill>
              <a:latin typeface="Arial" pitchFamily="34" charset="0"/>
            </a:endParaRPr>
          </a:p>
        </p:txBody>
      </p:sp>
      <p:sp>
        <p:nvSpPr>
          <p:cNvPr id="178180" name="Rectangle 2"/>
          <p:cNvSpPr>
            <a:spLocks noGrp="1" noRot="1" noChangeAspect="1" noChangeArrowheads="1" noTextEdit="1"/>
          </p:cNvSpPr>
          <p:nvPr>
            <p:ph type="sldImg"/>
          </p:nvPr>
        </p:nvSpPr>
        <p:spPr>
          <a:xfrm>
            <a:off x="460375" y="720725"/>
            <a:ext cx="6397625" cy="3600450"/>
          </a:xfrm>
          <a:ln/>
        </p:spPr>
      </p:sp>
      <p:sp>
        <p:nvSpPr>
          <p:cNvPr id="178181"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D27D668A-8E37-4A3D-AEAD-D798D860890C}" type="slidenum">
              <a:rPr lang="en-US">
                <a:solidFill>
                  <a:prstClr val="black"/>
                </a:solidFill>
              </a:rPr>
              <a:pPr/>
              <a:t>30</a:t>
            </a:fld>
            <a:endParaRPr lang="en-US">
              <a:solidFill>
                <a:prstClr val="black"/>
              </a:solidFill>
            </a:endParaRPr>
          </a:p>
        </p:txBody>
      </p:sp>
      <p:sp>
        <p:nvSpPr>
          <p:cNvPr id="179203"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fontAlgn="base">
              <a:spcBef>
                <a:spcPct val="0"/>
              </a:spcBef>
              <a:spcAft>
                <a:spcPct val="0"/>
              </a:spcAft>
            </a:pPr>
            <a:fld id="{4FF28B76-ECA9-4009-A5B4-1D2364898B55}" type="slidenum">
              <a:rPr lang="en-US" sz="1300" smtClean="0">
                <a:solidFill>
                  <a:prstClr val="black"/>
                </a:solidFill>
                <a:latin typeface="Arial" pitchFamily="34" charset="0"/>
              </a:rPr>
              <a:pPr algn="r" fontAlgn="base">
                <a:spcBef>
                  <a:spcPct val="0"/>
                </a:spcBef>
                <a:spcAft>
                  <a:spcPct val="0"/>
                </a:spcAft>
              </a:pPr>
              <a:t>30</a:t>
            </a:fld>
            <a:endParaRPr lang="en-US" sz="1300" dirty="0">
              <a:solidFill>
                <a:prstClr val="black"/>
              </a:solidFill>
              <a:latin typeface="Arial" pitchFamily="34" charset="0"/>
            </a:endParaRPr>
          </a:p>
        </p:txBody>
      </p:sp>
      <p:sp>
        <p:nvSpPr>
          <p:cNvPr id="179204" name="Rectangle 2"/>
          <p:cNvSpPr>
            <a:spLocks noGrp="1" noRot="1" noChangeAspect="1" noChangeArrowheads="1" noTextEdit="1"/>
          </p:cNvSpPr>
          <p:nvPr>
            <p:ph type="sldImg"/>
          </p:nvPr>
        </p:nvSpPr>
        <p:spPr>
          <a:xfrm>
            <a:off x="460375" y="720725"/>
            <a:ext cx="6397625" cy="3600450"/>
          </a:xfrm>
          <a:ln/>
        </p:spPr>
      </p:sp>
      <p:sp>
        <p:nvSpPr>
          <p:cNvPr id="179205"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A1D3681B-2618-4107-8B0C-3F27217161A1}" type="slidenum">
              <a:rPr lang="en-US">
                <a:solidFill>
                  <a:prstClr val="black"/>
                </a:solidFill>
              </a:rPr>
              <a:pPr/>
              <a:t>31</a:t>
            </a:fld>
            <a:endParaRPr lang="en-US">
              <a:solidFill>
                <a:prstClr val="black"/>
              </a:solidFill>
            </a:endParaRPr>
          </a:p>
        </p:txBody>
      </p:sp>
      <p:sp>
        <p:nvSpPr>
          <p:cNvPr id="180227"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fontAlgn="base">
              <a:spcBef>
                <a:spcPct val="0"/>
              </a:spcBef>
              <a:spcAft>
                <a:spcPct val="0"/>
              </a:spcAft>
            </a:pPr>
            <a:fld id="{E02155F0-DC8E-484C-ADE3-8639992B20A5}" type="slidenum">
              <a:rPr lang="en-US" sz="1300" smtClean="0">
                <a:solidFill>
                  <a:prstClr val="black"/>
                </a:solidFill>
                <a:latin typeface="Arial" pitchFamily="34" charset="0"/>
              </a:rPr>
              <a:pPr algn="r" fontAlgn="base">
                <a:spcBef>
                  <a:spcPct val="0"/>
                </a:spcBef>
                <a:spcAft>
                  <a:spcPct val="0"/>
                </a:spcAft>
              </a:pPr>
              <a:t>31</a:t>
            </a:fld>
            <a:endParaRPr lang="en-US" sz="1300" dirty="0">
              <a:solidFill>
                <a:prstClr val="black"/>
              </a:solidFill>
              <a:latin typeface="Arial" pitchFamily="34" charset="0"/>
            </a:endParaRPr>
          </a:p>
        </p:txBody>
      </p:sp>
      <p:sp>
        <p:nvSpPr>
          <p:cNvPr id="180228" name="Rectangle 2"/>
          <p:cNvSpPr>
            <a:spLocks noGrp="1" noRot="1" noChangeAspect="1" noChangeArrowheads="1" noTextEdit="1"/>
          </p:cNvSpPr>
          <p:nvPr>
            <p:ph type="sldImg"/>
          </p:nvPr>
        </p:nvSpPr>
        <p:spPr>
          <a:xfrm>
            <a:off x="1220894" y="720090"/>
            <a:ext cx="4876800" cy="3600450"/>
          </a:xfrm>
          <a:ln/>
        </p:spPr>
      </p:sp>
      <p:sp>
        <p:nvSpPr>
          <p:cNvPr id="180229"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A828C26E-25E6-4BD5-8128-8DB9B1329EBD}" type="slidenum">
              <a:rPr lang="en-US">
                <a:solidFill>
                  <a:prstClr val="black"/>
                </a:solidFill>
              </a:rPr>
              <a:pPr/>
              <a:t>32</a:t>
            </a:fld>
            <a:endParaRPr lang="en-US">
              <a:solidFill>
                <a:prstClr val="black"/>
              </a:solidFill>
            </a:endParaRPr>
          </a:p>
        </p:txBody>
      </p:sp>
      <p:sp>
        <p:nvSpPr>
          <p:cNvPr id="181251"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fontAlgn="base">
              <a:spcBef>
                <a:spcPct val="0"/>
              </a:spcBef>
              <a:spcAft>
                <a:spcPct val="0"/>
              </a:spcAft>
            </a:pPr>
            <a:fld id="{5812CC64-B2CA-422F-8A07-CFCF5FEA0DFB}" type="slidenum">
              <a:rPr lang="en-US" sz="1300" smtClean="0">
                <a:solidFill>
                  <a:prstClr val="black"/>
                </a:solidFill>
                <a:latin typeface="Arial" pitchFamily="34" charset="0"/>
              </a:rPr>
              <a:pPr algn="r" fontAlgn="base">
                <a:spcBef>
                  <a:spcPct val="0"/>
                </a:spcBef>
                <a:spcAft>
                  <a:spcPct val="0"/>
                </a:spcAft>
              </a:pPr>
              <a:t>32</a:t>
            </a:fld>
            <a:endParaRPr lang="en-US" sz="1300" dirty="0">
              <a:solidFill>
                <a:prstClr val="black"/>
              </a:solidFill>
              <a:latin typeface="Arial" pitchFamily="34" charset="0"/>
            </a:endParaRPr>
          </a:p>
        </p:txBody>
      </p:sp>
      <p:sp>
        <p:nvSpPr>
          <p:cNvPr id="181252" name="Rectangle 2"/>
          <p:cNvSpPr>
            <a:spLocks noGrp="1" noRot="1" noChangeAspect="1" noChangeArrowheads="1" noTextEdit="1"/>
          </p:cNvSpPr>
          <p:nvPr>
            <p:ph type="sldImg"/>
          </p:nvPr>
        </p:nvSpPr>
        <p:spPr>
          <a:xfrm>
            <a:off x="460375" y="720725"/>
            <a:ext cx="6397625" cy="3600450"/>
          </a:xfrm>
          <a:ln/>
        </p:spPr>
      </p:sp>
      <p:sp>
        <p:nvSpPr>
          <p:cNvPr id="181253"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5C90DB7C-108F-4475-9F26-B759F42629F4}" type="slidenum">
              <a:rPr lang="en-US">
                <a:solidFill>
                  <a:prstClr val="black"/>
                </a:solidFill>
              </a:rPr>
              <a:pPr/>
              <a:t>33</a:t>
            </a:fld>
            <a:endParaRPr lang="en-US">
              <a:solidFill>
                <a:prstClr val="black"/>
              </a:solidFill>
            </a:endParaRPr>
          </a:p>
        </p:txBody>
      </p:sp>
      <p:sp>
        <p:nvSpPr>
          <p:cNvPr id="183299"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fontAlgn="base">
              <a:spcBef>
                <a:spcPct val="0"/>
              </a:spcBef>
              <a:spcAft>
                <a:spcPct val="0"/>
              </a:spcAft>
            </a:pPr>
            <a:fld id="{41A2F50A-D193-47E6-A48B-18DDA173A5C2}" type="slidenum">
              <a:rPr lang="en-US" sz="1300" smtClean="0">
                <a:solidFill>
                  <a:prstClr val="black"/>
                </a:solidFill>
                <a:latin typeface="Arial" pitchFamily="34" charset="0"/>
              </a:rPr>
              <a:pPr algn="r" fontAlgn="base">
                <a:spcBef>
                  <a:spcPct val="0"/>
                </a:spcBef>
                <a:spcAft>
                  <a:spcPct val="0"/>
                </a:spcAft>
              </a:pPr>
              <a:t>33</a:t>
            </a:fld>
            <a:endParaRPr lang="en-US" sz="1300" dirty="0">
              <a:solidFill>
                <a:prstClr val="black"/>
              </a:solidFill>
              <a:latin typeface="Arial" pitchFamily="34" charset="0"/>
            </a:endParaRPr>
          </a:p>
        </p:txBody>
      </p:sp>
      <p:sp>
        <p:nvSpPr>
          <p:cNvPr id="183300" name="Rectangle 2"/>
          <p:cNvSpPr>
            <a:spLocks noGrp="1" noRot="1" noChangeAspect="1" noChangeArrowheads="1" noTextEdit="1"/>
          </p:cNvSpPr>
          <p:nvPr>
            <p:ph type="sldImg"/>
          </p:nvPr>
        </p:nvSpPr>
        <p:spPr>
          <a:xfrm>
            <a:off x="460375" y="720725"/>
            <a:ext cx="6397625" cy="3600450"/>
          </a:xfrm>
          <a:ln/>
        </p:spPr>
      </p:sp>
      <p:sp>
        <p:nvSpPr>
          <p:cNvPr id="183301"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D6152A87-223E-4CEC-8E99-5693FDC69222}" type="slidenum">
              <a:rPr lang="en-US">
                <a:solidFill>
                  <a:prstClr val="black"/>
                </a:solidFill>
              </a:rPr>
              <a:pPr/>
              <a:t>34</a:t>
            </a:fld>
            <a:endParaRPr lang="en-US">
              <a:solidFill>
                <a:prstClr val="black"/>
              </a:solidFill>
            </a:endParaRPr>
          </a:p>
        </p:txBody>
      </p:sp>
      <p:sp>
        <p:nvSpPr>
          <p:cNvPr id="184323"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fontAlgn="base">
              <a:spcBef>
                <a:spcPct val="0"/>
              </a:spcBef>
              <a:spcAft>
                <a:spcPct val="0"/>
              </a:spcAft>
            </a:pPr>
            <a:fld id="{E52AB4BA-65D4-4C61-9960-72D217C58A9D}" type="slidenum">
              <a:rPr lang="en-US" sz="1300" smtClean="0">
                <a:solidFill>
                  <a:prstClr val="black"/>
                </a:solidFill>
                <a:latin typeface="Arial" pitchFamily="34" charset="0"/>
              </a:rPr>
              <a:pPr algn="r" fontAlgn="base">
                <a:spcBef>
                  <a:spcPct val="0"/>
                </a:spcBef>
                <a:spcAft>
                  <a:spcPct val="0"/>
                </a:spcAft>
              </a:pPr>
              <a:t>34</a:t>
            </a:fld>
            <a:endParaRPr lang="en-US" sz="1300" dirty="0">
              <a:solidFill>
                <a:prstClr val="black"/>
              </a:solidFill>
              <a:latin typeface="Arial" pitchFamily="34" charset="0"/>
            </a:endParaRPr>
          </a:p>
        </p:txBody>
      </p:sp>
      <p:sp>
        <p:nvSpPr>
          <p:cNvPr id="184324" name="Rectangle 2"/>
          <p:cNvSpPr>
            <a:spLocks noGrp="1" noRot="1" noChangeAspect="1" noChangeArrowheads="1" noTextEdit="1"/>
          </p:cNvSpPr>
          <p:nvPr>
            <p:ph type="sldImg"/>
          </p:nvPr>
        </p:nvSpPr>
        <p:spPr>
          <a:xfrm>
            <a:off x="460375" y="720725"/>
            <a:ext cx="6397625" cy="3600450"/>
          </a:xfrm>
          <a:ln/>
        </p:spPr>
      </p:sp>
      <p:sp>
        <p:nvSpPr>
          <p:cNvPr id="184325"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a:ln/>
        </p:spPr>
      </p:sp>
      <p:sp>
        <p:nvSpPr>
          <p:cNvPr id="271363"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EB57D822-4235-4554-A52B-52DC02FBF706}" type="slidenum">
              <a:rPr lang="en-US" smtClean="0">
                <a:solidFill>
                  <a:srgbClr val="1F497D"/>
                </a:solidFill>
                <a:effectLst>
                  <a:outerShdw blurRad="38100" dist="38100" dir="2700000" algn="tl">
                    <a:srgbClr val="000000">
                      <a:alpha val="43137"/>
                    </a:srgbClr>
                  </a:outerShdw>
                </a:effectLst>
                <a:latin typeface="Tahoma" pitchFamily="34" charset="0"/>
              </a:rPr>
              <a:pPr>
                <a:defRPr/>
              </a:pPr>
              <a:t>36</a:t>
            </a:fld>
            <a:endParaRPr lang="en-US">
              <a:solidFill>
                <a:srgbClr val="1F497D"/>
              </a:solidFill>
              <a:effectLst>
                <a:outerShdw blurRad="38100" dist="38100" dir="2700000" algn="tl">
                  <a:srgbClr val="000000">
                    <a:alpha val="43137"/>
                  </a:srgbClr>
                </a:outerShdw>
              </a:effectLst>
              <a:latin typeface="Tahoma"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a:ln/>
        </p:spPr>
      </p:sp>
      <p:sp>
        <p:nvSpPr>
          <p:cNvPr id="272387"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00A6F6D2-2B4A-4644-BF34-FDA7D36B662D}" type="slidenum">
              <a:rPr lang="en-US" smtClean="0">
                <a:solidFill>
                  <a:srgbClr val="1F497D"/>
                </a:solidFill>
                <a:effectLst>
                  <a:outerShdw blurRad="38100" dist="38100" dir="2700000" algn="tl">
                    <a:srgbClr val="000000">
                      <a:alpha val="43137"/>
                    </a:srgbClr>
                  </a:outerShdw>
                </a:effectLst>
                <a:latin typeface="Tahoma" pitchFamily="34" charset="0"/>
              </a:rPr>
              <a:pPr>
                <a:defRPr/>
              </a:pPr>
              <a:t>37</a:t>
            </a:fld>
            <a:endParaRPr lang="en-US">
              <a:solidFill>
                <a:srgbClr val="1F497D"/>
              </a:solidFill>
              <a:effectLst>
                <a:outerShdw blurRad="38100" dist="38100" dir="2700000" algn="tl">
                  <a:srgbClr val="000000">
                    <a:alpha val="43137"/>
                  </a:srgbClr>
                </a:outerShdw>
              </a:effectLst>
              <a:latin typeface="Tahoma"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a:ln/>
        </p:spPr>
      </p:sp>
      <p:sp>
        <p:nvSpPr>
          <p:cNvPr id="273411"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9AF7A0C6-7EC3-4741-8CB6-B90C40D7A7E1}" type="slidenum">
              <a:rPr lang="en-US" smtClean="0">
                <a:solidFill>
                  <a:srgbClr val="1F497D"/>
                </a:solidFill>
                <a:effectLst>
                  <a:outerShdw blurRad="38100" dist="38100" dir="2700000" algn="tl">
                    <a:srgbClr val="000000">
                      <a:alpha val="43137"/>
                    </a:srgbClr>
                  </a:outerShdw>
                </a:effectLst>
                <a:latin typeface="Tahoma" pitchFamily="34" charset="0"/>
              </a:rPr>
              <a:pPr>
                <a:defRPr/>
              </a:pPr>
              <a:t>38</a:t>
            </a:fld>
            <a:endParaRPr lang="en-US">
              <a:solidFill>
                <a:srgbClr val="1F497D"/>
              </a:solidFill>
              <a:effectLst>
                <a:outerShdw blurRad="38100" dist="38100" dir="2700000" algn="tl">
                  <a:srgbClr val="000000">
                    <a:alpha val="43137"/>
                  </a:srgbClr>
                </a:outerShdw>
              </a:effectLst>
              <a:latin typeface="Tahoma"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pPr eaLnBrk="0" hangingPunct="0"/>
            <a:fld id="{B7744895-D2E0-4C18-8A3A-FFDEFEA0784C}" type="slidenum">
              <a:rPr lang="en-US" smtClean="0">
                <a:solidFill>
                  <a:srgbClr val="000000"/>
                </a:solidFill>
              </a:rPr>
              <a:pPr eaLnBrk="0" hangingPunct="0"/>
              <a:t>9</a:t>
            </a:fld>
            <a:endParaRPr lang="en-US">
              <a:solidFill>
                <a:srgbClr val="000000"/>
              </a:solidFill>
            </a:endParaRPr>
          </a:p>
        </p:txBody>
      </p:sp>
      <p:sp>
        <p:nvSpPr>
          <p:cNvPr id="151555"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eaLnBrk="0" hangingPunct="0"/>
            <a:fld id="{B6304576-CC32-40D6-B5D1-5D1DFC06A755}" type="slidenum">
              <a:rPr lang="en-US" sz="1300">
                <a:solidFill>
                  <a:srgbClr val="000000"/>
                </a:solidFill>
              </a:rPr>
              <a:pPr algn="r" eaLnBrk="0" hangingPunct="0"/>
              <a:t>9</a:t>
            </a:fld>
            <a:endParaRPr lang="en-US" sz="1300" dirty="0">
              <a:solidFill>
                <a:srgbClr val="000000"/>
              </a:solidFill>
            </a:endParaRPr>
          </a:p>
        </p:txBody>
      </p:sp>
      <p:sp>
        <p:nvSpPr>
          <p:cNvPr id="151556" name="Rectangle 2"/>
          <p:cNvSpPr>
            <a:spLocks noGrp="1" noRot="1" noChangeAspect="1" noChangeArrowheads="1" noTextEdit="1"/>
          </p:cNvSpPr>
          <p:nvPr>
            <p:ph type="sldImg"/>
          </p:nvPr>
        </p:nvSpPr>
        <p:spPr>
          <a:xfrm>
            <a:off x="460375" y="720725"/>
            <a:ext cx="6397625" cy="3600450"/>
          </a:xfrm>
          <a:ln/>
        </p:spPr>
      </p:sp>
      <p:sp>
        <p:nvSpPr>
          <p:cNvPr id="151557"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a:ln/>
        </p:spPr>
      </p:sp>
      <p:sp>
        <p:nvSpPr>
          <p:cNvPr id="274435"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6BFBAB51-03D4-4B39-981E-F2559344D868}" type="slidenum">
              <a:rPr lang="en-US" smtClean="0">
                <a:solidFill>
                  <a:srgbClr val="1F497D"/>
                </a:solidFill>
                <a:effectLst>
                  <a:outerShdw blurRad="38100" dist="38100" dir="2700000" algn="tl">
                    <a:srgbClr val="000000">
                      <a:alpha val="43137"/>
                    </a:srgbClr>
                  </a:outerShdw>
                </a:effectLst>
                <a:latin typeface="Tahoma" pitchFamily="34" charset="0"/>
              </a:rPr>
              <a:pPr>
                <a:defRPr/>
              </a:pPr>
              <a:t>39</a:t>
            </a:fld>
            <a:endParaRPr lang="en-US">
              <a:solidFill>
                <a:srgbClr val="1F497D"/>
              </a:solidFill>
              <a:effectLst>
                <a:outerShdw blurRad="38100" dist="38100" dir="2700000" algn="tl">
                  <a:srgbClr val="000000">
                    <a:alpha val="43137"/>
                  </a:srgbClr>
                </a:outerShdw>
              </a:effectLst>
              <a:latin typeface="Tahoma"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a:ln/>
        </p:spPr>
      </p:sp>
      <p:sp>
        <p:nvSpPr>
          <p:cNvPr id="275459"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2BFE8DB0-A5CD-4684-9308-F8541B504218}" type="slidenum">
              <a:rPr lang="en-US" smtClean="0">
                <a:solidFill>
                  <a:srgbClr val="1F497D"/>
                </a:solidFill>
                <a:effectLst>
                  <a:outerShdw blurRad="38100" dist="38100" dir="2700000" algn="tl">
                    <a:srgbClr val="000000">
                      <a:alpha val="43137"/>
                    </a:srgbClr>
                  </a:outerShdw>
                </a:effectLst>
                <a:latin typeface="Tahoma" pitchFamily="34" charset="0"/>
              </a:rPr>
              <a:pPr>
                <a:defRPr/>
              </a:pPr>
              <a:t>40</a:t>
            </a:fld>
            <a:endParaRPr lang="en-US">
              <a:solidFill>
                <a:srgbClr val="1F497D"/>
              </a:solidFill>
              <a:effectLst>
                <a:outerShdw blurRad="38100" dist="38100" dir="2700000" algn="tl">
                  <a:srgbClr val="000000">
                    <a:alpha val="43137"/>
                  </a:srgbClr>
                </a:outerShdw>
              </a:effectLst>
              <a:latin typeface="Tahoma"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a:ln/>
        </p:spPr>
      </p:sp>
      <p:sp>
        <p:nvSpPr>
          <p:cNvPr id="276483"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43EA1CED-BE3F-4F93-B80A-A96B8DCCB8E2}" type="slidenum">
              <a:rPr lang="en-US" smtClean="0">
                <a:solidFill>
                  <a:srgbClr val="1F497D"/>
                </a:solidFill>
                <a:effectLst>
                  <a:outerShdw blurRad="38100" dist="38100" dir="2700000" algn="tl">
                    <a:srgbClr val="000000">
                      <a:alpha val="43137"/>
                    </a:srgbClr>
                  </a:outerShdw>
                </a:effectLst>
                <a:latin typeface="Tahoma" pitchFamily="34" charset="0"/>
              </a:rPr>
              <a:pPr>
                <a:defRPr/>
              </a:pPr>
              <a:t>41</a:t>
            </a:fld>
            <a:endParaRPr lang="en-US">
              <a:solidFill>
                <a:srgbClr val="1F497D"/>
              </a:solidFill>
              <a:effectLst>
                <a:outerShdw blurRad="38100" dist="38100" dir="2700000" algn="tl">
                  <a:srgbClr val="000000">
                    <a:alpha val="43137"/>
                  </a:srgbClr>
                </a:outerShdw>
              </a:effectLst>
              <a:latin typeface="Tahoma"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B5FC1FBB-E630-435A-826D-7D09F5094A86}" type="slidenum">
              <a:rPr lang="en-US">
                <a:solidFill>
                  <a:prstClr val="black"/>
                </a:solidFill>
              </a:rPr>
              <a:pPr/>
              <a:t>42</a:t>
            </a:fld>
            <a:endParaRPr lang="en-US">
              <a:solidFill>
                <a:prstClr val="black"/>
              </a:solidFill>
            </a:endParaRPr>
          </a:p>
        </p:txBody>
      </p:sp>
      <p:sp>
        <p:nvSpPr>
          <p:cNvPr id="190467" name="Rectangle 2"/>
          <p:cNvSpPr>
            <a:spLocks noGrp="1" noRot="1" noChangeAspect="1" noTextEdit="1"/>
          </p:cNvSpPr>
          <p:nvPr>
            <p:ph type="sldImg"/>
          </p:nvPr>
        </p:nvSpPr>
        <p:spPr>
          <a:ln/>
        </p:spPr>
      </p:sp>
      <p:sp>
        <p:nvSpPr>
          <p:cNvPr id="190468"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2E931E9B-88B5-43F4-97DF-3706C930D46D}" type="slidenum">
              <a:rPr lang="en-US">
                <a:solidFill>
                  <a:prstClr val="black"/>
                </a:solidFill>
              </a:rPr>
              <a:pPr/>
              <a:t>43</a:t>
            </a:fld>
            <a:endParaRPr lang="en-US">
              <a:solidFill>
                <a:prstClr val="black"/>
              </a:solidFill>
            </a:endParaRPr>
          </a:p>
        </p:txBody>
      </p:sp>
      <p:sp>
        <p:nvSpPr>
          <p:cNvPr id="191491" name="Rectangle 2"/>
          <p:cNvSpPr>
            <a:spLocks noGrp="1" noRot="1" noChangeAspect="1" noTextEdit="1"/>
          </p:cNvSpPr>
          <p:nvPr>
            <p:ph type="sldImg"/>
          </p:nvPr>
        </p:nvSpPr>
        <p:spPr>
          <a:ln/>
        </p:spPr>
      </p:sp>
      <p:sp>
        <p:nvSpPr>
          <p:cNvPr id="191492"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DCE1A670-7B80-429D-A319-553F8FC93933}" type="slidenum">
              <a:rPr lang="en-US">
                <a:solidFill>
                  <a:prstClr val="black"/>
                </a:solidFill>
              </a:rPr>
              <a:pPr/>
              <a:t>44</a:t>
            </a:fld>
            <a:endParaRPr lang="en-US">
              <a:solidFill>
                <a:prstClr val="black"/>
              </a:solidFill>
            </a:endParaRPr>
          </a:p>
        </p:txBody>
      </p:sp>
      <p:sp>
        <p:nvSpPr>
          <p:cNvPr id="193539" name="Rectangle 2"/>
          <p:cNvSpPr>
            <a:spLocks noGrp="1" noRot="1" noChangeAspect="1" noChangeArrowheads="1" noTextEdit="1"/>
          </p:cNvSpPr>
          <p:nvPr>
            <p:ph type="sldImg"/>
          </p:nvPr>
        </p:nvSpPr>
        <p:spPr>
          <a:xfrm>
            <a:off x="458788" y="719138"/>
            <a:ext cx="6397625" cy="3600450"/>
          </a:xfrm>
          <a:ln/>
        </p:spPr>
      </p:sp>
      <p:sp>
        <p:nvSpPr>
          <p:cNvPr id="193540" name="Rectangle 3"/>
          <p:cNvSpPr>
            <a:spLocks noGrp="1" noChangeArrowheads="1"/>
          </p:cNvSpPr>
          <p:nvPr>
            <p:ph type="body" idx="1"/>
          </p:nvPr>
        </p:nvSpPr>
        <p:spPr>
          <a:xfrm>
            <a:off x="975360" y="4560570"/>
            <a:ext cx="5364480" cy="4322207"/>
          </a:xfrm>
          <a:noFill/>
          <a:ln/>
        </p:spPr>
        <p:txBody>
          <a:bodyPr lIns="98188" tIns="49093" rIns="98188" bIns="49093"/>
          <a:lstStyle/>
          <a:p>
            <a:pPr eaLnBrk="1" hangingPunct="1"/>
            <a:endParaRPr lang="de-D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54545D87-0015-4553-8DC7-2C8EBBA5FAE9}" type="slidenum">
              <a:rPr lang="en-US">
                <a:solidFill>
                  <a:prstClr val="black"/>
                </a:solidFill>
              </a:rPr>
              <a:pPr/>
              <a:t>45</a:t>
            </a:fld>
            <a:endParaRPr lang="en-US">
              <a:solidFill>
                <a:prstClr val="black"/>
              </a:solidFill>
            </a:endParaRPr>
          </a:p>
        </p:txBody>
      </p:sp>
      <p:sp>
        <p:nvSpPr>
          <p:cNvPr id="194563" name="Rectangle 2"/>
          <p:cNvSpPr>
            <a:spLocks noGrp="1" noRot="1" noChangeAspect="1" noChangeArrowheads="1" noTextEdit="1"/>
          </p:cNvSpPr>
          <p:nvPr>
            <p:ph type="sldImg"/>
          </p:nvPr>
        </p:nvSpPr>
        <p:spPr>
          <a:xfrm>
            <a:off x="458788" y="719138"/>
            <a:ext cx="6397625" cy="3600450"/>
          </a:xfrm>
          <a:ln/>
        </p:spPr>
      </p:sp>
      <p:sp>
        <p:nvSpPr>
          <p:cNvPr id="194564" name="Rectangle 3"/>
          <p:cNvSpPr>
            <a:spLocks noGrp="1" noChangeArrowheads="1"/>
          </p:cNvSpPr>
          <p:nvPr>
            <p:ph type="body" idx="1"/>
          </p:nvPr>
        </p:nvSpPr>
        <p:spPr>
          <a:xfrm>
            <a:off x="975360" y="4560570"/>
            <a:ext cx="5364480" cy="4322207"/>
          </a:xfrm>
          <a:noFill/>
          <a:ln/>
        </p:spPr>
        <p:txBody>
          <a:bodyPr lIns="98188" tIns="49093" rIns="98188" bIns="49093"/>
          <a:lstStyle/>
          <a:p>
            <a:pPr eaLnBrk="1" hangingPunct="1"/>
            <a:endParaRPr lang="de-D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54545D87-0015-4553-8DC7-2C8EBBA5FAE9}" type="slidenum">
              <a:rPr lang="en-US">
                <a:solidFill>
                  <a:prstClr val="black"/>
                </a:solidFill>
              </a:rPr>
              <a:pPr/>
              <a:t>46</a:t>
            </a:fld>
            <a:endParaRPr lang="en-US">
              <a:solidFill>
                <a:prstClr val="black"/>
              </a:solidFill>
            </a:endParaRPr>
          </a:p>
        </p:txBody>
      </p:sp>
      <p:sp>
        <p:nvSpPr>
          <p:cNvPr id="194563" name="Rectangle 2"/>
          <p:cNvSpPr>
            <a:spLocks noGrp="1" noRot="1" noChangeAspect="1" noChangeArrowheads="1" noTextEdit="1"/>
          </p:cNvSpPr>
          <p:nvPr>
            <p:ph type="sldImg"/>
          </p:nvPr>
        </p:nvSpPr>
        <p:spPr>
          <a:xfrm>
            <a:off x="458788" y="719138"/>
            <a:ext cx="6397625" cy="3600450"/>
          </a:xfrm>
          <a:ln/>
        </p:spPr>
      </p:sp>
      <p:sp>
        <p:nvSpPr>
          <p:cNvPr id="194564" name="Rectangle 3"/>
          <p:cNvSpPr>
            <a:spLocks noGrp="1" noChangeArrowheads="1"/>
          </p:cNvSpPr>
          <p:nvPr>
            <p:ph type="body" idx="1"/>
          </p:nvPr>
        </p:nvSpPr>
        <p:spPr>
          <a:xfrm>
            <a:off x="975360" y="4560570"/>
            <a:ext cx="5364480" cy="4322207"/>
          </a:xfrm>
          <a:noFill/>
          <a:ln/>
        </p:spPr>
        <p:txBody>
          <a:bodyPr lIns="98188" tIns="49093" rIns="98188" bIns="49093"/>
          <a:lstStyle/>
          <a:p>
            <a:pPr eaLnBrk="1" hangingPunct="1"/>
            <a:endParaRPr lang="de-DE"/>
          </a:p>
        </p:txBody>
      </p:sp>
    </p:spTree>
    <p:extLst>
      <p:ext uri="{BB962C8B-B14F-4D97-AF65-F5344CB8AC3E}">
        <p14:creationId xmlns:p14="http://schemas.microsoft.com/office/powerpoint/2010/main" val="4050474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54545D87-0015-4553-8DC7-2C8EBBA5FAE9}" type="slidenum">
              <a:rPr lang="en-US">
                <a:solidFill>
                  <a:prstClr val="black"/>
                </a:solidFill>
              </a:rPr>
              <a:pPr/>
              <a:t>47</a:t>
            </a:fld>
            <a:endParaRPr lang="en-US">
              <a:solidFill>
                <a:prstClr val="black"/>
              </a:solidFill>
            </a:endParaRPr>
          </a:p>
        </p:txBody>
      </p:sp>
      <p:sp>
        <p:nvSpPr>
          <p:cNvPr id="194563" name="Rectangle 2"/>
          <p:cNvSpPr>
            <a:spLocks noGrp="1" noRot="1" noChangeAspect="1" noChangeArrowheads="1" noTextEdit="1"/>
          </p:cNvSpPr>
          <p:nvPr>
            <p:ph type="sldImg"/>
          </p:nvPr>
        </p:nvSpPr>
        <p:spPr>
          <a:xfrm>
            <a:off x="458788" y="719138"/>
            <a:ext cx="6397625" cy="3600450"/>
          </a:xfrm>
          <a:ln/>
        </p:spPr>
      </p:sp>
      <p:sp>
        <p:nvSpPr>
          <p:cNvPr id="194564" name="Rectangle 3"/>
          <p:cNvSpPr>
            <a:spLocks noGrp="1" noChangeArrowheads="1"/>
          </p:cNvSpPr>
          <p:nvPr>
            <p:ph type="body" idx="1"/>
          </p:nvPr>
        </p:nvSpPr>
        <p:spPr>
          <a:xfrm>
            <a:off x="975360" y="4560570"/>
            <a:ext cx="5364480" cy="4322207"/>
          </a:xfrm>
          <a:noFill/>
          <a:ln/>
        </p:spPr>
        <p:txBody>
          <a:bodyPr lIns="98188" tIns="49093" rIns="98188" bIns="49093"/>
          <a:lstStyle/>
          <a:p>
            <a:pPr eaLnBrk="1" hangingPunct="1"/>
            <a:endParaRPr lang="de-DE" dirty="0"/>
          </a:p>
        </p:txBody>
      </p:sp>
    </p:spTree>
    <p:extLst>
      <p:ext uri="{BB962C8B-B14F-4D97-AF65-F5344CB8AC3E}">
        <p14:creationId xmlns:p14="http://schemas.microsoft.com/office/powerpoint/2010/main" val="897419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54545D87-0015-4553-8DC7-2C8EBBA5FAE9}" type="slidenum">
              <a:rPr lang="en-US">
                <a:solidFill>
                  <a:prstClr val="black"/>
                </a:solidFill>
              </a:rPr>
              <a:pPr/>
              <a:t>48</a:t>
            </a:fld>
            <a:endParaRPr lang="en-US">
              <a:solidFill>
                <a:prstClr val="black"/>
              </a:solidFill>
            </a:endParaRPr>
          </a:p>
        </p:txBody>
      </p:sp>
      <p:sp>
        <p:nvSpPr>
          <p:cNvPr id="194563" name="Rectangle 2"/>
          <p:cNvSpPr>
            <a:spLocks noGrp="1" noRot="1" noChangeAspect="1" noChangeArrowheads="1" noTextEdit="1"/>
          </p:cNvSpPr>
          <p:nvPr>
            <p:ph type="sldImg"/>
          </p:nvPr>
        </p:nvSpPr>
        <p:spPr>
          <a:xfrm>
            <a:off x="458788" y="719138"/>
            <a:ext cx="6397625" cy="3600450"/>
          </a:xfrm>
          <a:ln/>
        </p:spPr>
      </p:sp>
      <p:sp>
        <p:nvSpPr>
          <p:cNvPr id="194564" name="Rectangle 3"/>
          <p:cNvSpPr>
            <a:spLocks noGrp="1" noChangeArrowheads="1"/>
          </p:cNvSpPr>
          <p:nvPr>
            <p:ph type="body" idx="1"/>
          </p:nvPr>
        </p:nvSpPr>
        <p:spPr>
          <a:xfrm>
            <a:off x="975360" y="4560570"/>
            <a:ext cx="5364480" cy="4322207"/>
          </a:xfrm>
          <a:noFill/>
          <a:ln/>
        </p:spPr>
        <p:txBody>
          <a:bodyPr lIns="98188" tIns="49093" rIns="98188" bIns="49093"/>
          <a:lstStyle/>
          <a:p>
            <a:pPr eaLnBrk="1" hangingPunct="1"/>
            <a:endParaRPr lang="de-DE"/>
          </a:p>
        </p:txBody>
      </p:sp>
    </p:spTree>
    <p:extLst>
      <p:ext uri="{BB962C8B-B14F-4D97-AF65-F5344CB8AC3E}">
        <p14:creationId xmlns:p14="http://schemas.microsoft.com/office/powerpoint/2010/main" val="3655952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pPr eaLnBrk="0" hangingPunct="0"/>
            <a:fld id="{19A9BEE9-CC1A-4A97-8ACB-93D24C6C1571}" type="slidenum">
              <a:rPr lang="en-US" smtClean="0">
                <a:solidFill>
                  <a:srgbClr val="000000"/>
                </a:solidFill>
              </a:rPr>
              <a:pPr eaLnBrk="0" hangingPunct="0"/>
              <a:t>10</a:t>
            </a:fld>
            <a:endParaRPr lang="en-US">
              <a:solidFill>
                <a:srgbClr val="000000"/>
              </a:solidFill>
            </a:endParaRPr>
          </a:p>
        </p:txBody>
      </p:sp>
      <p:sp>
        <p:nvSpPr>
          <p:cNvPr id="152579"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eaLnBrk="0" hangingPunct="0"/>
            <a:fld id="{AC213F5E-A8BA-4B38-B5B7-DC2CDCEBEDFE}" type="slidenum">
              <a:rPr lang="en-US" sz="1300">
                <a:solidFill>
                  <a:srgbClr val="000000"/>
                </a:solidFill>
              </a:rPr>
              <a:pPr algn="r" eaLnBrk="0" hangingPunct="0"/>
              <a:t>10</a:t>
            </a:fld>
            <a:endParaRPr lang="en-US" sz="1300" dirty="0">
              <a:solidFill>
                <a:srgbClr val="000000"/>
              </a:solidFill>
            </a:endParaRPr>
          </a:p>
        </p:txBody>
      </p:sp>
      <p:sp>
        <p:nvSpPr>
          <p:cNvPr id="152580" name="Rectangle 2"/>
          <p:cNvSpPr>
            <a:spLocks noGrp="1" noRot="1" noChangeAspect="1" noChangeArrowheads="1" noTextEdit="1"/>
          </p:cNvSpPr>
          <p:nvPr>
            <p:ph type="sldImg"/>
          </p:nvPr>
        </p:nvSpPr>
        <p:spPr>
          <a:xfrm>
            <a:off x="460375" y="720725"/>
            <a:ext cx="6397625" cy="3600450"/>
          </a:xfrm>
          <a:ln/>
        </p:spPr>
      </p:sp>
      <p:sp>
        <p:nvSpPr>
          <p:cNvPr id="152581"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54545D87-0015-4553-8DC7-2C8EBBA5FAE9}" type="slidenum">
              <a:rPr lang="en-US">
                <a:solidFill>
                  <a:prstClr val="black"/>
                </a:solidFill>
              </a:rPr>
              <a:pPr/>
              <a:t>49</a:t>
            </a:fld>
            <a:endParaRPr lang="en-US">
              <a:solidFill>
                <a:prstClr val="black"/>
              </a:solidFill>
            </a:endParaRPr>
          </a:p>
        </p:txBody>
      </p:sp>
      <p:sp>
        <p:nvSpPr>
          <p:cNvPr id="194563" name="Rectangle 2"/>
          <p:cNvSpPr>
            <a:spLocks noGrp="1" noRot="1" noChangeAspect="1" noChangeArrowheads="1" noTextEdit="1"/>
          </p:cNvSpPr>
          <p:nvPr>
            <p:ph type="sldImg"/>
          </p:nvPr>
        </p:nvSpPr>
        <p:spPr>
          <a:xfrm>
            <a:off x="458788" y="719138"/>
            <a:ext cx="6397625" cy="3600450"/>
          </a:xfrm>
          <a:ln/>
        </p:spPr>
      </p:sp>
      <p:sp>
        <p:nvSpPr>
          <p:cNvPr id="194564" name="Rectangle 3"/>
          <p:cNvSpPr>
            <a:spLocks noGrp="1" noChangeArrowheads="1"/>
          </p:cNvSpPr>
          <p:nvPr>
            <p:ph type="body" idx="1"/>
          </p:nvPr>
        </p:nvSpPr>
        <p:spPr>
          <a:xfrm>
            <a:off x="975360" y="4560570"/>
            <a:ext cx="5364480" cy="4322207"/>
          </a:xfrm>
          <a:noFill/>
          <a:ln/>
        </p:spPr>
        <p:txBody>
          <a:bodyPr lIns="98188" tIns="49093" rIns="98188" bIns="49093"/>
          <a:lstStyle/>
          <a:p>
            <a:pPr eaLnBrk="1" hangingPunct="1"/>
            <a:endParaRPr lang="de-DE"/>
          </a:p>
        </p:txBody>
      </p:sp>
    </p:spTree>
    <p:extLst>
      <p:ext uri="{BB962C8B-B14F-4D97-AF65-F5344CB8AC3E}">
        <p14:creationId xmlns:p14="http://schemas.microsoft.com/office/powerpoint/2010/main" val="3930680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E93D250A-A48C-4CA8-89AC-E00B0A804867}" type="slidenum">
              <a:rPr lang="en-US">
                <a:solidFill>
                  <a:prstClr val="black"/>
                </a:solidFill>
              </a:rPr>
              <a:pPr/>
              <a:t>50</a:t>
            </a:fld>
            <a:endParaRPr lang="en-US">
              <a:solidFill>
                <a:prstClr val="black"/>
              </a:solidFill>
            </a:endParaRPr>
          </a:p>
        </p:txBody>
      </p:sp>
      <p:sp>
        <p:nvSpPr>
          <p:cNvPr id="198659" name="Rectangle 2"/>
          <p:cNvSpPr>
            <a:spLocks noGrp="1" noRot="1" noChangeAspect="1" noChangeArrowheads="1" noTextEdit="1"/>
          </p:cNvSpPr>
          <p:nvPr>
            <p:ph type="sldImg"/>
          </p:nvPr>
        </p:nvSpPr>
        <p:spPr>
          <a:xfrm>
            <a:off x="458788" y="719138"/>
            <a:ext cx="6397625" cy="3600450"/>
          </a:xfrm>
          <a:ln/>
        </p:spPr>
      </p:sp>
      <p:sp>
        <p:nvSpPr>
          <p:cNvPr id="198660" name="Rectangle 3"/>
          <p:cNvSpPr>
            <a:spLocks noGrp="1" noChangeArrowheads="1"/>
          </p:cNvSpPr>
          <p:nvPr>
            <p:ph type="body" idx="1"/>
          </p:nvPr>
        </p:nvSpPr>
        <p:spPr>
          <a:xfrm>
            <a:off x="975360" y="4560570"/>
            <a:ext cx="5364480" cy="4322207"/>
          </a:xfrm>
          <a:noFill/>
          <a:ln/>
        </p:spPr>
        <p:txBody>
          <a:bodyPr lIns="98188" tIns="49093" rIns="98188" bIns="49093"/>
          <a:lstStyle/>
          <a:p>
            <a:pPr eaLnBrk="1" hangingPunct="1"/>
            <a:endParaRPr lang="de-D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pPr eaLnBrk="0" hangingPunct="0"/>
            <a:fld id="{706D57FE-4B75-4B79-AE10-518163F466D9}" type="slidenum">
              <a:rPr lang="en-US">
                <a:solidFill>
                  <a:srgbClr val="000000"/>
                </a:solidFill>
              </a:rPr>
              <a:pPr eaLnBrk="0" hangingPunct="0"/>
              <a:t>51</a:t>
            </a:fld>
            <a:endParaRPr lang="en-US">
              <a:solidFill>
                <a:srgbClr val="000000"/>
              </a:solidFill>
            </a:endParaRPr>
          </a:p>
        </p:txBody>
      </p:sp>
      <p:sp>
        <p:nvSpPr>
          <p:cNvPr id="199683" name="Rectangle 2"/>
          <p:cNvSpPr>
            <a:spLocks noGrp="1" noRot="1" noChangeAspect="1" noTextEdit="1"/>
          </p:cNvSpPr>
          <p:nvPr>
            <p:ph type="sldImg"/>
          </p:nvPr>
        </p:nvSpPr>
        <p:spPr>
          <a:ln/>
        </p:spPr>
      </p:sp>
      <p:sp>
        <p:nvSpPr>
          <p:cNvPr id="199684"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EEEC7616-7B6B-41F8-B867-F7DD843D330D}" type="slidenum">
              <a:rPr lang="en-US">
                <a:solidFill>
                  <a:prstClr val="black"/>
                </a:solidFill>
              </a:rPr>
              <a:pPr/>
              <a:t>52</a:t>
            </a:fld>
            <a:endParaRPr lang="en-US">
              <a:solidFill>
                <a:prstClr val="black"/>
              </a:solidFill>
            </a:endParaRPr>
          </a:p>
        </p:txBody>
      </p:sp>
      <p:sp>
        <p:nvSpPr>
          <p:cNvPr id="200707" name="Rectangle 2"/>
          <p:cNvSpPr>
            <a:spLocks noGrp="1" noRot="1" noChangeAspect="1" noChangeArrowheads="1" noTextEdit="1"/>
          </p:cNvSpPr>
          <p:nvPr>
            <p:ph type="sldImg"/>
          </p:nvPr>
        </p:nvSpPr>
        <p:spPr>
          <a:xfrm>
            <a:off x="458788" y="719138"/>
            <a:ext cx="6397625" cy="3600450"/>
          </a:xfrm>
          <a:ln/>
        </p:spPr>
      </p:sp>
      <p:sp>
        <p:nvSpPr>
          <p:cNvPr id="200708" name="Rectangle 3"/>
          <p:cNvSpPr>
            <a:spLocks noGrp="1" noChangeArrowheads="1"/>
          </p:cNvSpPr>
          <p:nvPr>
            <p:ph type="body" idx="1"/>
          </p:nvPr>
        </p:nvSpPr>
        <p:spPr>
          <a:xfrm>
            <a:off x="975360" y="4560570"/>
            <a:ext cx="5364480" cy="4322207"/>
          </a:xfrm>
          <a:noFill/>
          <a:ln/>
        </p:spPr>
        <p:txBody>
          <a:bodyPr/>
          <a:lstStyle/>
          <a:p>
            <a:pPr eaLnBrk="1" hangingPunct="1"/>
            <a:endParaRPr lang="en-US"/>
          </a:p>
        </p:txBody>
      </p:sp>
    </p:spTree>
    <p:extLst>
      <p:ext uri="{BB962C8B-B14F-4D97-AF65-F5344CB8AC3E}">
        <p14:creationId xmlns:p14="http://schemas.microsoft.com/office/powerpoint/2010/main" val="3973296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EEEC7616-7B6B-41F8-B867-F7DD843D330D}" type="slidenum">
              <a:rPr lang="en-US">
                <a:solidFill>
                  <a:prstClr val="black"/>
                </a:solidFill>
              </a:rPr>
              <a:pPr/>
              <a:t>53</a:t>
            </a:fld>
            <a:endParaRPr lang="en-US">
              <a:solidFill>
                <a:prstClr val="black"/>
              </a:solidFill>
            </a:endParaRPr>
          </a:p>
        </p:txBody>
      </p:sp>
      <p:sp>
        <p:nvSpPr>
          <p:cNvPr id="200707" name="Rectangle 2"/>
          <p:cNvSpPr>
            <a:spLocks noGrp="1" noRot="1" noChangeAspect="1" noChangeArrowheads="1" noTextEdit="1"/>
          </p:cNvSpPr>
          <p:nvPr>
            <p:ph type="sldImg"/>
          </p:nvPr>
        </p:nvSpPr>
        <p:spPr>
          <a:xfrm>
            <a:off x="458788" y="719138"/>
            <a:ext cx="6397625" cy="3600450"/>
          </a:xfrm>
          <a:ln/>
        </p:spPr>
      </p:sp>
      <p:sp>
        <p:nvSpPr>
          <p:cNvPr id="200708" name="Rectangle 3"/>
          <p:cNvSpPr>
            <a:spLocks noGrp="1" noChangeArrowheads="1"/>
          </p:cNvSpPr>
          <p:nvPr>
            <p:ph type="body" idx="1"/>
          </p:nvPr>
        </p:nvSpPr>
        <p:spPr>
          <a:xfrm>
            <a:off x="975360" y="4560570"/>
            <a:ext cx="5364480" cy="4322207"/>
          </a:xfrm>
          <a:noFill/>
          <a:ln/>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EEEC7616-7B6B-41F8-B867-F7DD843D330D}" type="slidenum">
              <a:rPr lang="en-US">
                <a:solidFill>
                  <a:prstClr val="black"/>
                </a:solidFill>
              </a:rPr>
              <a:pPr/>
              <a:t>54</a:t>
            </a:fld>
            <a:endParaRPr lang="en-US">
              <a:solidFill>
                <a:prstClr val="black"/>
              </a:solidFill>
            </a:endParaRPr>
          </a:p>
        </p:txBody>
      </p:sp>
      <p:sp>
        <p:nvSpPr>
          <p:cNvPr id="200707" name="Rectangle 2"/>
          <p:cNvSpPr>
            <a:spLocks noGrp="1" noRot="1" noChangeAspect="1" noChangeArrowheads="1" noTextEdit="1"/>
          </p:cNvSpPr>
          <p:nvPr>
            <p:ph type="sldImg"/>
          </p:nvPr>
        </p:nvSpPr>
        <p:spPr>
          <a:xfrm>
            <a:off x="458788" y="719138"/>
            <a:ext cx="6397625" cy="3600450"/>
          </a:xfrm>
          <a:ln/>
        </p:spPr>
      </p:sp>
      <p:sp>
        <p:nvSpPr>
          <p:cNvPr id="200708" name="Rectangle 3"/>
          <p:cNvSpPr>
            <a:spLocks noGrp="1" noChangeArrowheads="1"/>
          </p:cNvSpPr>
          <p:nvPr>
            <p:ph type="body" idx="1"/>
          </p:nvPr>
        </p:nvSpPr>
        <p:spPr>
          <a:xfrm>
            <a:off x="975360" y="4560570"/>
            <a:ext cx="5364480" cy="4322207"/>
          </a:xfrm>
          <a:noFill/>
          <a:ln/>
        </p:spPr>
        <p:txBody>
          <a:bodyPr/>
          <a:lstStyle/>
          <a:p>
            <a:pPr eaLnBrk="1" hangingPunct="1"/>
            <a:endParaRPr lang="en-US"/>
          </a:p>
        </p:txBody>
      </p:sp>
    </p:spTree>
    <p:extLst>
      <p:ext uri="{BB962C8B-B14F-4D97-AF65-F5344CB8AC3E}">
        <p14:creationId xmlns:p14="http://schemas.microsoft.com/office/powerpoint/2010/main" val="871213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EEEC7616-7B6B-41F8-B867-F7DD843D330D}" type="slidenum">
              <a:rPr lang="en-US">
                <a:solidFill>
                  <a:prstClr val="black"/>
                </a:solidFill>
              </a:rPr>
              <a:pPr/>
              <a:t>55</a:t>
            </a:fld>
            <a:endParaRPr lang="en-US">
              <a:solidFill>
                <a:prstClr val="black"/>
              </a:solidFill>
            </a:endParaRPr>
          </a:p>
        </p:txBody>
      </p:sp>
      <p:sp>
        <p:nvSpPr>
          <p:cNvPr id="200707" name="Rectangle 2"/>
          <p:cNvSpPr>
            <a:spLocks noGrp="1" noRot="1" noChangeAspect="1" noChangeArrowheads="1" noTextEdit="1"/>
          </p:cNvSpPr>
          <p:nvPr>
            <p:ph type="sldImg"/>
          </p:nvPr>
        </p:nvSpPr>
        <p:spPr>
          <a:xfrm>
            <a:off x="458788" y="719138"/>
            <a:ext cx="6397625" cy="3600450"/>
          </a:xfrm>
          <a:ln/>
        </p:spPr>
      </p:sp>
      <p:sp>
        <p:nvSpPr>
          <p:cNvPr id="200708" name="Rectangle 3"/>
          <p:cNvSpPr>
            <a:spLocks noGrp="1" noChangeArrowheads="1"/>
          </p:cNvSpPr>
          <p:nvPr>
            <p:ph type="body" idx="1"/>
          </p:nvPr>
        </p:nvSpPr>
        <p:spPr>
          <a:xfrm>
            <a:off x="975360" y="4560570"/>
            <a:ext cx="5364480" cy="4322207"/>
          </a:xfrm>
          <a:noFill/>
          <a:ln/>
        </p:spPr>
        <p:txBody>
          <a:bodyPr/>
          <a:lstStyle/>
          <a:p>
            <a:pPr eaLnBrk="1" hangingPunct="1"/>
            <a:endParaRPr lang="en-US"/>
          </a:p>
        </p:txBody>
      </p:sp>
    </p:spTree>
    <p:extLst>
      <p:ext uri="{BB962C8B-B14F-4D97-AF65-F5344CB8AC3E}">
        <p14:creationId xmlns:p14="http://schemas.microsoft.com/office/powerpoint/2010/main" val="569287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a:extLst>
              <a:ext uri="{FF2B5EF4-FFF2-40B4-BE49-F238E27FC236}">
                <a16:creationId xmlns:a16="http://schemas.microsoft.com/office/drawing/2014/main" id="{CD250E30-53C1-4E26-8142-7AEB5D14FC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3" name="Notes Placeholder 2">
            <a:extLst>
              <a:ext uri="{FF2B5EF4-FFF2-40B4-BE49-F238E27FC236}">
                <a16:creationId xmlns:a16="http://schemas.microsoft.com/office/drawing/2014/main" id="{82AB8234-1871-4ACD-906C-3871DCD3C9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66244" name="Slide Number Placeholder 3">
            <a:extLst>
              <a:ext uri="{FF2B5EF4-FFF2-40B4-BE49-F238E27FC236}">
                <a16:creationId xmlns:a16="http://schemas.microsoft.com/office/drawing/2014/main" id="{46543C78-9B23-4EA9-A7DA-FA45FBD96F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41FCFCA6-B156-4DA9-A814-A32FAAFAC832}" type="slidenum">
              <a:rPr lang="en-US" altLang="zh-CN">
                <a:solidFill>
                  <a:srgbClr val="000000"/>
                </a:solidFill>
              </a:rPr>
              <a:pPr/>
              <a:t>62</a:t>
            </a:fld>
            <a:endParaRPr lang="en-US" altLang="zh-CN">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8D15D91A-1E67-4486-86E4-CD54045DE9E4}" type="slidenum">
              <a:rPr lang="en-US">
                <a:solidFill>
                  <a:prstClr val="black"/>
                </a:solidFill>
              </a:rPr>
              <a:pPr/>
              <a:t>63</a:t>
            </a:fld>
            <a:endParaRPr lang="en-US">
              <a:solidFill>
                <a:prstClr val="black"/>
              </a:solidFill>
            </a:endParaRPr>
          </a:p>
        </p:txBody>
      </p:sp>
      <p:sp>
        <p:nvSpPr>
          <p:cNvPr id="203779" name="Rectangle 2"/>
          <p:cNvSpPr>
            <a:spLocks noGrp="1" noRot="1" noChangeAspect="1" noChangeArrowheads="1" noTextEdit="1"/>
          </p:cNvSpPr>
          <p:nvPr>
            <p:ph type="sldImg"/>
          </p:nvPr>
        </p:nvSpPr>
        <p:spPr>
          <a:xfrm>
            <a:off x="460375" y="720725"/>
            <a:ext cx="6397625" cy="3600450"/>
          </a:xfrm>
          <a:ln/>
        </p:spPr>
      </p:sp>
      <p:sp>
        <p:nvSpPr>
          <p:cNvPr id="2037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E27A806D-3448-4A0A-ADF9-E71AD1149EE1}" type="slidenum">
              <a:rPr lang="en-US">
                <a:solidFill>
                  <a:prstClr val="black"/>
                </a:solidFill>
              </a:rPr>
              <a:pPr/>
              <a:t>64</a:t>
            </a:fld>
            <a:endParaRPr lang="en-US">
              <a:solidFill>
                <a:prstClr val="black"/>
              </a:solidFill>
            </a:endParaRPr>
          </a:p>
        </p:txBody>
      </p:sp>
      <p:sp>
        <p:nvSpPr>
          <p:cNvPr id="204803" name="Rectangle 2"/>
          <p:cNvSpPr>
            <a:spLocks noGrp="1" noRot="1" noChangeAspect="1" noChangeArrowheads="1" noTextEdit="1"/>
          </p:cNvSpPr>
          <p:nvPr>
            <p:ph type="sldImg"/>
          </p:nvPr>
        </p:nvSpPr>
        <p:spPr>
          <a:xfrm>
            <a:off x="460375" y="720725"/>
            <a:ext cx="6397625" cy="3600450"/>
          </a:xfrm>
          <a:ln/>
        </p:spPr>
      </p:sp>
      <p:sp>
        <p:nvSpPr>
          <p:cNvPr id="20480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pPr eaLnBrk="0" hangingPunct="0"/>
            <a:fld id="{5231B351-67D9-4839-88EC-017053335269}" type="slidenum">
              <a:rPr lang="en-US" smtClean="0">
                <a:solidFill>
                  <a:srgbClr val="000000"/>
                </a:solidFill>
              </a:rPr>
              <a:pPr eaLnBrk="0" hangingPunct="0"/>
              <a:t>11</a:t>
            </a:fld>
            <a:endParaRPr lang="en-US">
              <a:solidFill>
                <a:srgbClr val="000000"/>
              </a:solidFill>
            </a:endParaRPr>
          </a:p>
        </p:txBody>
      </p:sp>
      <p:sp>
        <p:nvSpPr>
          <p:cNvPr id="153603"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eaLnBrk="0" hangingPunct="0"/>
            <a:fld id="{8913EC76-FA98-4D8A-AFE4-0548CEFF564E}" type="slidenum">
              <a:rPr lang="en-US" sz="1300">
                <a:solidFill>
                  <a:srgbClr val="000000"/>
                </a:solidFill>
              </a:rPr>
              <a:pPr algn="r" eaLnBrk="0" hangingPunct="0"/>
              <a:t>11</a:t>
            </a:fld>
            <a:endParaRPr lang="en-US" sz="1300" dirty="0">
              <a:solidFill>
                <a:srgbClr val="000000"/>
              </a:solidFill>
            </a:endParaRPr>
          </a:p>
        </p:txBody>
      </p:sp>
      <p:sp>
        <p:nvSpPr>
          <p:cNvPr id="153604" name="Rectangle 2"/>
          <p:cNvSpPr>
            <a:spLocks noGrp="1" noRot="1" noChangeAspect="1" noChangeArrowheads="1" noTextEdit="1"/>
          </p:cNvSpPr>
          <p:nvPr>
            <p:ph type="sldImg"/>
          </p:nvPr>
        </p:nvSpPr>
        <p:spPr>
          <a:xfrm>
            <a:off x="460375" y="720725"/>
            <a:ext cx="6397625" cy="3600450"/>
          </a:xfrm>
          <a:ln/>
        </p:spPr>
      </p:sp>
      <p:sp>
        <p:nvSpPr>
          <p:cNvPr id="153605" name="Rectangle 3"/>
          <p:cNvSpPr>
            <a:spLocks noGrp="1" noChangeArrowheads="1"/>
          </p:cNvSpPr>
          <p:nvPr>
            <p:ph type="body" idx="1"/>
          </p:nvPr>
        </p:nvSpPr>
        <p:spPr>
          <a:noFill/>
          <a:ln/>
        </p:spPr>
        <p:txBody>
          <a:bodyPr lIns="96653" tIns="48326" rIns="96653" bIns="48326"/>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2B6F2201-5610-44F1-AC26-A5A78950DF09}" type="slidenum">
              <a:rPr lang="en-US">
                <a:solidFill>
                  <a:prstClr val="black"/>
                </a:solidFill>
              </a:rPr>
              <a:pPr/>
              <a:t>65</a:t>
            </a:fld>
            <a:endParaRPr lang="en-US">
              <a:solidFill>
                <a:prstClr val="black"/>
              </a:solidFill>
            </a:endParaRPr>
          </a:p>
        </p:txBody>
      </p:sp>
      <p:sp>
        <p:nvSpPr>
          <p:cNvPr id="205827" name="Rectangle 2"/>
          <p:cNvSpPr>
            <a:spLocks noGrp="1" noRot="1" noChangeAspect="1" noChangeArrowheads="1" noTextEdit="1"/>
          </p:cNvSpPr>
          <p:nvPr>
            <p:ph type="sldImg"/>
          </p:nvPr>
        </p:nvSpPr>
        <p:spPr>
          <a:xfrm>
            <a:off x="460375" y="720725"/>
            <a:ext cx="6397625" cy="3600450"/>
          </a:xfrm>
          <a:ln/>
        </p:spPr>
      </p:sp>
      <p:sp>
        <p:nvSpPr>
          <p:cNvPr id="2058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a:extLst>
              <a:ext uri="{FF2B5EF4-FFF2-40B4-BE49-F238E27FC236}">
                <a16:creationId xmlns:a16="http://schemas.microsoft.com/office/drawing/2014/main" id="{4B301781-7CDB-4943-B0F4-F13E7F5516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BBC6F23-72DC-4B8B-9FE3-7C24A11CE101}" type="slidenum">
              <a:rPr lang="en-US" altLang="zh-CN">
                <a:solidFill>
                  <a:srgbClr val="000000"/>
                </a:solidFill>
              </a:rPr>
              <a:pPr/>
              <a:t>66</a:t>
            </a:fld>
            <a:endParaRPr lang="en-US" altLang="zh-CN">
              <a:solidFill>
                <a:srgbClr val="000000"/>
              </a:solidFill>
            </a:endParaRPr>
          </a:p>
        </p:txBody>
      </p:sp>
      <p:sp>
        <p:nvSpPr>
          <p:cNvPr id="268291" name="Rectangle 2">
            <a:extLst>
              <a:ext uri="{FF2B5EF4-FFF2-40B4-BE49-F238E27FC236}">
                <a16:creationId xmlns:a16="http://schemas.microsoft.com/office/drawing/2014/main" id="{4CC59743-0E02-4DA6-B8DB-686BA7B81357}"/>
              </a:ext>
            </a:extLst>
          </p:cNvPr>
          <p:cNvSpPr>
            <a:spLocks noGrp="1" noRot="1" noChangeAspect="1" noChangeArrowheads="1" noTextEdit="1"/>
          </p:cNvSpPr>
          <p:nvPr>
            <p:ph type="sldImg"/>
          </p:nvPr>
        </p:nvSpPr>
        <p:spPr bwMode="auto">
          <a:xfrm>
            <a:off x="384175" y="685800"/>
            <a:ext cx="60928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2" name="Rectangle 3">
            <a:extLst>
              <a:ext uri="{FF2B5EF4-FFF2-40B4-BE49-F238E27FC236}">
                <a16:creationId xmlns:a16="http://schemas.microsoft.com/office/drawing/2014/main" id="{90F663E0-AFA1-4CFF-9D79-12FA66242F9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12B13B1A-9F0B-496B-BEB7-4B28CBF3D455}" type="slidenum">
              <a:rPr lang="en-US">
                <a:solidFill>
                  <a:prstClr val="black"/>
                </a:solidFill>
              </a:rPr>
              <a:pPr/>
              <a:t>67</a:t>
            </a:fld>
            <a:endParaRPr lang="en-US">
              <a:solidFill>
                <a:prstClr val="black"/>
              </a:solidFill>
            </a:endParaRPr>
          </a:p>
        </p:txBody>
      </p:sp>
      <p:sp>
        <p:nvSpPr>
          <p:cNvPr id="208899" name="Rectangle 2"/>
          <p:cNvSpPr>
            <a:spLocks noGrp="1" noRot="1" noChangeAspect="1" noTextEdit="1"/>
          </p:cNvSpPr>
          <p:nvPr>
            <p:ph type="sldImg"/>
          </p:nvPr>
        </p:nvSpPr>
        <p:spPr>
          <a:xfrm>
            <a:off x="460375" y="720725"/>
            <a:ext cx="6397625" cy="3600450"/>
          </a:xfrm>
          <a:ln/>
        </p:spPr>
      </p:sp>
      <p:sp>
        <p:nvSpPr>
          <p:cNvPr id="208900" name="Rectangle 3"/>
          <p:cNvSpPr>
            <a:spLocks noGrp="1"/>
          </p:cNvSpPr>
          <p:nvPr>
            <p:ph type="body" idx="1"/>
          </p:nvPr>
        </p:nvSpPr>
        <p:spPr>
          <a:xfrm>
            <a:off x="975360" y="4560570"/>
            <a:ext cx="5364480" cy="4320540"/>
          </a:xfrm>
          <a:noFill/>
          <a:ln/>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60D73EAE-4A3C-4E20-A98E-B54EB7D6EABF}" type="slidenum">
              <a:rPr lang="en-US">
                <a:solidFill>
                  <a:prstClr val="black"/>
                </a:solidFill>
              </a:rPr>
              <a:pPr/>
              <a:t>69</a:t>
            </a:fld>
            <a:endParaRPr lang="en-US">
              <a:solidFill>
                <a:prstClr val="black"/>
              </a:solidFill>
            </a:endParaRPr>
          </a:p>
        </p:txBody>
      </p:sp>
      <p:sp>
        <p:nvSpPr>
          <p:cNvPr id="210947" name="Rectangle 2"/>
          <p:cNvSpPr>
            <a:spLocks noGrp="1" noRot="1" noChangeAspect="1" noTextEdit="1"/>
          </p:cNvSpPr>
          <p:nvPr>
            <p:ph type="sldImg"/>
          </p:nvPr>
        </p:nvSpPr>
        <p:spPr>
          <a:ln/>
        </p:spPr>
      </p:sp>
      <p:sp>
        <p:nvSpPr>
          <p:cNvPr id="210948"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pPr eaLnBrk="0" hangingPunct="0"/>
            <a:fld id="{FDACBCFE-C3C4-440E-9B14-6B24124DD38B}" type="slidenum">
              <a:rPr lang="en-US">
                <a:solidFill>
                  <a:srgbClr val="000000"/>
                </a:solidFill>
              </a:rPr>
              <a:pPr eaLnBrk="0" hangingPunct="0"/>
              <a:t>70</a:t>
            </a:fld>
            <a:endParaRPr lang="en-US">
              <a:solidFill>
                <a:srgbClr val="000000"/>
              </a:solidFill>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68424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pPr eaLnBrk="0" hangingPunct="0"/>
            <a:fld id="{905D7233-4AD7-4ADE-8467-3401A3666770}" type="slidenum">
              <a:rPr lang="en-US">
                <a:solidFill>
                  <a:srgbClr val="000000"/>
                </a:solidFill>
              </a:rPr>
              <a:pPr eaLnBrk="0" hangingPunct="0"/>
              <a:t>71</a:t>
            </a:fld>
            <a:endParaRPr lang="en-US">
              <a:solidFill>
                <a:srgbClr val="000000"/>
              </a:solidFill>
            </a:endParaRPr>
          </a:p>
        </p:txBody>
      </p:sp>
      <p:sp>
        <p:nvSpPr>
          <p:cNvPr id="212995" name="Rectangle 2"/>
          <p:cNvSpPr>
            <a:spLocks noGrp="1" noRot="1" noChangeAspect="1" noTextEdit="1"/>
          </p:cNvSpPr>
          <p:nvPr>
            <p:ph type="sldImg"/>
          </p:nvPr>
        </p:nvSpPr>
        <p:spPr>
          <a:ln/>
        </p:spPr>
      </p:sp>
      <p:sp>
        <p:nvSpPr>
          <p:cNvPr id="212996"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pPr eaLnBrk="0" hangingPunct="0"/>
            <a:fld id="{A628A341-C06F-4D15-87E0-621972E75FA3}" type="slidenum">
              <a:rPr lang="en-US">
                <a:solidFill>
                  <a:srgbClr val="000000"/>
                </a:solidFill>
              </a:rPr>
              <a:pPr eaLnBrk="0" hangingPunct="0"/>
              <a:t>73</a:t>
            </a:fld>
            <a:endParaRPr lang="en-US">
              <a:solidFill>
                <a:srgbClr val="000000"/>
              </a:solidFill>
            </a:endParaRPr>
          </a:p>
        </p:txBody>
      </p:sp>
      <p:sp>
        <p:nvSpPr>
          <p:cNvPr id="214019" name="Rectangle 2"/>
          <p:cNvSpPr>
            <a:spLocks noGrp="1" noRot="1" noChangeAspect="1" noChangeArrowheads="1" noTextEdit="1"/>
          </p:cNvSpPr>
          <p:nvPr>
            <p:ph type="sldImg"/>
          </p:nvPr>
        </p:nvSpPr>
        <p:spPr>
          <a:xfrm>
            <a:off x="460375" y="717550"/>
            <a:ext cx="6367463" cy="3584575"/>
          </a:xfrm>
          <a:ln/>
        </p:spPr>
      </p:sp>
      <p:sp>
        <p:nvSpPr>
          <p:cNvPr id="214020" name="Rectangle 3"/>
          <p:cNvSpPr>
            <a:spLocks noGrp="1" noChangeArrowheads="1"/>
          </p:cNvSpPr>
          <p:nvPr>
            <p:ph type="body" idx="1"/>
          </p:nvPr>
        </p:nvSpPr>
        <p:spPr>
          <a:xfrm>
            <a:off x="949961" y="4540568"/>
            <a:ext cx="5384800" cy="4378881"/>
          </a:xfrm>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pPr eaLnBrk="0" hangingPunct="0"/>
            <a:fld id="{A628A341-C06F-4D15-87E0-621972E75FA3}" type="slidenum">
              <a:rPr lang="en-US">
                <a:solidFill>
                  <a:srgbClr val="000000"/>
                </a:solidFill>
              </a:rPr>
              <a:pPr eaLnBrk="0" hangingPunct="0"/>
              <a:t>74</a:t>
            </a:fld>
            <a:endParaRPr lang="en-US">
              <a:solidFill>
                <a:srgbClr val="000000"/>
              </a:solidFill>
            </a:endParaRPr>
          </a:p>
        </p:txBody>
      </p:sp>
      <p:sp>
        <p:nvSpPr>
          <p:cNvPr id="214019" name="Rectangle 2"/>
          <p:cNvSpPr>
            <a:spLocks noGrp="1" noRot="1" noChangeAspect="1" noChangeArrowheads="1" noTextEdit="1"/>
          </p:cNvSpPr>
          <p:nvPr>
            <p:ph type="sldImg"/>
          </p:nvPr>
        </p:nvSpPr>
        <p:spPr>
          <a:xfrm>
            <a:off x="460375" y="717550"/>
            <a:ext cx="6367463" cy="3584575"/>
          </a:xfrm>
          <a:ln/>
        </p:spPr>
      </p:sp>
      <p:sp>
        <p:nvSpPr>
          <p:cNvPr id="214020" name="Rectangle 3"/>
          <p:cNvSpPr>
            <a:spLocks noGrp="1" noChangeArrowheads="1"/>
          </p:cNvSpPr>
          <p:nvPr>
            <p:ph type="body" idx="1"/>
          </p:nvPr>
        </p:nvSpPr>
        <p:spPr>
          <a:xfrm>
            <a:off x="949961" y="4540568"/>
            <a:ext cx="5384800" cy="4378881"/>
          </a:xfrm>
          <a:noFill/>
          <a:ln/>
        </p:spPr>
        <p:txBody>
          <a:bodyPr/>
          <a:lstStyle/>
          <a:p>
            <a:pPr eaLnBrk="1" hangingPunct="1"/>
            <a:endParaRPr lang="en-US"/>
          </a:p>
        </p:txBody>
      </p:sp>
    </p:spTree>
    <p:extLst>
      <p:ext uri="{BB962C8B-B14F-4D97-AF65-F5344CB8AC3E}">
        <p14:creationId xmlns:p14="http://schemas.microsoft.com/office/powerpoint/2010/main" val="1035275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pPr eaLnBrk="0" hangingPunct="0"/>
            <a:fld id="{548B402B-5C03-4DA0-9050-665121F7A997}" type="slidenum">
              <a:rPr lang="en-US">
                <a:solidFill>
                  <a:srgbClr val="000000"/>
                </a:solidFill>
              </a:rPr>
              <a:pPr eaLnBrk="0" hangingPunct="0"/>
              <a:t>75</a:t>
            </a:fld>
            <a:endParaRPr lang="en-US">
              <a:solidFill>
                <a:srgbClr val="000000"/>
              </a:solidFill>
            </a:endParaRPr>
          </a:p>
        </p:txBody>
      </p:sp>
      <p:sp>
        <p:nvSpPr>
          <p:cNvPr id="215043" name="Rectangle 2"/>
          <p:cNvSpPr>
            <a:spLocks noGrp="1" noRot="1" noChangeAspect="1" noChangeArrowheads="1" noTextEdit="1"/>
          </p:cNvSpPr>
          <p:nvPr>
            <p:ph type="sldImg"/>
          </p:nvPr>
        </p:nvSpPr>
        <p:spPr>
          <a:xfrm>
            <a:off x="460375" y="720725"/>
            <a:ext cx="6397625" cy="3600450"/>
          </a:xfrm>
          <a:ln/>
        </p:spPr>
      </p:sp>
      <p:sp>
        <p:nvSpPr>
          <p:cNvPr id="2150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35444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pPr eaLnBrk="0" hangingPunct="0"/>
            <a:fld id="{548B402B-5C03-4DA0-9050-665121F7A997}" type="slidenum">
              <a:rPr lang="en-US">
                <a:solidFill>
                  <a:srgbClr val="000000"/>
                </a:solidFill>
              </a:rPr>
              <a:pPr eaLnBrk="0" hangingPunct="0"/>
              <a:t>76</a:t>
            </a:fld>
            <a:endParaRPr lang="en-US">
              <a:solidFill>
                <a:srgbClr val="000000"/>
              </a:solidFill>
            </a:endParaRPr>
          </a:p>
        </p:txBody>
      </p:sp>
      <p:sp>
        <p:nvSpPr>
          <p:cNvPr id="215043" name="Rectangle 2"/>
          <p:cNvSpPr>
            <a:spLocks noGrp="1" noRot="1" noChangeAspect="1" noChangeArrowheads="1" noTextEdit="1"/>
          </p:cNvSpPr>
          <p:nvPr>
            <p:ph type="sldImg"/>
          </p:nvPr>
        </p:nvSpPr>
        <p:spPr>
          <a:xfrm>
            <a:off x="460375" y="720725"/>
            <a:ext cx="6397625" cy="3600450"/>
          </a:xfrm>
          <a:ln/>
        </p:spPr>
      </p:sp>
      <p:sp>
        <p:nvSpPr>
          <p:cNvPr id="2150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B1786646-369E-4AEC-85F9-C838BFF2A0A3}" type="slidenum">
              <a:rPr lang="en-US" smtClean="0"/>
              <a:pPr/>
              <a:t>12</a:t>
            </a:fld>
            <a:endParaRPr lang="en-US"/>
          </a:p>
        </p:txBody>
      </p:sp>
      <p:sp>
        <p:nvSpPr>
          <p:cNvPr id="160771" name="Rectangle 2"/>
          <p:cNvSpPr>
            <a:spLocks noGrp="1" noRot="1" noChangeAspect="1" noTextEdit="1"/>
          </p:cNvSpPr>
          <p:nvPr>
            <p:ph type="sldImg"/>
          </p:nvPr>
        </p:nvSpPr>
        <p:spPr>
          <a:ln/>
        </p:spPr>
      </p:sp>
      <p:sp>
        <p:nvSpPr>
          <p:cNvPr id="160772"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pPr eaLnBrk="0" hangingPunct="0"/>
            <a:fld id="{71A991FB-1A20-4B0D-B61C-96CAF620A87B}" type="slidenum">
              <a:rPr lang="en-US">
                <a:solidFill>
                  <a:srgbClr val="000000"/>
                </a:solidFill>
              </a:rPr>
              <a:pPr eaLnBrk="0" hangingPunct="0"/>
              <a:t>77</a:t>
            </a:fld>
            <a:endParaRPr lang="en-US">
              <a:solidFill>
                <a:srgbClr val="000000"/>
              </a:solidFill>
            </a:endParaRPr>
          </a:p>
        </p:txBody>
      </p:sp>
      <p:sp>
        <p:nvSpPr>
          <p:cNvPr id="217091" name="Rectangle 2"/>
          <p:cNvSpPr>
            <a:spLocks noGrp="1" noRot="1" noChangeAspect="1" noTextEdit="1"/>
          </p:cNvSpPr>
          <p:nvPr>
            <p:ph type="sldImg"/>
          </p:nvPr>
        </p:nvSpPr>
        <p:spPr>
          <a:ln/>
        </p:spPr>
      </p:sp>
      <p:sp>
        <p:nvSpPr>
          <p:cNvPr id="217092"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pPr eaLnBrk="0" hangingPunct="0"/>
            <a:fld id="{1251E8C3-B87F-446F-8369-5AAA5A3CC31C}" type="slidenum">
              <a:rPr lang="en-US">
                <a:solidFill>
                  <a:srgbClr val="000000"/>
                </a:solidFill>
              </a:rPr>
              <a:pPr eaLnBrk="0" hangingPunct="0"/>
              <a:t>78</a:t>
            </a:fld>
            <a:endParaRPr lang="en-US">
              <a:solidFill>
                <a:srgbClr val="000000"/>
              </a:solidFill>
            </a:endParaRPr>
          </a:p>
        </p:txBody>
      </p:sp>
      <p:sp>
        <p:nvSpPr>
          <p:cNvPr id="218115" name="Rectangle 2"/>
          <p:cNvSpPr>
            <a:spLocks noGrp="1" noRot="1" noChangeAspect="1" noChangeArrowheads="1" noTextEdit="1"/>
          </p:cNvSpPr>
          <p:nvPr>
            <p:ph type="sldImg"/>
          </p:nvPr>
        </p:nvSpPr>
        <p:spPr>
          <a:xfrm>
            <a:off x="460375" y="717550"/>
            <a:ext cx="6367463" cy="3584575"/>
          </a:xfrm>
          <a:ln/>
        </p:spPr>
      </p:sp>
      <p:sp>
        <p:nvSpPr>
          <p:cNvPr id="218116" name="Rectangle 3"/>
          <p:cNvSpPr>
            <a:spLocks noGrp="1" noChangeArrowheads="1"/>
          </p:cNvSpPr>
          <p:nvPr>
            <p:ph type="body" idx="1"/>
          </p:nvPr>
        </p:nvSpPr>
        <p:spPr>
          <a:xfrm>
            <a:off x="949961" y="4540568"/>
            <a:ext cx="5384800" cy="4378881"/>
          </a:xfrm>
          <a:no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pPr eaLnBrk="0" hangingPunct="0"/>
            <a:fld id="{BC5A3BBA-B815-4727-97EE-176EA63ABB6D}" type="slidenum">
              <a:rPr lang="en-US">
                <a:solidFill>
                  <a:srgbClr val="000000"/>
                </a:solidFill>
              </a:rPr>
              <a:pPr eaLnBrk="0" hangingPunct="0"/>
              <a:t>79</a:t>
            </a:fld>
            <a:endParaRPr lang="en-US">
              <a:solidFill>
                <a:srgbClr val="000000"/>
              </a:solidFill>
            </a:endParaRPr>
          </a:p>
        </p:txBody>
      </p:sp>
      <p:sp>
        <p:nvSpPr>
          <p:cNvPr id="219139" name="Rectangle 2"/>
          <p:cNvSpPr>
            <a:spLocks noGrp="1" noRot="1" noChangeAspect="1" noChangeArrowheads="1" noTextEdit="1"/>
          </p:cNvSpPr>
          <p:nvPr>
            <p:ph type="sldImg"/>
          </p:nvPr>
        </p:nvSpPr>
        <p:spPr>
          <a:xfrm>
            <a:off x="460375" y="717550"/>
            <a:ext cx="6367463" cy="3584575"/>
          </a:xfrm>
          <a:ln/>
        </p:spPr>
      </p:sp>
      <p:sp>
        <p:nvSpPr>
          <p:cNvPr id="219140" name="Rectangle 3"/>
          <p:cNvSpPr>
            <a:spLocks noGrp="1" noChangeArrowheads="1"/>
          </p:cNvSpPr>
          <p:nvPr>
            <p:ph type="body" idx="1"/>
          </p:nvPr>
        </p:nvSpPr>
        <p:spPr>
          <a:xfrm>
            <a:off x="949961" y="4540568"/>
            <a:ext cx="5384800" cy="4378881"/>
          </a:xfrm>
          <a:noFill/>
          <a:ln/>
        </p:spPr>
        <p:txBody>
          <a:bodyPr/>
          <a:lstStyle/>
          <a:p>
            <a:pPr eaLnBrk="1" hangingPunct="1"/>
            <a:r>
              <a:rPr lang="en-US" sz="2500" dirty="0"/>
              <a:t>Invariant to</a:t>
            </a:r>
          </a:p>
          <a:p>
            <a:pPr lvl="1" eaLnBrk="1" hangingPunct="1"/>
            <a:r>
              <a:rPr lang="en-US" sz="2500" dirty="0"/>
              <a:t>Scale </a:t>
            </a:r>
          </a:p>
          <a:p>
            <a:pPr lvl="1" eaLnBrk="1" hangingPunct="1"/>
            <a:r>
              <a:rPr lang="en-US" sz="2500" dirty="0"/>
              <a:t>Rotation</a:t>
            </a:r>
          </a:p>
          <a:p>
            <a:pPr lvl="1" eaLnBrk="1" hangingPunct="1"/>
            <a:endParaRPr lang="en-US" sz="2500" dirty="0"/>
          </a:p>
          <a:p>
            <a:pPr eaLnBrk="1" hangingPunct="1"/>
            <a:r>
              <a:rPr lang="en-US" sz="2500" dirty="0"/>
              <a:t>Partially invariant to</a:t>
            </a:r>
          </a:p>
          <a:p>
            <a:pPr lvl="1" eaLnBrk="1" hangingPunct="1"/>
            <a:r>
              <a:rPr lang="en-US" sz="2500" dirty="0"/>
              <a:t>Illumination changes</a:t>
            </a:r>
          </a:p>
          <a:p>
            <a:pPr lvl="1" eaLnBrk="1" hangingPunct="1"/>
            <a:r>
              <a:rPr lang="en-US" sz="2500" dirty="0"/>
              <a:t>Camera viewpoint</a:t>
            </a:r>
          </a:p>
          <a:p>
            <a:pPr lvl="1" eaLnBrk="1" hangingPunct="1"/>
            <a:r>
              <a:rPr lang="en-US" sz="2500" dirty="0"/>
              <a:t>Occlusion, clutter</a:t>
            </a:r>
          </a:p>
          <a:p>
            <a:pPr eaLnBrk="1" hangingPunct="1"/>
            <a:endParaRPr lang="en-US" sz="2500" dirty="0"/>
          </a:p>
          <a:p>
            <a:pPr eaLnBrk="1" hangingPunct="1"/>
            <a:endParaRPr lang="en-US" dirty="0"/>
          </a:p>
        </p:txBody>
      </p:sp>
    </p:spTree>
    <p:extLst>
      <p:ext uri="{BB962C8B-B14F-4D97-AF65-F5344CB8AC3E}">
        <p14:creationId xmlns:p14="http://schemas.microsoft.com/office/powerpoint/2010/main" val="27987050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pPr eaLnBrk="0" hangingPunct="0"/>
            <a:fld id="{5DE92843-2CF0-4627-A304-3292E562205B}" type="slidenum">
              <a:rPr lang="en-US">
                <a:solidFill>
                  <a:srgbClr val="000000"/>
                </a:solidFill>
              </a:rPr>
              <a:pPr eaLnBrk="0" hangingPunct="0"/>
              <a:t>80</a:t>
            </a:fld>
            <a:endParaRPr lang="en-US">
              <a:solidFill>
                <a:srgbClr val="000000"/>
              </a:solidFill>
            </a:endParaRPr>
          </a:p>
        </p:txBody>
      </p:sp>
      <p:sp>
        <p:nvSpPr>
          <p:cNvPr id="220163" name="Rectangle 2"/>
          <p:cNvSpPr>
            <a:spLocks noGrp="1" noRot="1" noChangeAspect="1" noTextEdit="1"/>
          </p:cNvSpPr>
          <p:nvPr>
            <p:ph type="sldImg"/>
          </p:nvPr>
        </p:nvSpPr>
        <p:spPr>
          <a:ln/>
        </p:spPr>
      </p:sp>
      <p:sp>
        <p:nvSpPr>
          <p:cNvPr id="220164"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pPr eaLnBrk="0" hangingPunct="0"/>
            <a:fld id="{FDACBCFE-C3C4-440E-9B14-6B24124DD38B}" type="slidenum">
              <a:rPr lang="en-US">
                <a:solidFill>
                  <a:srgbClr val="000000"/>
                </a:solidFill>
              </a:rPr>
              <a:pPr eaLnBrk="0" hangingPunct="0"/>
              <a:t>81</a:t>
            </a:fld>
            <a:endParaRPr lang="en-US">
              <a:solidFill>
                <a:srgbClr val="000000"/>
              </a:solidFill>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851591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pPr eaLnBrk="0" hangingPunct="0"/>
            <a:fld id="{905D7233-4AD7-4ADE-8467-3401A3666770}" type="slidenum">
              <a:rPr lang="en-US">
                <a:solidFill>
                  <a:srgbClr val="000000"/>
                </a:solidFill>
              </a:rPr>
              <a:pPr eaLnBrk="0" hangingPunct="0"/>
              <a:t>82</a:t>
            </a:fld>
            <a:endParaRPr lang="en-US">
              <a:solidFill>
                <a:srgbClr val="000000"/>
              </a:solidFill>
            </a:endParaRPr>
          </a:p>
        </p:txBody>
      </p:sp>
      <p:sp>
        <p:nvSpPr>
          <p:cNvPr id="212995" name="Rectangle 2"/>
          <p:cNvSpPr>
            <a:spLocks noGrp="1" noRot="1" noChangeAspect="1" noTextEdit="1"/>
          </p:cNvSpPr>
          <p:nvPr>
            <p:ph type="sldImg"/>
          </p:nvPr>
        </p:nvSpPr>
        <p:spPr>
          <a:ln/>
        </p:spPr>
      </p:sp>
      <p:sp>
        <p:nvSpPr>
          <p:cNvPr id="212996" name="Rectangle 3"/>
          <p:cNvSpPr>
            <a:spLocks noGrp="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90166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97A8F159-DD25-4B1C-ABF9-08B6B4FB6989}" type="slidenum">
              <a:rPr lang="en-US">
                <a:solidFill>
                  <a:prstClr val="black"/>
                </a:solidFill>
              </a:rPr>
              <a:pPr/>
              <a:t>13</a:t>
            </a:fld>
            <a:endParaRPr lang="en-US">
              <a:solidFill>
                <a:prstClr val="black"/>
              </a:solidFill>
            </a:endParaRPr>
          </a:p>
        </p:txBody>
      </p:sp>
      <p:sp>
        <p:nvSpPr>
          <p:cNvPr id="161795" name="Rectangle 2"/>
          <p:cNvSpPr>
            <a:spLocks noGrp="1" noRot="1" noChangeAspect="1" noTextEdit="1"/>
          </p:cNvSpPr>
          <p:nvPr>
            <p:ph type="sldImg"/>
          </p:nvPr>
        </p:nvSpPr>
        <p:spPr>
          <a:ln/>
        </p:spPr>
      </p:sp>
      <p:sp>
        <p:nvSpPr>
          <p:cNvPr id="161796"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1A901A98-FEC0-4EDC-9B83-12C6A97B11B2}" type="slidenum">
              <a:rPr lang="en-US">
                <a:solidFill>
                  <a:prstClr val="black"/>
                </a:solidFill>
              </a:rPr>
              <a:pPr/>
              <a:t>14</a:t>
            </a:fld>
            <a:endParaRPr lang="en-US">
              <a:solidFill>
                <a:prstClr val="black"/>
              </a:solidFill>
            </a:endParaRPr>
          </a:p>
        </p:txBody>
      </p:sp>
      <p:sp>
        <p:nvSpPr>
          <p:cNvPr id="162819" name="Rectangle 2"/>
          <p:cNvSpPr>
            <a:spLocks noGrp="1" noRot="1" noChangeAspect="1" noTextEdit="1"/>
          </p:cNvSpPr>
          <p:nvPr>
            <p:ph type="sldImg"/>
          </p:nvPr>
        </p:nvSpPr>
        <p:spPr>
          <a:ln/>
        </p:spPr>
      </p:sp>
      <p:sp>
        <p:nvSpPr>
          <p:cNvPr id="162820"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C8BAF9E9-1F8B-404D-BDA2-D27EA9AEF440}" type="slidenum">
              <a:rPr lang="en-US">
                <a:solidFill>
                  <a:prstClr val="black"/>
                </a:solidFill>
              </a:rPr>
              <a:pPr/>
              <a:t>15</a:t>
            </a:fld>
            <a:endParaRPr lang="en-US">
              <a:solidFill>
                <a:prstClr val="black"/>
              </a:solidFill>
            </a:endParaRPr>
          </a:p>
        </p:txBody>
      </p:sp>
      <p:sp>
        <p:nvSpPr>
          <p:cNvPr id="163843" name="Rectangle 2"/>
          <p:cNvSpPr>
            <a:spLocks noGrp="1" noRot="1" noChangeAspect="1" noTextEdit="1"/>
          </p:cNvSpPr>
          <p:nvPr>
            <p:ph type="sldImg"/>
          </p:nvPr>
        </p:nvSpPr>
        <p:spPr>
          <a:ln/>
        </p:spPr>
      </p:sp>
      <p:sp>
        <p:nvSpPr>
          <p:cNvPr id="163844"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p>
            <a:r>
              <a:rPr lang="zh-CN" altLang="en-US"/>
              <a:t>单击此处编辑母版标题样式</a:t>
            </a:r>
          </a:p>
        </p:txBody>
      </p:sp>
      <p:sp>
        <p:nvSpPr>
          <p:cNvPr id="3" name="日期占位符 2"/>
          <p:cNvSpPr>
            <a:spLocks noGrp="1"/>
          </p:cNvSpPr>
          <p:nvPr>
            <p:ph type="dt" sz="half" idx="10"/>
          </p:nvPr>
        </p:nvSpPr>
        <p:spPr>
          <a:xfrm>
            <a:off x="457200" y="4768735"/>
            <a:ext cx="2133600" cy="273928"/>
          </a:xfrm>
        </p:spPr>
        <p:txBody>
          <a:bodyPr/>
          <a:lstStyle>
            <a:lvl1pPr>
              <a:defRPr/>
            </a:lvl1pPr>
          </a:lstStyle>
          <a:p>
            <a:fld id="{5ACD4103-EC3D-4C16-8996-25DE18166E0A}" type="datetime1">
              <a:rPr lang="zh-CN" altLang="en-US"/>
              <a:t>2023/11/19</a:t>
            </a:fld>
            <a:endParaRPr lang="zh-CN" altLang="en-US" sz="1800">
              <a:solidFill>
                <a:schemeClr val="tx1"/>
              </a:solidFill>
            </a:endParaRPr>
          </a:p>
        </p:txBody>
      </p:sp>
      <p:sp>
        <p:nvSpPr>
          <p:cNvPr id="4" name="页脚占位符 3"/>
          <p:cNvSpPr>
            <a:spLocks noGrp="1"/>
          </p:cNvSpPr>
          <p:nvPr>
            <p:ph type="ftr" sz="quarter" idx="11"/>
          </p:nvPr>
        </p:nvSpPr>
        <p:spPr>
          <a:xfrm>
            <a:off x="3124200" y="4768735"/>
            <a:ext cx="2895600" cy="273928"/>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4768735"/>
            <a:ext cx="2133600" cy="273928"/>
          </a:xfrm>
        </p:spPr>
        <p:txBody>
          <a:bodyPr/>
          <a:lstStyle>
            <a:lvl1pPr>
              <a:defRPr/>
            </a:lvl1pPr>
          </a:lstStyle>
          <a:p>
            <a:fld id="{DD6AF21D-1CB3-4C6F-BC4D-99798AE8B24D}" type="slidenum">
              <a:rPr lang="zh-CN" altLang="en-US"/>
              <a:t>‹#›</a:t>
            </a:fld>
            <a:endParaRPr lang="zh-CN" altLang="en-US" sz="1800">
              <a:solidFill>
                <a:schemeClr val="tx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F3160A8-FCDA-4438-A06B-8F9A2E82FEAD}"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
        <p:nvSpPr>
          <p:cNvPr id="8" name="矩形 7"/>
          <p:cNvSpPr/>
          <p:nvPr userDrawn="1"/>
        </p:nvSpPr>
        <p:spPr>
          <a:xfrm>
            <a:off x="6948264" y="3976700"/>
            <a:ext cx="775136" cy="246221"/>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p>
          <a:p>
            <a:pPr lvl="0"/>
            <a:r>
              <a:rPr lang="zh-CN" altLang="en-US" sz="100" dirty="0">
                <a:solidFill>
                  <a:schemeClr val="bg1"/>
                </a:solidFill>
              </a:rPr>
              <a:t>字体下载：</a:t>
            </a:r>
            <a:r>
              <a:rPr lang="en-US" altLang="zh-CN" sz="100" dirty="0">
                <a:solidFill>
                  <a:schemeClr val="bg1"/>
                </a:solidFill>
              </a:rPr>
              <a:t>www.1ppt.com/ziti/</a:t>
            </a:r>
          </a:p>
          <a:p>
            <a:pPr lvl="0"/>
            <a:r>
              <a:rPr lang="en-US" altLang="zh-CN" sz="100" dirty="0">
                <a:solidFill>
                  <a:schemeClr val="bg1"/>
                </a:solidFill>
              </a:rPr>
              <a:t> </a:t>
            </a:r>
            <a:endParaRPr lang="zh-CN" altLang="en-US" sz="100"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3160A8-FCDA-4438-A06B-8F9A2E82FEAD}" type="datetimeFigureOut">
              <a:rPr lang="zh-CN" altLang="en-US" smtClean="0"/>
              <a:t>2023/11/19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3160A8-FCDA-4438-A06B-8F9A2E82FEAD}" type="datetimeFigureOut">
              <a:rPr lang="zh-CN" altLang="en-US" smtClean="0"/>
              <a:t>2023/11/19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3160A8-FCDA-4438-A06B-8F9A2E82FEAD}" type="datetimeFigureOut">
              <a:rPr lang="zh-CN" altLang="en-US" smtClean="0"/>
              <a:t>2023/11/19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F3160A8-FCDA-4438-A06B-8F9A2E82FEAD}"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D2EDEE-018F-4012-A1B4-6387EBE5E63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F3160A8-FCDA-4438-A06B-8F9A2E82FEAD}" type="datetimeFigureOut">
              <a:rPr lang="zh-CN" altLang="en-US" smtClean="0"/>
              <a:t>2023/11/19</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06D2EDEE-018F-4012-A1B4-6387EBE5E63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csse.uwa.edu.au/~pk/research/matlabfns/Spatial/Docs/Harris/A_Combined_Corner_and_Edge_Detector.pdf" TargetMode="External"/><Relationship Id="rId5" Type="http://schemas.openxmlformats.org/officeDocument/2006/relationships/image" Target="../media/image21.png"/><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www.flickr.com/photos/swashford/428567562/" TargetMode="External"/><Relationship Id="rId4" Type="http://schemas.openxmlformats.org/officeDocument/2006/relationships/hyperlink" Target="http://www.flickr.com/photos/diaphanus/136915456/"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www.flickr.com/photos/scpgt/328570837/" TargetMode="External"/><Relationship Id="rId5" Type="http://schemas.openxmlformats.org/officeDocument/2006/relationships/image" Target="../media/image4.jpeg"/><Relationship Id="rId4" Type="http://schemas.openxmlformats.org/officeDocument/2006/relationships/hyperlink" Target="http://www.flickr.com/photos/diaphanus/136915456/"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png"/><Relationship Id="rId7"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5.wmf"/><Relationship Id="rId5" Type="http://schemas.openxmlformats.org/officeDocument/2006/relationships/image" Target="../media/image50.wmf"/><Relationship Id="rId10" Type="http://schemas.openxmlformats.org/officeDocument/2006/relationships/oleObject" Target="../embeddings/oleObject3.bin"/><Relationship Id="rId4" Type="http://schemas.openxmlformats.org/officeDocument/2006/relationships/oleObject" Target="../embeddings/oleObject2.bin"/><Relationship Id="rId9" Type="http://schemas.openxmlformats.org/officeDocument/2006/relationships/image" Target="../media/image54.pn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7.wmf"/></Relationships>
</file>

<file path=ppt/slides/_rels/slide4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9.wmf"/><Relationship Id="rId5" Type="http://schemas.openxmlformats.org/officeDocument/2006/relationships/image" Target="../media/image58.wmf"/><Relationship Id="rId10" Type="http://schemas.openxmlformats.org/officeDocument/2006/relationships/oleObject" Target="../embeddings/oleObject6.bin"/><Relationship Id="rId4" Type="http://schemas.openxmlformats.org/officeDocument/2006/relationships/oleObject" Target="../embeddings/oleObject5.bin"/><Relationship Id="rId9" Type="http://schemas.openxmlformats.org/officeDocument/2006/relationships/image" Target="../media/image54.png"/></Relationships>
</file>

<file path=ppt/slides/_rels/slide4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61.wmf"/><Relationship Id="rId5" Type="http://schemas.openxmlformats.org/officeDocument/2006/relationships/image" Target="../media/image60.wmf"/><Relationship Id="rId10" Type="http://schemas.openxmlformats.org/officeDocument/2006/relationships/oleObject" Target="../embeddings/oleObject8.bin"/><Relationship Id="rId4" Type="http://schemas.openxmlformats.org/officeDocument/2006/relationships/oleObject" Target="../embeddings/oleObject7.bin"/><Relationship Id="rId9" Type="http://schemas.openxmlformats.org/officeDocument/2006/relationships/image" Target="../media/image54.png"/></Relationships>
</file>

<file path=ppt/slides/_rels/slide48.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61.wmf"/><Relationship Id="rId5" Type="http://schemas.openxmlformats.org/officeDocument/2006/relationships/image" Target="../media/image60.wmf"/><Relationship Id="rId10" Type="http://schemas.openxmlformats.org/officeDocument/2006/relationships/oleObject" Target="../embeddings/oleObject8.bin"/><Relationship Id="rId4" Type="http://schemas.openxmlformats.org/officeDocument/2006/relationships/oleObject" Target="../embeddings/oleObject7.bin"/><Relationship Id="rId9"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63.wmf"/><Relationship Id="rId5" Type="http://schemas.openxmlformats.org/officeDocument/2006/relationships/image" Target="../media/image62.wmf"/><Relationship Id="rId10" Type="http://schemas.openxmlformats.org/officeDocument/2006/relationships/oleObject" Target="../embeddings/oleObject10.bin"/><Relationship Id="rId4" Type="http://schemas.openxmlformats.org/officeDocument/2006/relationships/oleObject" Target="../embeddings/oleObject9.bin"/><Relationship Id="rId9"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65.wmf"/><Relationship Id="rId5" Type="http://schemas.openxmlformats.org/officeDocument/2006/relationships/image" Target="../media/image64.wmf"/><Relationship Id="rId10" Type="http://schemas.openxmlformats.org/officeDocument/2006/relationships/oleObject" Target="../embeddings/oleObject12.bin"/><Relationship Id="rId4" Type="http://schemas.openxmlformats.org/officeDocument/2006/relationships/oleObject" Target="../embeddings/oleObject11.bin"/><Relationship Id="rId9"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2.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oleObject" Target="../embeddings/oleObject13.bin"/><Relationship Id="rId7" Type="http://schemas.openxmlformats.org/officeDocument/2006/relationships/image" Target="../media/image91.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jpeg"/><Relationship Id="rId5" Type="http://schemas.openxmlformats.org/officeDocument/2006/relationships/image" Target="../media/image89.jpeg"/><Relationship Id="rId10" Type="http://schemas.openxmlformats.org/officeDocument/2006/relationships/image" Target="../media/image94.jpeg"/><Relationship Id="rId4" Type="http://schemas.openxmlformats.org/officeDocument/2006/relationships/image" Target="../media/image88.wmf"/><Relationship Id="rId9" Type="http://schemas.openxmlformats.org/officeDocument/2006/relationships/image" Target="../media/image93.jpe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64.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106.jpeg"/><Relationship Id="rId3" Type="http://schemas.openxmlformats.org/officeDocument/2006/relationships/image" Target="../media/image1.png"/><Relationship Id="rId7" Type="http://schemas.openxmlformats.org/officeDocument/2006/relationships/image" Target="../media/image100.jpeg"/><Relationship Id="rId12" Type="http://schemas.openxmlformats.org/officeDocument/2006/relationships/image" Target="../media/image105.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9.jpeg"/><Relationship Id="rId11" Type="http://schemas.openxmlformats.org/officeDocument/2006/relationships/image" Target="../media/image104.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6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oleObject" Target="../embeddings/oleObject14.bin"/><Relationship Id="rId7"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9.wmf"/><Relationship Id="rId5" Type="http://schemas.openxmlformats.org/officeDocument/2006/relationships/oleObject" Target="../embeddings/oleObject15.bin"/><Relationship Id="rId4" Type="http://schemas.openxmlformats.org/officeDocument/2006/relationships/image" Target="../media/image108.wmf"/></Relationships>
</file>

<file path=ppt/slides/_rels/slide67.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png"/><Relationship Id="rId7" Type="http://schemas.openxmlformats.org/officeDocument/2006/relationships/oleObject" Target="../embeddings/oleObject17.bin"/><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13.wmf"/><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oleObject" Target="../embeddings/oleObject16.bin"/><Relationship Id="rId9" Type="http://schemas.openxmlformats.org/officeDocument/2006/relationships/image" Target="../media/image115.wmf"/></Relationships>
</file>

<file path=ppt/slides/_rels/slide6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oleObject" Target="../embeddings/oleObject18.bin"/></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www.cs.ubc.ca/~lowe/papers/ijcv04.pdf"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hyperlink" Target="http://www.cs.ubc.ca/~lowe/papers/ijcv04.pdf" TargetMode="External"/><Relationship Id="rId4" Type="http://schemas.openxmlformats.org/officeDocument/2006/relationships/image" Target="../media/image121.jpe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24.jpeg"/><Relationship Id="rId4" Type="http://schemas.openxmlformats.org/officeDocument/2006/relationships/image" Target="../media/image123.jpe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hyperlink" Target="https://github.com/deepanshut041/feature-detection" TargetMode="External"/><Relationship Id="rId4" Type="http://schemas.openxmlformats.org/officeDocument/2006/relationships/hyperlink" Target="http://people.csail.mit.edu/albert/ladypack/wiki/index.php/Known_implementations_of_SIF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jpeg"/><Relationship Id="rId4" Type="http://schemas.openxmlformats.org/officeDocument/2006/relationships/image" Target="../media/image125.jpe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10.jpeg"/></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en.wikipedia.org/wiki/Receiver_operating_characteristic"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srcRect b="49845"/>
          <a:stretch/>
        </p:blipFill>
        <p:spPr>
          <a:xfrm>
            <a:off x="3088436" y="112884"/>
            <a:ext cx="5886366" cy="3304362"/>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068488"/>
            <a:ext cx="7380313" cy="1390313"/>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9" name="文本框 8"/>
          <p:cNvSpPr txBox="1"/>
          <p:nvPr/>
        </p:nvSpPr>
        <p:spPr>
          <a:xfrm>
            <a:off x="-1" y="2272317"/>
            <a:ext cx="9139655" cy="646331"/>
          </a:xfrm>
          <a:prstGeom prst="rect">
            <a:avLst/>
          </a:prstGeom>
          <a:noFill/>
        </p:spPr>
        <p:txBody>
          <a:bodyPr wrap="square" rtlCol="0">
            <a:spAutoFit/>
          </a:bodyPr>
          <a:lstStyle/>
          <a:p>
            <a:pPr algn="ctr"/>
            <a:r>
              <a:rPr lang="zh-CN" altLang="en-US" sz="3600" b="1" spc="300" dirty="0">
                <a:solidFill>
                  <a:schemeClr val="tx1">
                    <a:lumMod val="75000"/>
                    <a:lumOff val="25000"/>
                  </a:schemeClr>
                </a:solidFill>
                <a:latin typeface="Adobe Gothic Std B" panose="020B0800000000000000" pitchFamily="34" charset="-128"/>
              </a:rPr>
              <a:t>特征检测与匹配</a:t>
            </a:r>
            <a:endParaRPr lang="en-US" altLang="zh-CN" sz="3600" b="1" spc="300" dirty="0">
              <a:solidFill>
                <a:schemeClr val="tx1">
                  <a:lumMod val="75000"/>
                  <a:lumOff val="25000"/>
                </a:schemeClr>
              </a:solidFill>
              <a:latin typeface="Adobe Gothic Std B" panose="020B0800000000000000" pitchFamily="34" charset="-128"/>
            </a:endParaRPr>
          </a:p>
        </p:txBody>
      </p:sp>
      <p:sp>
        <p:nvSpPr>
          <p:cNvPr id="121" name="TextBox 120"/>
          <p:cNvSpPr txBox="1"/>
          <p:nvPr/>
        </p:nvSpPr>
        <p:spPr>
          <a:xfrm>
            <a:off x="-2" y="1722268"/>
            <a:ext cx="3094457" cy="340519"/>
          </a:xfrm>
          <a:prstGeom prst="roundRect">
            <a:avLst/>
          </a:prstGeom>
          <a:solidFill>
            <a:srgbClr val="1B4367"/>
          </a:solidFill>
        </p:spPr>
        <p:txBody>
          <a:bodyPr wrap="square" rtlCol="0">
            <a:spAutoFit/>
          </a:bodyPr>
          <a:lstStyle/>
          <a:p>
            <a:pPr algn="ctr"/>
            <a:r>
              <a:rPr lang="en-US" altLang="zh-CN" sz="1400" b="1" dirty="0">
                <a:solidFill>
                  <a:schemeClr val="bg1"/>
                </a:solidFill>
                <a:cs typeface="+mn-ea"/>
                <a:sym typeface="+mn-lt"/>
              </a:rPr>
              <a:t>Computer Vision – Chapter 3</a:t>
            </a:r>
            <a:endParaRPr lang="zh-CN" altLang="en-US" sz="1400" b="1" dirty="0">
              <a:solidFill>
                <a:schemeClr val="bg1"/>
              </a:solidFill>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25">
            <a:extLst>
              <a:ext uri="{FF2B5EF4-FFF2-40B4-BE49-F238E27FC236}">
                <a16:creationId xmlns:a16="http://schemas.microsoft.com/office/drawing/2014/main" id="{C228EAF6-603F-47FB-872B-8F5D023F3B6C}"/>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69635" name="Rectangle 3"/>
          <p:cNvSpPr>
            <a:spLocks noGrp="1" noChangeArrowheads="1"/>
          </p:cNvSpPr>
          <p:nvPr>
            <p:ph type="body" idx="4294967295"/>
          </p:nvPr>
        </p:nvSpPr>
        <p:spPr>
          <a:xfrm>
            <a:off x="971600" y="1312749"/>
            <a:ext cx="7848872" cy="3601435"/>
          </a:xfrm>
        </p:spPr>
        <p:txBody>
          <a:bodyPr/>
          <a:lstStyle/>
          <a:p>
            <a:pPr eaLnBrk="1" hangingPunct="1"/>
            <a:r>
              <a:rPr lang="zh-CN" altLang="en-US" sz="2400" dirty="0"/>
              <a:t>问题</a:t>
            </a:r>
            <a:r>
              <a:rPr lang="en-US" sz="2400" dirty="0"/>
              <a:t> 1:</a:t>
            </a:r>
          </a:p>
          <a:p>
            <a:pPr lvl="1" eaLnBrk="1" hangingPunct="1"/>
            <a:r>
              <a:rPr lang="zh-CN" altLang="en-US" sz="2400" dirty="0"/>
              <a:t>如何在两幅图像中相互独立地检测到同一点？</a:t>
            </a:r>
            <a:endParaRPr lang="en-US" sz="2400" dirty="0"/>
          </a:p>
        </p:txBody>
      </p:sp>
      <p:sp>
        <p:nvSpPr>
          <p:cNvPr id="69637" name="Text Box 15"/>
          <p:cNvSpPr txBox="1">
            <a:spLocks noChangeArrowheads="1"/>
          </p:cNvSpPr>
          <p:nvPr/>
        </p:nvSpPr>
        <p:spPr bwMode="auto">
          <a:xfrm>
            <a:off x="1965264" y="4108915"/>
            <a:ext cx="6327886" cy="323165"/>
          </a:xfrm>
          <a:prstGeom prst="rect">
            <a:avLst/>
          </a:prstGeom>
          <a:noFill/>
          <a:ln w="9525">
            <a:noFill/>
            <a:miter lim="800000"/>
            <a:headEnd/>
            <a:tailEnd/>
          </a:ln>
        </p:spPr>
        <p:txBody>
          <a:bodyPr wrap="none">
            <a:spAutoFit/>
          </a:bodyPr>
          <a:lstStyle/>
          <a:p>
            <a:pPr eaLnBrk="0" hangingPunct="0"/>
            <a:r>
              <a:rPr lang="zh-CN" altLang="en-US" sz="1500" dirty="0">
                <a:solidFill>
                  <a:srgbClr val="FF3300"/>
                </a:solidFill>
                <a:latin typeface="Times New Roman" pitchFamily="18" charset="0"/>
                <a:cs typeface="Times New Roman" pitchFamily="18" charset="0"/>
              </a:rPr>
              <a:t>以上检测结果可行吗</a:t>
            </a:r>
            <a:r>
              <a:rPr lang="en-US" altLang="zh-CN" sz="1500" dirty="0">
                <a:solidFill>
                  <a:srgbClr val="FF3300"/>
                </a:solidFill>
                <a:latin typeface="Times New Roman" pitchFamily="18" charset="0"/>
                <a:cs typeface="Times New Roman" pitchFamily="18" charset="0"/>
              </a:rPr>
              <a:t>? No Way!                                              We Need This</a:t>
            </a:r>
            <a:r>
              <a:rPr lang="zh-CN" altLang="en-US" sz="1500" dirty="0">
                <a:solidFill>
                  <a:srgbClr val="FF3300"/>
                </a:solidFill>
                <a:latin typeface="Times New Roman" pitchFamily="18" charset="0"/>
                <a:cs typeface="Times New Roman" pitchFamily="18" charset="0"/>
              </a:rPr>
              <a:t>！</a:t>
            </a:r>
            <a:endParaRPr lang="ru-RU" sz="1500" dirty="0">
              <a:solidFill>
                <a:srgbClr val="FF3300"/>
              </a:solidFill>
              <a:latin typeface="Times New Roman" pitchFamily="18" charset="0"/>
              <a:cs typeface="Times New Roman" pitchFamily="18" charset="0"/>
            </a:endParaRPr>
          </a:p>
        </p:txBody>
      </p:sp>
      <p:sp>
        <p:nvSpPr>
          <p:cNvPr id="81936" name="Text Box 16"/>
          <p:cNvSpPr txBox="1">
            <a:spLocks noChangeArrowheads="1"/>
          </p:cNvSpPr>
          <p:nvPr/>
        </p:nvSpPr>
        <p:spPr bwMode="auto">
          <a:xfrm>
            <a:off x="1257996" y="4553817"/>
            <a:ext cx="6840252" cy="461793"/>
          </a:xfrm>
          <a:prstGeom prst="rect">
            <a:avLst/>
          </a:prstGeom>
          <a:noFill/>
          <a:ln w="9525">
            <a:solidFill>
              <a:schemeClr val="tx1"/>
            </a:solidFill>
            <a:miter lim="800000"/>
            <a:headEnd/>
            <a:tailEnd/>
          </a:ln>
        </p:spPr>
        <p:txBody>
          <a:bodyPr wrap="square">
            <a:spAutoFit/>
          </a:bodyPr>
          <a:lstStyle/>
          <a:p>
            <a:pPr algn="ctr" eaLnBrk="0" hangingPunct="0">
              <a:spcBef>
                <a:spcPct val="50000"/>
              </a:spcBef>
            </a:pPr>
            <a:r>
              <a:rPr lang="zh-CN" altLang="en-US" sz="2401" dirty="0">
                <a:solidFill>
                  <a:srgbClr val="006600"/>
                </a:solidFill>
                <a:latin typeface="Times New Roman" pitchFamily="18" charset="0"/>
                <a:cs typeface="Times New Roman" pitchFamily="18" charset="0"/>
              </a:rPr>
              <a:t>需要</a:t>
            </a:r>
            <a:r>
              <a:rPr lang="zh-CN" altLang="en-US" sz="2401" b="1" dirty="0">
                <a:solidFill>
                  <a:srgbClr val="FF0000"/>
                </a:solidFill>
                <a:latin typeface="Times New Roman" pitchFamily="18" charset="0"/>
                <a:cs typeface="Times New Roman" pitchFamily="18" charset="0"/>
              </a:rPr>
              <a:t>重复（</a:t>
            </a:r>
            <a:r>
              <a:rPr lang="en-US" altLang="zh-CN" sz="2401" b="1" dirty="0">
                <a:solidFill>
                  <a:srgbClr val="FF0000"/>
                </a:solidFill>
                <a:latin typeface="Times New Roman" pitchFamily="18" charset="0"/>
                <a:cs typeface="Times New Roman" pitchFamily="18" charset="0"/>
              </a:rPr>
              <a:t>repeatable</a:t>
            </a:r>
            <a:r>
              <a:rPr lang="zh-CN" altLang="en-US" sz="2401" b="1" dirty="0">
                <a:solidFill>
                  <a:srgbClr val="FF0000"/>
                </a:solidFill>
                <a:latin typeface="Times New Roman" pitchFamily="18" charset="0"/>
                <a:cs typeface="Times New Roman" pitchFamily="18" charset="0"/>
              </a:rPr>
              <a:t>）</a:t>
            </a:r>
            <a:r>
              <a:rPr lang="zh-CN" altLang="en-US" sz="2401" b="1" dirty="0">
                <a:solidFill>
                  <a:srgbClr val="006600"/>
                </a:solidFill>
                <a:latin typeface="Times New Roman" pitchFamily="18" charset="0"/>
                <a:cs typeface="Times New Roman" pitchFamily="18" charset="0"/>
              </a:rPr>
              <a:t>检测</a:t>
            </a:r>
            <a:r>
              <a:rPr lang="zh-CN" altLang="en-US" sz="2401" b="1" dirty="0">
                <a:solidFill>
                  <a:srgbClr val="FF0000"/>
                </a:solidFill>
                <a:latin typeface="Times New Roman" pitchFamily="18" charset="0"/>
                <a:cs typeface="Times New Roman" pitchFamily="18" charset="0"/>
              </a:rPr>
              <a:t>相同</a:t>
            </a:r>
            <a:r>
              <a:rPr lang="zh-CN" altLang="en-US" sz="2401" dirty="0">
                <a:solidFill>
                  <a:srgbClr val="FF0000"/>
                </a:solidFill>
                <a:latin typeface="Times New Roman" pitchFamily="18" charset="0"/>
                <a:cs typeface="Times New Roman" pitchFamily="18" charset="0"/>
              </a:rPr>
              <a:t>区域</a:t>
            </a:r>
            <a:r>
              <a:rPr lang="zh-CN" altLang="en-US" sz="2401" dirty="0">
                <a:solidFill>
                  <a:srgbClr val="006600"/>
                </a:solidFill>
                <a:latin typeface="Times New Roman" pitchFamily="18" charset="0"/>
                <a:cs typeface="Times New Roman" pitchFamily="18" charset="0"/>
              </a:rPr>
              <a:t>的检测器！</a:t>
            </a:r>
            <a:endParaRPr lang="ru-RU" sz="2401" dirty="0">
              <a:solidFill>
                <a:srgbClr val="002060"/>
              </a:solidFill>
              <a:latin typeface="Times New Roman" pitchFamily="18" charset="0"/>
              <a:cs typeface="Times New Roman" pitchFamily="18" charset="0"/>
            </a:endParaRPr>
          </a:p>
        </p:txBody>
      </p:sp>
      <p:sp>
        <p:nvSpPr>
          <p:cNvPr id="19" name="Rectangle 2">
            <a:extLst>
              <a:ext uri="{FF2B5EF4-FFF2-40B4-BE49-F238E27FC236}">
                <a16:creationId xmlns:a16="http://schemas.microsoft.com/office/drawing/2014/main" id="{23BE6BD5-9270-4240-B5CD-2BB7590A8187}"/>
              </a:ext>
            </a:extLst>
          </p:cNvPr>
          <p:cNvSpPr txBox="1">
            <a:spLocks noChangeArrowheads="1"/>
          </p:cNvSpPr>
          <p:nvPr/>
        </p:nvSpPr>
        <p:spPr>
          <a:xfrm>
            <a:off x="1465891" y="448308"/>
            <a:ext cx="6135993" cy="6925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局部特征检测与匹配</a:t>
            </a:r>
            <a:endParaRPr lang="ru-RU" sz="3600" dirty="0"/>
          </a:p>
        </p:txBody>
      </p:sp>
      <p:grpSp>
        <p:nvGrpSpPr>
          <p:cNvPr id="3" name="Group 2">
            <a:extLst>
              <a:ext uri="{FF2B5EF4-FFF2-40B4-BE49-F238E27FC236}">
                <a16:creationId xmlns:a16="http://schemas.microsoft.com/office/drawing/2014/main" id="{FED307B5-212C-4BDA-8CA8-15010D176B59}"/>
              </a:ext>
            </a:extLst>
          </p:cNvPr>
          <p:cNvGrpSpPr/>
          <p:nvPr/>
        </p:nvGrpSpPr>
        <p:grpSpPr>
          <a:xfrm>
            <a:off x="827579" y="2288448"/>
            <a:ext cx="7486117" cy="1753789"/>
            <a:chOff x="827579" y="2288448"/>
            <a:chExt cx="7486117" cy="1753789"/>
          </a:xfrm>
        </p:grpSpPr>
        <p:pic>
          <p:nvPicPr>
            <p:cNvPr id="69639" name="Picture 5"/>
            <p:cNvPicPr>
              <a:picLocks noChangeAspect="1" noChangeArrowheads="1"/>
            </p:cNvPicPr>
            <p:nvPr/>
          </p:nvPicPr>
          <p:blipFill>
            <a:blip r:embed="rId4" cstate="print"/>
            <a:srcRect/>
            <a:stretch>
              <a:fillRect/>
            </a:stretch>
          </p:blipFill>
          <p:spPr bwMode="auto">
            <a:xfrm>
              <a:off x="827579" y="2288448"/>
              <a:ext cx="2059290" cy="1753789"/>
            </a:xfrm>
            <a:prstGeom prst="rect">
              <a:avLst/>
            </a:prstGeom>
            <a:noFill/>
            <a:ln w="9525">
              <a:noFill/>
              <a:miter lim="800000"/>
              <a:headEnd/>
              <a:tailEnd/>
            </a:ln>
          </p:spPr>
        </p:pic>
        <p:pic>
          <p:nvPicPr>
            <p:cNvPr id="69640" name="Picture 6"/>
            <p:cNvPicPr>
              <a:picLocks noChangeAspect="1" noChangeArrowheads="1"/>
            </p:cNvPicPr>
            <p:nvPr/>
          </p:nvPicPr>
          <p:blipFill>
            <a:blip r:embed="rId5" cstate="print"/>
            <a:srcRect/>
            <a:stretch>
              <a:fillRect/>
            </a:stretch>
          </p:blipFill>
          <p:spPr bwMode="auto">
            <a:xfrm>
              <a:off x="3829020" y="2288448"/>
              <a:ext cx="1876242" cy="1684194"/>
            </a:xfrm>
            <a:prstGeom prst="rect">
              <a:avLst/>
            </a:prstGeom>
            <a:noFill/>
            <a:ln w="9525">
              <a:noFill/>
              <a:miter lim="800000"/>
              <a:headEnd/>
              <a:tailEnd/>
            </a:ln>
          </p:spPr>
        </p:pic>
        <p:sp>
          <p:nvSpPr>
            <p:cNvPr id="69641" name="Oval 7"/>
            <p:cNvSpPr>
              <a:spLocks noChangeArrowheads="1"/>
            </p:cNvSpPr>
            <p:nvPr/>
          </p:nvSpPr>
          <p:spPr bwMode="auto">
            <a:xfrm>
              <a:off x="1559771" y="2822936"/>
              <a:ext cx="91524" cy="133622"/>
            </a:xfrm>
            <a:prstGeom prst="ellipse">
              <a:avLst/>
            </a:prstGeom>
            <a:solidFill>
              <a:schemeClr val="accent1"/>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69642" name="Oval 8"/>
            <p:cNvSpPr>
              <a:spLocks noChangeArrowheads="1"/>
            </p:cNvSpPr>
            <p:nvPr/>
          </p:nvSpPr>
          <p:spPr bwMode="auto">
            <a:xfrm>
              <a:off x="1285199" y="3357424"/>
              <a:ext cx="91524" cy="133622"/>
            </a:xfrm>
            <a:prstGeom prst="ellipse">
              <a:avLst/>
            </a:prstGeom>
            <a:solidFill>
              <a:schemeClr val="accent1"/>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69643" name="Oval 9"/>
            <p:cNvSpPr>
              <a:spLocks noChangeArrowheads="1"/>
            </p:cNvSpPr>
            <p:nvPr/>
          </p:nvSpPr>
          <p:spPr bwMode="auto">
            <a:xfrm>
              <a:off x="1651295" y="3624668"/>
              <a:ext cx="91524" cy="133622"/>
            </a:xfrm>
            <a:prstGeom prst="ellipse">
              <a:avLst/>
            </a:prstGeom>
            <a:solidFill>
              <a:schemeClr val="accent1"/>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69644" name="Oval 10"/>
            <p:cNvSpPr>
              <a:spLocks noChangeArrowheads="1"/>
            </p:cNvSpPr>
            <p:nvPr/>
          </p:nvSpPr>
          <p:spPr bwMode="auto">
            <a:xfrm>
              <a:off x="2017391" y="3223802"/>
              <a:ext cx="91524" cy="133622"/>
            </a:xfrm>
            <a:prstGeom prst="ellipse">
              <a:avLst/>
            </a:prstGeom>
            <a:solidFill>
              <a:schemeClr val="accent1"/>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69645" name="Oval 11"/>
            <p:cNvSpPr>
              <a:spLocks noChangeArrowheads="1"/>
            </p:cNvSpPr>
            <p:nvPr/>
          </p:nvSpPr>
          <p:spPr bwMode="auto">
            <a:xfrm>
              <a:off x="5403779" y="3090180"/>
              <a:ext cx="91524" cy="133622"/>
            </a:xfrm>
            <a:prstGeom prst="ellipse">
              <a:avLst/>
            </a:prstGeom>
            <a:solidFill>
              <a:srgbClr val="FF3300"/>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69646" name="Oval 12"/>
            <p:cNvSpPr>
              <a:spLocks noChangeArrowheads="1"/>
            </p:cNvSpPr>
            <p:nvPr/>
          </p:nvSpPr>
          <p:spPr bwMode="auto">
            <a:xfrm>
              <a:off x="5129207" y="3624668"/>
              <a:ext cx="91524" cy="133622"/>
            </a:xfrm>
            <a:prstGeom prst="ellipse">
              <a:avLst/>
            </a:prstGeom>
            <a:solidFill>
              <a:srgbClr val="FF3300"/>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69647" name="Oval 13"/>
            <p:cNvSpPr>
              <a:spLocks noChangeArrowheads="1"/>
            </p:cNvSpPr>
            <p:nvPr/>
          </p:nvSpPr>
          <p:spPr bwMode="auto">
            <a:xfrm>
              <a:off x="4671587" y="2956558"/>
              <a:ext cx="91524" cy="133622"/>
            </a:xfrm>
            <a:prstGeom prst="ellipse">
              <a:avLst/>
            </a:prstGeom>
            <a:solidFill>
              <a:srgbClr val="FF3300"/>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69648" name="Oval 14"/>
            <p:cNvSpPr>
              <a:spLocks noChangeArrowheads="1"/>
            </p:cNvSpPr>
            <p:nvPr/>
          </p:nvSpPr>
          <p:spPr bwMode="auto">
            <a:xfrm>
              <a:off x="4030919" y="3491046"/>
              <a:ext cx="91524" cy="133622"/>
            </a:xfrm>
            <a:prstGeom prst="ellipse">
              <a:avLst/>
            </a:prstGeom>
            <a:solidFill>
              <a:srgbClr val="FF3300"/>
            </a:solidFill>
            <a:ln w="9525">
              <a:solidFill>
                <a:schemeClr val="tx1"/>
              </a:solidFill>
              <a:round/>
              <a:headEnd/>
              <a:tailEnd/>
            </a:ln>
          </p:spPr>
          <p:txBody>
            <a:bodyPr wrap="none" anchor="ctr"/>
            <a:lstStyle/>
            <a:p>
              <a:pPr eaLnBrk="0" hangingPunct="0"/>
              <a:endParaRPr lang="en-US" sz="1350">
                <a:solidFill>
                  <a:srgbClr val="000000"/>
                </a:solidFill>
              </a:endParaRPr>
            </a:p>
          </p:txBody>
        </p:sp>
        <p:pic>
          <p:nvPicPr>
            <p:cNvPr id="22" name="Picture 6">
              <a:extLst>
                <a:ext uri="{FF2B5EF4-FFF2-40B4-BE49-F238E27FC236}">
                  <a16:creationId xmlns:a16="http://schemas.microsoft.com/office/drawing/2014/main" id="{22014F2C-E2F9-426A-9B1C-53723B764524}"/>
                </a:ext>
              </a:extLst>
            </p:cNvPr>
            <p:cNvPicPr>
              <a:picLocks noChangeAspect="1" noChangeArrowheads="1"/>
            </p:cNvPicPr>
            <p:nvPr/>
          </p:nvPicPr>
          <p:blipFill>
            <a:blip r:embed="rId5" cstate="print"/>
            <a:srcRect/>
            <a:stretch>
              <a:fillRect/>
            </a:stretch>
          </p:blipFill>
          <p:spPr bwMode="auto">
            <a:xfrm>
              <a:off x="6437454" y="2288448"/>
              <a:ext cx="1876242" cy="1684194"/>
            </a:xfrm>
            <a:prstGeom prst="rect">
              <a:avLst/>
            </a:prstGeom>
            <a:noFill/>
            <a:ln w="9525">
              <a:noFill/>
              <a:miter lim="800000"/>
              <a:headEnd/>
              <a:tailEnd/>
            </a:ln>
          </p:spPr>
        </p:pic>
        <p:sp>
          <p:nvSpPr>
            <p:cNvPr id="23" name="Oval 11">
              <a:extLst>
                <a:ext uri="{FF2B5EF4-FFF2-40B4-BE49-F238E27FC236}">
                  <a16:creationId xmlns:a16="http://schemas.microsoft.com/office/drawing/2014/main" id="{A2CC94EA-B628-4445-AF37-F809B4330273}"/>
                </a:ext>
              </a:extLst>
            </p:cNvPr>
            <p:cNvSpPr>
              <a:spLocks noChangeArrowheads="1"/>
            </p:cNvSpPr>
            <p:nvPr/>
          </p:nvSpPr>
          <p:spPr bwMode="auto">
            <a:xfrm>
              <a:off x="7556122" y="3211604"/>
              <a:ext cx="91524" cy="133622"/>
            </a:xfrm>
            <a:prstGeom prst="ellipse">
              <a:avLst/>
            </a:prstGeom>
            <a:solidFill>
              <a:srgbClr val="FF3300"/>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24" name="Oval 12">
              <a:extLst>
                <a:ext uri="{FF2B5EF4-FFF2-40B4-BE49-F238E27FC236}">
                  <a16:creationId xmlns:a16="http://schemas.microsoft.com/office/drawing/2014/main" id="{A30EBB8B-3DA1-4859-86BF-823FA181A1C8}"/>
                </a:ext>
              </a:extLst>
            </p:cNvPr>
            <p:cNvSpPr>
              <a:spLocks noChangeArrowheads="1"/>
            </p:cNvSpPr>
            <p:nvPr/>
          </p:nvSpPr>
          <p:spPr bwMode="auto">
            <a:xfrm>
              <a:off x="7111796" y="3622096"/>
              <a:ext cx="91524" cy="133622"/>
            </a:xfrm>
            <a:prstGeom prst="ellipse">
              <a:avLst/>
            </a:prstGeom>
            <a:solidFill>
              <a:srgbClr val="FF3300"/>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25" name="Oval 13">
              <a:extLst>
                <a:ext uri="{FF2B5EF4-FFF2-40B4-BE49-F238E27FC236}">
                  <a16:creationId xmlns:a16="http://schemas.microsoft.com/office/drawing/2014/main" id="{41CA3695-0424-4CD5-9D50-347FF97EDC8B}"/>
                </a:ext>
              </a:extLst>
            </p:cNvPr>
            <p:cNvSpPr>
              <a:spLocks noChangeArrowheads="1"/>
            </p:cNvSpPr>
            <p:nvPr/>
          </p:nvSpPr>
          <p:spPr bwMode="auto">
            <a:xfrm>
              <a:off x="7020272" y="2479255"/>
              <a:ext cx="91524" cy="133622"/>
            </a:xfrm>
            <a:prstGeom prst="ellipse">
              <a:avLst/>
            </a:prstGeom>
            <a:solidFill>
              <a:srgbClr val="FF3300"/>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26" name="Oval 14">
              <a:extLst>
                <a:ext uri="{FF2B5EF4-FFF2-40B4-BE49-F238E27FC236}">
                  <a16:creationId xmlns:a16="http://schemas.microsoft.com/office/drawing/2014/main" id="{04D4F813-3435-498B-B7FB-9D22DA0B59B6}"/>
                </a:ext>
              </a:extLst>
            </p:cNvPr>
            <p:cNvSpPr>
              <a:spLocks noChangeArrowheads="1"/>
            </p:cNvSpPr>
            <p:nvPr/>
          </p:nvSpPr>
          <p:spPr bwMode="auto">
            <a:xfrm>
              <a:off x="6754570" y="3260179"/>
              <a:ext cx="91524" cy="133622"/>
            </a:xfrm>
            <a:prstGeom prst="ellipse">
              <a:avLst/>
            </a:prstGeom>
            <a:solidFill>
              <a:srgbClr val="FF3300"/>
            </a:solidFill>
            <a:ln w="9525">
              <a:solidFill>
                <a:schemeClr val="tx1"/>
              </a:solidFill>
              <a:round/>
              <a:headEnd/>
              <a:tailEnd/>
            </a:ln>
          </p:spPr>
          <p:txBody>
            <a:bodyPr wrap="none" anchor="ctr"/>
            <a:lstStyle/>
            <a:p>
              <a:pPr eaLnBrk="0" hangingPunct="0"/>
              <a:endParaRPr lang="en-US" sz="1350">
                <a:solidFill>
                  <a:srgbClr val="000000"/>
                </a:solidFill>
              </a:endParaRPr>
            </a:p>
          </p:txBody>
        </p:sp>
      </p:grpSp>
      <p:sp>
        <p:nvSpPr>
          <p:cNvPr id="5" name="Arrow: Up 4">
            <a:extLst>
              <a:ext uri="{FF2B5EF4-FFF2-40B4-BE49-F238E27FC236}">
                <a16:creationId xmlns:a16="http://schemas.microsoft.com/office/drawing/2014/main" id="{479C857F-4E35-46B6-B59A-284BA8CC0595}"/>
              </a:ext>
            </a:extLst>
          </p:cNvPr>
          <p:cNvSpPr/>
          <p:nvPr/>
        </p:nvSpPr>
        <p:spPr>
          <a:xfrm>
            <a:off x="7344308" y="3928755"/>
            <a:ext cx="217384" cy="234049"/>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5">
            <a:extLst>
              <a:ext uri="{FF2B5EF4-FFF2-40B4-BE49-F238E27FC236}">
                <a16:creationId xmlns:a16="http://schemas.microsoft.com/office/drawing/2014/main" id="{43A2A9B0-7629-4F24-89DF-8BA97FA83FDF}"/>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70675" name="Text Box 19"/>
          <p:cNvSpPr txBox="1">
            <a:spLocks noChangeArrowheads="1"/>
          </p:cNvSpPr>
          <p:nvPr/>
        </p:nvSpPr>
        <p:spPr bwMode="auto">
          <a:xfrm>
            <a:off x="665762" y="4442479"/>
            <a:ext cx="8064897" cy="461793"/>
          </a:xfrm>
          <a:prstGeom prst="rect">
            <a:avLst/>
          </a:prstGeom>
          <a:noFill/>
          <a:ln w="9525">
            <a:solidFill>
              <a:schemeClr val="tx1"/>
            </a:solidFill>
            <a:miter lim="800000"/>
            <a:headEnd/>
            <a:tailEnd/>
          </a:ln>
        </p:spPr>
        <p:txBody>
          <a:bodyPr wrap="square">
            <a:spAutoFit/>
          </a:bodyPr>
          <a:lstStyle/>
          <a:p>
            <a:pPr algn="ctr" eaLnBrk="0" hangingPunct="0">
              <a:spcBef>
                <a:spcPct val="50000"/>
              </a:spcBef>
            </a:pPr>
            <a:r>
              <a:rPr lang="zh-CN" altLang="en-US" sz="2401" dirty="0">
                <a:solidFill>
                  <a:srgbClr val="006600"/>
                </a:solidFill>
                <a:latin typeface="Times New Roman" pitchFamily="18" charset="0"/>
                <a:cs typeface="Times New Roman" pitchFamily="18" charset="0"/>
              </a:rPr>
              <a:t>每一个点需要一个</a:t>
            </a:r>
            <a:r>
              <a:rPr lang="zh-CN" altLang="en-US" sz="2401" dirty="0">
                <a:solidFill>
                  <a:srgbClr val="FF0000"/>
                </a:solidFill>
                <a:latin typeface="Times New Roman" pitchFamily="18" charset="0"/>
                <a:cs typeface="Times New Roman" pitchFamily="18" charset="0"/>
              </a:rPr>
              <a:t>可靠且独特（</a:t>
            </a:r>
            <a:r>
              <a:rPr lang="en-US" altLang="zh-CN" sz="2401" dirty="0">
                <a:solidFill>
                  <a:srgbClr val="FF0000"/>
                </a:solidFill>
                <a:latin typeface="Times New Roman" pitchFamily="18" charset="0"/>
                <a:cs typeface="Times New Roman" pitchFamily="18" charset="0"/>
              </a:rPr>
              <a:t>distinctive</a:t>
            </a:r>
            <a:r>
              <a:rPr lang="zh-CN" altLang="en-US" sz="2401" dirty="0">
                <a:solidFill>
                  <a:srgbClr val="FF0000"/>
                </a:solidFill>
                <a:latin typeface="Times New Roman" pitchFamily="18" charset="0"/>
                <a:cs typeface="Times New Roman" pitchFamily="18" charset="0"/>
              </a:rPr>
              <a:t>）</a:t>
            </a:r>
            <a:r>
              <a:rPr lang="zh-CN" altLang="en-US" sz="2401" dirty="0">
                <a:solidFill>
                  <a:srgbClr val="006600"/>
                </a:solidFill>
                <a:latin typeface="Times New Roman" pitchFamily="18" charset="0"/>
                <a:cs typeface="Times New Roman" pitchFamily="18" charset="0"/>
              </a:rPr>
              <a:t>的描述子</a:t>
            </a:r>
            <a:endParaRPr lang="ru-RU" sz="2401" dirty="0">
              <a:solidFill>
                <a:srgbClr val="006600"/>
              </a:solidFill>
              <a:latin typeface="Times New Roman" pitchFamily="18" charset="0"/>
              <a:cs typeface="Times New Roman" pitchFamily="18" charset="0"/>
            </a:endParaRPr>
          </a:p>
        </p:txBody>
      </p:sp>
      <p:sp>
        <p:nvSpPr>
          <p:cNvPr id="22" name="Rectangle 3">
            <a:extLst>
              <a:ext uri="{FF2B5EF4-FFF2-40B4-BE49-F238E27FC236}">
                <a16:creationId xmlns:a16="http://schemas.microsoft.com/office/drawing/2014/main" id="{FED423A4-B8AA-4C67-AC3C-CDE1AE2236D9}"/>
              </a:ext>
            </a:extLst>
          </p:cNvPr>
          <p:cNvSpPr txBox="1">
            <a:spLocks noChangeArrowheads="1"/>
          </p:cNvSpPr>
          <p:nvPr/>
        </p:nvSpPr>
        <p:spPr>
          <a:xfrm>
            <a:off x="971600" y="1312749"/>
            <a:ext cx="7848872" cy="36014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dirty="0"/>
              <a:t>问题</a:t>
            </a:r>
            <a:r>
              <a:rPr lang="en-US" sz="2400" dirty="0"/>
              <a:t> 1:</a:t>
            </a:r>
          </a:p>
          <a:p>
            <a:pPr lvl="1"/>
            <a:r>
              <a:rPr lang="zh-CN" altLang="en-US" sz="2400" dirty="0"/>
              <a:t>如何使得每一个点都可以找到正确匹配的点？</a:t>
            </a:r>
            <a:endParaRPr lang="en-US" sz="2400" dirty="0"/>
          </a:p>
        </p:txBody>
      </p:sp>
      <p:sp>
        <p:nvSpPr>
          <p:cNvPr id="23" name="Rectangle 2">
            <a:extLst>
              <a:ext uri="{FF2B5EF4-FFF2-40B4-BE49-F238E27FC236}">
                <a16:creationId xmlns:a16="http://schemas.microsoft.com/office/drawing/2014/main" id="{43D9A2FD-5447-41D4-AEFC-DFE21E07D813}"/>
              </a:ext>
            </a:extLst>
          </p:cNvPr>
          <p:cNvSpPr txBox="1">
            <a:spLocks noChangeArrowheads="1"/>
          </p:cNvSpPr>
          <p:nvPr/>
        </p:nvSpPr>
        <p:spPr>
          <a:xfrm>
            <a:off x="1465891" y="448308"/>
            <a:ext cx="6135993" cy="6925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局部特征检测与匹配</a:t>
            </a:r>
            <a:endParaRPr lang="ru-RU" sz="3600" dirty="0"/>
          </a:p>
        </p:txBody>
      </p:sp>
      <p:grpSp>
        <p:nvGrpSpPr>
          <p:cNvPr id="3" name="Group 2">
            <a:extLst>
              <a:ext uri="{FF2B5EF4-FFF2-40B4-BE49-F238E27FC236}">
                <a16:creationId xmlns:a16="http://schemas.microsoft.com/office/drawing/2014/main" id="{58454FD2-490E-486A-83BA-FF5878611903}"/>
              </a:ext>
            </a:extLst>
          </p:cNvPr>
          <p:cNvGrpSpPr/>
          <p:nvPr/>
        </p:nvGrpSpPr>
        <p:grpSpPr>
          <a:xfrm>
            <a:off x="1774124" y="2354430"/>
            <a:ext cx="5532741" cy="1748828"/>
            <a:chOff x="1774124" y="2354430"/>
            <a:chExt cx="5532741" cy="1725389"/>
          </a:xfrm>
        </p:grpSpPr>
        <p:pic>
          <p:nvPicPr>
            <p:cNvPr id="70660" name="Picture 4"/>
            <p:cNvPicPr>
              <a:picLocks noChangeAspect="1" noChangeArrowheads="1"/>
            </p:cNvPicPr>
            <p:nvPr/>
          </p:nvPicPr>
          <p:blipFill>
            <a:blip r:embed="rId4" cstate="print"/>
            <a:srcRect/>
            <a:stretch>
              <a:fillRect/>
            </a:stretch>
          </p:blipFill>
          <p:spPr bwMode="auto">
            <a:xfrm>
              <a:off x="1774124" y="2354742"/>
              <a:ext cx="2668262" cy="1725077"/>
            </a:xfrm>
            <a:prstGeom prst="rect">
              <a:avLst/>
            </a:prstGeom>
            <a:noFill/>
            <a:ln w="9525">
              <a:noFill/>
              <a:miter lim="800000"/>
              <a:headEnd/>
              <a:tailEnd/>
            </a:ln>
          </p:spPr>
        </p:pic>
        <p:pic>
          <p:nvPicPr>
            <p:cNvPr id="70661" name="Picture 5"/>
            <p:cNvPicPr>
              <a:picLocks noChangeAspect="1" noChangeArrowheads="1"/>
            </p:cNvPicPr>
            <p:nvPr/>
          </p:nvPicPr>
          <p:blipFill>
            <a:blip r:embed="rId5" cstate="print"/>
            <a:srcRect/>
            <a:stretch>
              <a:fillRect/>
            </a:stretch>
          </p:blipFill>
          <p:spPr bwMode="auto">
            <a:xfrm>
              <a:off x="4900947" y="2354741"/>
              <a:ext cx="2405918" cy="1707221"/>
            </a:xfrm>
            <a:prstGeom prst="rect">
              <a:avLst/>
            </a:prstGeom>
            <a:noFill/>
            <a:ln w="9525">
              <a:noFill/>
              <a:miter lim="800000"/>
              <a:headEnd/>
              <a:tailEnd/>
            </a:ln>
          </p:spPr>
        </p:pic>
        <p:sp>
          <p:nvSpPr>
            <p:cNvPr id="70662" name="Oval 6"/>
            <p:cNvSpPr>
              <a:spLocks noChangeArrowheads="1"/>
            </p:cNvSpPr>
            <p:nvPr/>
          </p:nvSpPr>
          <p:spPr bwMode="auto">
            <a:xfrm>
              <a:off x="2676808" y="2925959"/>
              <a:ext cx="133234" cy="135367"/>
            </a:xfrm>
            <a:prstGeom prst="ellipse">
              <a:avLst/>
            </a:prstGeom>
            <a:solidFill>
              <a:schemeClr val="accent1"/>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70663" name="Oval 7"/>
            <p:cNvSpPr>
              <a:spLocks noChangeArrowheads="1"/>
            </p:cNvSpPr>
            <p:nvPr/>
          </p:nvSpPr>
          <p:spPr bwMode="auto">
            <a:xfrm flipH="1">
              <a:off x="2339752" y="3400636"/>
              <a:ext cx="124060" cy="140411"/>
            </a:xfrm>
            <a:prstGeom prst="ellipse">
              <a:avLst/>
            </a:prstGeom>
            <a:solidFill>
              <a:schemeClr val="accent1"/>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70664" name="Oval 8"/>
            <p:cNvSpPr>
              <a:spLocks noChangeArrowheads="1"/>
            </p:cNvSpPr>
            <p:nvPr/>
          </p:nvSpPr>
          <p:spPr bwMode="auto">
            <a:xfrm>
              <a:off x="2810042" y="3688907"/>
              <a:ext cx="124059" cy="113930"/>
            </a:xfrm>
            <a:prstGeom prst="ellipse">
              <a:avLst/>
            </a:prstGeom>
            <a:solidFill>
              <a:schemeClr val="accent1"/>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70665" name="Oval 9"/>
            <p:cNvSpPr>
              <a:spLocks noChangeArrowheads="1"/>
            </p:cNvSpPr>
            <p:nvPr/>
          </p:nvSpPr>
          <p:spPr bwMode="auto">
            <a:xfrm>
              <a:off x="3377732" y="3202722"/>
              <a:ext cx="133234" cy="135369"/>
            </a:xfrm>
            <a:prstGeom prst="ellipse">
              <a:avLst/>
            </a:prstGeom>
            <a:solidFill>
              <a:schemeClr val="accent1"/>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70670" name="Line 14"/>
            <p:cNvSpPr>
              <a:spLocks noChangeShapeType="1"/>
            </p:cNvSpPr>
            <p:nvPr/>
          </p:nvSpPr>
          <p:spPr bwMode="auto">
            <a:xfrm flipV="1">
              <a:off x="2940287" y="3216497"/>
              <a:ext cx="2417519" cy="548385"/>
            </a:xfrm>
            <a:prstGeom prst="line">
              <a:avLst/>
            </a:prstGeom>
            <a:noFill/>
            <a:ln w="28575">
              <a:solidFill>
                <a:srgbClr val="008000"/>
              </a:solidFill>
              <a:round/>
              <a:headEnd/>
              <a:tailEnd type="triangle" w="med" len="med"/>
            </a:ln>
          </p:spPr>
          <p:txBody>
            <a:bodyPr/>
            <a:lstStyle/>
            <a:p>
              <a:endParaRPr lang="en-US" sz="1350"/>
            </a:p>
          </p:txBody>
        </p:sp>
        <p:sp>
          <p:nvSpPr>
            <p:cNvPr id="70671" name="Line 15"/>
            <p:cNvSpPr>
              <a:spLocks noChangeShapeType="1"/>
            </p:cNvSpPr>
            <p:nvPr/>
          </p:nvSpPr>
          <p:spPr bwMode="auto">
            <a:xfrm>
              <a:off x="2837631" y="2982037"/>
              <a:ext cx="2507439" cy="92794"/>
            </a:xfrm>
            <a:prstGeom prst="line">
              <a:avLst/>
            </a:prstGeom>
            <a:noFill/>
            <a:ln w="28575">
              <a:solidFill>
                <a:srgbClr val="008000"/>
              </a:solidFill>
              <a:round/>
              <a:headEnd/>
              <a:tailEnd type="triangle" w="med" len="med"/>
            </a:ln>
          </p:spPr>
          <p:txBody>
            <a:bodyPr/>
            <a:lstStyle/>
            <a:p>
              <a:endParaRPr lang="en-US" sz="1350"/>
            </a:p>
          </p:txBody>
        </p:sp>
        <p:sp>
          <p:nvSpPr>
            <p:cNvPr id="70672" name="Line 16"/>
            <p:cNvSpPr>
              <a:spLocks noChangeShapeType="1"/>
            </p:cNvSpPr>
            <p:nvPr/>
          </p:nvSpPr>
          <p:spPr bwMode="auto">
            <a:xfrm flipV="1">
              <a:off x="2463812" y="3169732"/>
              <a:ext cx="2864559" cy="259128"/>
            </a:xfrm>
            <a:prstGeom prst="line">
              <a:avLst/>
            </a:prstGeom>
            <a:noFill/>
            <a:ln w="28575">
              <a:solidFill>
                <a:srgbClr val="008000"/>
              </a:solidFill>
              <a:round/>
              <a:headEnd/>
              <a:tailEnd type="triangle" w="med" len="med"/>
            </a:ln>
          </p:spPr>
          <p:txBody>
            <a:bodyPr/>
            <a:lstStyle/>
            <a:p>
              <a:endParaRPr lang="en-US" sz="1350"/>
            </a:p>
          </p:txBody>
        </p:sp>
        <p:sp>
          <p:nvSpPr>
            <p:cNvPr id="70673" name="Line 17"/>
            <p:cNvSpPr>
              <a:spLocks noChangeShapeType="1"/>
            </p:cNvSpPr>
            <p:nvPr/>
          </p:nvSpPr>
          <p:spPr bwMode="auto">
            <a:xfrm flipV="1">
              <a:off x="3526501" y="3158441"/>
              <a:ext cx="1811045" cy="140410"/>
            </a:xfrm>
            <a:prstGeom prst="line">
              <a:avLst/>
            </a:prstGeom>
            <a:noFill/>
            <a:ln w="28575">
              <a:solidFill>
                <a:srgbClr val="008000"/>
              </a:solidFill>
              <a:round/>
              <a:headEnd/>
              <a:tailEnd type="triangle" w="med" len="med"/>
            </a:ln>
          </p:spPr>
          <p:txBody>
            <a:bodyPr/>
            <a:lstStyle/>
            <a:p>
              <a:endParaRPr lang="en-US" sz="1350"/>
            </a:p>
          </p:txBody>
        </p:sp>
        <p:sp>
          <p:nvSpPr>
            <p:cNvPr id="70674" name="Text Box 18"/>
            <p:cNvSpPr txBox="1">
              <a:spLocks noChangeArrowheads="1"/>
            </p:cNvSpPr>
            <p:nvPr/>
          </p:nvSpPr>
          <p:spPr bwMode="auto">
            <a:xfrm>
              <a:off x="4433235" y="2354430"/>
              <a:ext cx="457341" cy="784958"/>
            </a:xfrm>
            <a:prstGeom prst="rect">
              <a:avLst/>
            </a:prstGeom>
            <a:noFill/>
            <a:ln w="9525">
              <a:noFill/>
              <a:miter lim="800000"/>
              <a:headEnd/>
              <a:tailEnd/>
            </a:ln>
          </p:spPr>
          <p:txBody>
            <a:bodyPr>
              <a:spAutoFit/>
            </a:bodyPr>
            <a:lstStyle/>
            <a:p>
              <a:pPr eaLnBrk="0" hangingPunct="0">
                <a:spcBef>
                  <a:spcPct val="50000"/>
                </a:spcBef>
              </a:pPr>
              <a:r>
                <a:rPr lang="en-US" sz="4501" b="1" dirty="0">
                  <a:solidFill>
                    <a:srgbClr val="FF3300"/>
                  </a:solidFill>
                  <a:latin typeface="Times New Roman" pitchFamily="18" charset="0"/>
                  <a:cs typeface="Times New Roman" pitchFamily="18" charset="0"/>
                </a:rPr>
                <a:t>?</a:t>
              </a:r>
              <a:endParaRPr lang="ru-RU" sz="4501" b="1" dirty="0">
                <a:solidFill>
                  <a:srgbClr val="FF3300"/>
                </a:solidFill>
                <a:latin typeface="Times New Roman" pitchFamily="18" charset="0"/>
                <a:cs typeface="Times New Roman" pitchFamily="18" charset="0"/>
              </a:endParaRPr>
            </a:p>
          </p:txBody>
        </p:sp>
        <p:sp>
          <p:nvSpPr>
            <p:cNvPr id="29" name="Oval 6">
              <a:extLst>
                <a:ext uri="{FF2B5EF4-FFF2-40B4-BE49-F238E27FC236}">
                  <a16:creationId xmlns:a16="http://schemas.microsoft.com/office/drawing/2014/main" id="{AF74C800-83B0-4F68-AC3E-B2B0A49A17B8}"/>
                </a:ext>
              </a:extLst>
            </p:cNvPr>
            <p:cNvSpPr>
              <a:spLocks noChangeArrowheads="1"/>
            </p:cNvSpPr>
            <p:nvPr/>
          </p:nvSpPr>
          <p:spPr bwMode="auto">
            <a:xfrm>
              <a:off x="5610131" y="2591644"/>
              <a:ext cx="133234" cy="135367"/>
            </a:xfrm>
            <a:prstGeom prst="ellipse">
              <a:avLst/>
            </a:prstGeom>
            <a:solidFill>
              <a:srgbClr val="FF0000"/>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30" name="Oval 7">
              <a:extLst>
                <a:ext uri="{FF2B5EF4-FFF2-40B4-BE49-F238E27FC236}">
                  <a16:creationId xmlns:a16="http://schemas.microsoft.com/office/drawing/2014/main" id="{0E16CAD9-2E04-491A-9167-996E110EC6CA}"/>
                </a:ext>
              </a:extLst>
            </p:cNvPr>
            <p:cNvSpPr>
              <a:spLocks noChangeArrowheads="1"/>
            </p:cNvSpPr>
            <p:nvPr/>
          </p:nvSpPr>
          <p:spPr bwMode="auto">
            <a:xfrm flipH="1">
              <a:off x="5337546" y="3038458"/>
              <a:ext cx="124060" cy="140411"/>
            </a:xfrm>
            <a:prstGeom prst="ellipse">
              <a:avLst/>
            </a:prstGeom>
            <a:solidFill>
              <a:srgbClr val="FF0000"/>
            </a:solidFill>
            <a:ln w="9525">
              <a:solidFill>
                <a:schemeClr val="tx1"/>
              </a:solidFill>
              <a:round/>
              <a:headEnd/>
              <a:tailEnd/>
            </a:ln>
          </p:spPr>
          <p:txBody>
            <a:bodyPr wrap="none" anchor="ctr"/>
            <a:lstStyle/>
            <a:p>
              <a:pPr eaLnBrk="0" hangingPunct="0"/>
              <a:endParaRPr lang="en-US" sz="1350" dirty="0">
                <a:solidFill>
                  <a:srgbClr val="FF0000"/>
                </a:solidFill>
                <a:highlight>
                  <a:srgbClr val="FF0000"/>
                </a:highlight>
              </a:endParaRPr>
            </a:p>
          </p:txBody>
        </p:sp>
        <p:sp>
          <p:nvSpPr>
            <p:cNvPr id="31" name="Oval 8">
              <a:extLst>
                <a:ext uri="{FF2B5EF4-FFF2-40B4-BE49-F238E27FC236}">
                  <a16:creationId xmlns:a16="http://schemas.microsoft.com/office/drawing/2014/main" id="{46DD501B-2C3A-4516-A465-8E63EDA11EE8}"/>
                </a:ext>
              </a:extLst>
            </p:cNvPr>
            <p:cNvSpPr>
              <a:spLocks noChangeArrowheads="1"/>
            </p:cNvSpPr>
            <p:nvPr/>
          </p:nvSpPr>
          <p:spPr bwMode="auto">
            <a:xfrm>
              <a:off x="5681335" y="3526232"/>
              <a:ext cx="124059" cy="113930"/>
            </a:xfrm>
            <a:prstGeom prst="ellipse">
              <a:avLst/>
            </a:prstGeom>
            <a:solidFill>
              <a:srgbClr val="FF0000"/>
            </a:solidFill>
            <a:ln w="9525">
              <a:solidFill>
                <a:schemeClr val="tx1"/>
              </a:solidFill>
              <a:round/>
              <a:headEnd/>
              <a:tailEnd/>
            </a:ln>
          </p:spPr>
          <p:txBody>
            <a:bodyPr wrap="none" anchor="ctr"/>
            <a:lstStyle/>
            <a:p>
              <a:pPr eaLnBrk="0" hangingPunct="0"/>
              <a:endParaRPr lang="en-US" sz="1350">
                <a:solidFill>
                  <a:srgbClr val="000000"/>
                </a:solidFill>
              </a:endParaRPr>
            </a:p>
          </p:txBody>
        </p:sp>
        <p:sp>
          <p:nvSpPr>
            <p:cNvPr id="32" name="Oval 9">
              <a:extLst>
                <a:ext uri="{FF2B5EF4-FFF2-40B4-BE49-F238E27FC236}">
                  <a16:creationId xmlns:a16="http://schemas.microsoft.com/office/drawing/2014/main" id="{162CAB8E-F2BC-48DE-A12D-AE0B4FD0C6DD}"/>
                </a:ext>
              </a:extLst>
            </p:cNvPr>
            <p:cNvSpPr>
              <a:spLocks noChangeArrowheads="1"/>
            </p:cNvSpPr>
            <p:nvPr/>
          </p:nvSpPr>
          <p:spPr bwMode="auto">
            <a:xfrm>
              <a:off x="6251001" y="3045781"/>
              <a:ext cx="133234" cy="135369"/>
            </a:xfrm>
            <a:prstGeom prst="ellipse">
              <a:avLst/>
            </a:prstGeom>
            <a:solidFill>
              <a:srgbClr val="FF0000"/>
            </a:solidFill>
            <a:ln w="9525">
              <a:solidFill>
                <a:schemeClr val="tx1"/>
              </a:solidFill>
              <a:round/>
              <a:headEnd/>
              <a:tailEnd/>
            </a:ln>
          </p:spPr>
          <p:txBody>
            <a:bodyPr wrap="none" anchor="ctr"/>
            <a:lstStyle/>
            <a:p>
              <a:pPr eaLnBrk="0" hangingPunct="0"/>
              <a:endParaRPr lang="en-US" sz="1350">
                <a:solidFill>
                  <a:srgbClr val="000000"/>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5">
            <a:extLst>
              <a:ext uri="{FF2B5EF4-FFF2-40B4-BE49-F238E27FC236}">
                <a16:creationId xmlns:a16="http://schemas.microsoft.com/office/drawing/2014/main" id="{CC21C5CB-1CDD-4DC0-AC95-6325A2C88F50}"/>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77826" name="Rectangle 2"/>
          <p:cNvSpPr>
            <a:spLocks noGrp="1"/>
          </p:cNvSpPr>
          <p:nvPr>
            <p:ph type="title" idx="4294967295"/>
          </p:nvPr>
        </p:nvSpPr>
        <p:spPr>
          <a:xfrm>
            <a:off x="1367644" y="210743"/>
            <a:ext cx="6174105" cy="857515"/>
          </a:xfrm>
        </p:spPr>
        <p:txBody>
          <a:bodyPr>
            <a:normAutofit/>
          </a:bodyPr>
          <a:lstStyle/>
          <a:p>
            <a:pPr eaLnBrk="1" hangingPunct="1"/>
            <a:r>
              <a:rPr lang="zh-CN" altLang="en-US" sz="4000" dirty="0">
                <a:latin typeface="Arial" pitchFamily="34" charset="0"/>
              </a:rPr>
              <a:t>视角变换</a:t>
            </a:r>
            <a:endParaRPr lang="en-US" sz="4000" dirty="0">
              <a:latin typeface="Arial" pitchFamily="34" charset="0"/>
            </a:endParaRPr>
          </a:p>
        </p:txBody>
      </p:sp>
      <p:grpSp>
        <p:nvGrpSpPr>
          <p:cNvPr id="2" name="Group 1">
            <a:extLst>
              <a:ext uri="{FF2B5EF4-FFF2-40B4-BE49-F238E27FC236}">
                <a16:creationId xmlns:a16="http://schemas.microsoft.com/office/drawing/2014/main" id="{BD109716-5719-4FCB-A2C7-3CE1273EBBF2}"/>
              </a:ext>
            </a:extLst>
          </p:cNvPr>
          <p:cNvGrpSpPr/>
          <p:nvPr/>
        </p:nvGrpSpPr>
        <p:grpSpPr>
          <a:xfrm>
            <a:off x="1691680" y="1068258"/>
            <a:ext cx="6002602" cy="3870789"/>
            <a:chOff x="1656450" y="937312"/>
            <a:chExt cx="6002602" cy="4001735"/>
          </a:xfrm>
        </p:grpSpPr>
        <p:pic>
          <p:nvPicPr>
            <p:cNvPr id="77827" name="Picture 5" descr="featExtract1"/>
            <p:cNvPicPr>
              <a:picLocks noChangeAspect="1" noChangeArrowheads="1"/>
            </p:cNvPicPr>
            <p:nvPr/>
          </p:nvPicPr>
          <p:blipFill>
            <a:blip r:embed="rId4" cstate="print"/>
            <a:srcRect/>
            <a:stretch>
              <a:fillRect/>
            </a:stretch>
          </p:blipFill>
          <p:spPr bwMode="auto">
            <a:xfrm>
              <a:off x="1656450" y="937312"/>
              <a:ext cx="2135450" cy="2864337"/>
            </a:xfrm>
            <a:prstGeom prst="rect">
              <a:avLst/>
            </a:prstGeom>
            <a:noFill/>
            <a:ln w="9525">
              <a:noFill/>
              <a:miter lim="800000"/>
              <a:headEnd/>
              <a:tailEnd/>
            </a:ln>
          </p:spPr>
        </p:pic>
        <p:pic>
          <p:nvPicPr>
            <p:cNvPr id="77828" name="Picture 6" descr="featExtract2"/>
            <p:cNvPicPr>
              <a:picLocks noChangeAspect="1" noChangeArrowheads="1"/>
            </p:cNvPicPr>
            <p:nvPr/>
          </p:nvPicPr>
          <p:blipFill>
            <a:blip r:embed="rId5" cstate="print"/>
            <a:srcRect/>
            <a:stretch>
              <a:fillRect/>
            </a:stretch>
          </p:blipFill>
          <p:spPr bwMode="auto">
            <a:xfrm>
              <a:off x="4343329" y="1027827"/>
              <a:ext cx="3315723" cy="2653531"/>
            </a:xfrm>
            <a:prstGeom prst="rect">
              <a:avLst/>
            </a:prstGeom>
            <a:noFill/>
            <a:ln w="9525">
              <a:noFill/>
              <a:miter lim="800000"/>
              <a:headEnd/>
              <a:tailEnd/>
            </a:ln>
          </p:spPr>
        </p:pic>
        <p:pic>
          <p:nvPicPr>
            <p:cNvPr id="10" name="Picture 8" descr="featData2"/>
            <p:cNvPicPr>
              <a:picLocks noChangeAspect="1" noChangeArrowheads="1"/>
            </p:cNvPicPr>
            <p:nvPr/>
          </p:nvPicPr>
          <p:blipFill>
            <a:blip r:embed="rId6" cstate="print"/>
            <a:srcRect/>
            <a:stretch>
              <a:fillRect/>
            </a:stretch>
          </p:blipFill>
          <p:spPr bwMode="auto">
            <a:xfrm>
              <a:off x="3207123" y="3745673"/>
              <a:ext cx="1193374" cy="1193374"/>
            </a:xfrm>
            <a:prstGeom prst="rect">
              <a:avLst/>
            </a:prstGeom>
            <a:noFill/>
            <a:ln w="9525">
              <a:noFill/>
              <a:miter lim="800000"/>
              <a:headEnd/>
              <a:tailEnd/>
            </a:ln>
          </p:spPr>
        </p:pic>
        <p:pic>
          <p:nvPicPr>
            <p:cNvPr id="11" name="Picture 7" descr="featData1"/>
            <p:cNvPicPr>
              <a:picLocks noChangeAspect="1" noChangeArrowheads="1"/>
            </p:cNvPicPr>
            <p:nvPr/>
          </p:nvPicPr>
          <p:blipFill>
            <a:blip r:embed="rId7" cstate="print"/>
            <a:srcRect/>
            <a:stretch>
              <a:fillRect/>
            </a:stretch>
          </p:blipFill>
          <p:spPr bwMode="auto">
            <a:xfrm>
              <a:off x="5036488" y="3739717"/>
              <a:ext cx="1193374" cy="1199330"/>
            </a:xfrm>
            <a:prstGeom prst="rect">
              <a:avLst/>
            </a:prstGeom>
            <a:noFill/>
            <a:ln w="9525">
              <a:noFill/>
              <a:miter lim="800000"/>
              <a:headEnd/>
              <a:tailEnd/>
            </a:ln>
          </p:spPr>
        </p:pic>
        <p:sp>
          <p:nvSpPr>
            <p:cNvPr id="12" name="Right Arrow 13"/>
            <p:cNvSpPr>
              <a:spLocks noChangeArrowheads="1"/>
            </p:cNvSpPr>
            <p:nvPr/>
          </p:nvSpPr>
          <p:spPr bwMode="auto">
            <a:xfrm rot="3375002">
              <a:off x="3053484" y="3041796"/>
              <a:ext cx="850369" cy="514509"/>
            </a:xfrm>
            <a:prstGeom prst="rightArrow">
              <a:avLst>
                <a:gd name="adj1" fmla="val 50000"/>
                <a:gd name="adj2" fmla="val 49997"/>
              </a:avLst>
            </a:prstGeom>
            <a:solidFill>
              <a:srgbClr val="FFFF00"/>
            </a:solidFill>
            <a:ln w="9525" algn="ctr">
              <a:solidFill>
                <a:schemeClr val="tx1"/>
              </a:solidFill>
              <a:round/>
              <a:headEnd/>
              <a:tailEnd/>
            </a:ln>
          </p:spPr>
          <p:txBody>
            <a:bodyPr/>
            <a:lstStyle/>
            <a:p>
              <a:pPr eaLnBrk="0" hangingPunct="0"/>
              <a:endParaRPr lang="en-US" b="1">
                <a:latin typeface="Times New Roman" pitchFamily="18" charset="0"/>
              </a:endParaRPr>
            </a:p>
          </p:txBody>
        </p:sp>
        <p:sp>
          <p:nvSpPr>
            <p:cNvPr id="13" name="Right Arrow 14"/>
            <p:cNvSpPr>
              <a:spLocks noChangeArrowheads="1"/>
            </p:cNvSpPr>
            <p:nvPr/>
          </p:nvSpPr>
          <p:spPr bwMode="auto">
            <a:xfrm rot="7715876">
              <a:off x="5356864" y="3063234"/>
              <a:ext cx="850369" cy="514509"/>
            </a:xfrm>
            <a:prstGeom prst="rightArrow">
              <a:avLst>
                <a:gd name="adj1" fmla="val 50000"/>
                <a:gd name="adj2" fmla="val 49997"/>
              </a:avLst>
            </a:prstGeom>
            <a:solidFill>
              <a:srgbClr val="FFFF00"/>
            </a:solidFill>
            <a:ln w="9525" algn="ctr">
              <a:solidFill>
                <a:schemeClr val="tx1"/>
              </a:solidFill>
              <a:round/>
              <a:headEnd/>
              <a:tailEnd/>
            </a:ln>
          </p:spPr>
          <p:txBody>
            <a:bodyPr/>
            <a:lstStyle/>
            <a:p>
              <a:pPr eaLnBrk="0" hangingPunct="0"/>
              <a:endParaRPr lang="en-US" b="1">
                <a:latin typeface="Times New Roman" pitchFamily="18"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25">
            <a:extLst>
              <a:ext uri="{FF2B5EF4-FFF2-40B4-BE49-F238E27FC236}">
                <a16:creationId xmlns:a16="http://schemas.microsoft.com/office/drawing/2014/main" id="{C2EDFD71-91C7-4EAD-A9F3-BAF6D2101CA9}"/>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78850" name="Rectangle 2"/>
          <p:cNvSpPr>
            <a:spLocks noGrp="1" noChangeArrowheads="1"/>
          </p:cNvSpPr>
          <p:nvPr>
            <p:ph type="title" idx="4294967295"/>
          </p:nvPr>
        </p:nvSpPr>
        <p:spPr>
          <a:xfrm>
            <a:off x="1407350" y="89737"/>
            <a:ext cx="6174105" cy="857515"/>
          </a:xfrm>
        </p:spPr>
        <p:txBody>
          <a:bodyPr>
            <a:normAutofit/>
          </a:bodyPr>
          <a:lstStyle/>
          <a:p>
            <a:r>
              <a:rPr lang="zh-CN" altLang="en-US" dirty="0"/>
              <a:t>光线变化</a:t>
            </a:r>
            <a:endParaRPr lang="en-US" dirty="0"/>
          </a:p>
        </p:txBody>
      </p:sp>
      <p:sp>
        <p:nvSpPr>
          <p:cNvPr id="78851" name="Rectangle 3"/>
          <p:cNvSpPr>
            <a:spLocks noGrp="1" noChangeArrowheads="1"/>
          </p:cNvSpPr>
          <p:nvPr>
            <p:ph type="body" idx="4294967295"/>
          </p:nvPr>
        </p:nvSpPr>
        <p:spPr>
          <a:xfrm>
            <a:off x="1484948" y="971850"/>
            <a:ext cx="6174105" cy="3395520"/>
          </a:xfrm>
        </p:spPr>
        <p:txBody>
          <a:bodyPr/>
          <a:lstStyle/>
          <a:p>
            <a:endParaRPr lang="en-US"/>
          </a:p>
        </p:txBody>
      </p:sp>
      <p:sp>
        <p:nvSpPr>
          <p:cNvPr id="78853" name="Text Box 5"/>
          <p:cNvSpPr txBox="1">
            <a:spLocks noChangeArrowheads="1"/>
          </p:cNvSpPr>
          <p:nvPr/>
        </p:nvSpPr>
        <p:spPr bwMode="auto">
          <a:xfrm>
            <a:off x="1216208" y="4781314"/>
            <a:ext cx="4230405" cy="230832"/>
          </a:xfrm>
          <a:prstGeom prst="rect">
            <a:avLst/>
          </a:prstGeom>
          <a:noFill/>
          <a:ln w="9525">
            <a:noFill/>
            <a:miter lim="800000"/>
            <a:headEnd/>
            <a:tailEnd/>
          </a:ln>
        </p:spPr>
        <p:txBody>
          <a:bodyPr>
            <a:spAutoFit/>
          </a:bodyPr>
          <a:lstStyle/>
          <a:p>
            <a:pPr fontAlgn="base">
              <a:spcBef>
                <a:spcPct val="50000"/>
              </a:spcBef>
              <a:spcAft>
                <a:spcPct val="0"/>
              </a:spcAft>
            </a:pPr>
            <a:r>
              <a:rPr lang="en-US" sz="900" dirty="0">
                <a:solidFill>
                  <a:srgbClr val="000000"/>
                </a:solidFill>
              </a:rPr>
              <a:t>Figure from T. </a:t>
            </a:r>
            <a:r>
              <a:rPr lang="en-US" sz="900" dirty="0" err="1">
                <a:solidFill>
                  <a:srgbClr val="000000"/>
                </a:solidFill>
              </a:rPr>
              <a:t>Tuytelaars</a:t>
            </a:r>
            <a:r>
              <a:rPr lang="en-US" sz="900" dirty="0">
                <a:solidFill>
                  <a:srgbClr val="000000"/>
                </a:solidFill>
              </a:rPr>
              <a:t> ECCV 2006 tutorial</a:t>
            </a:r>
          </a:p>
        </p:txBody>
      </p:sp>
      <p:grpSp>
        <p:nvGrpSpPr>
          <p:cNvPr id="2" name="Group 1">
            <a:extLst>
              <a:ext uri="{FF2B5EF4-FFF2-40B4-BE49-F238E27FC236}">
                <a16:creationId xmlns:a16="http://schemas.microsoft.com/office/drawing/2014/main" id="{5E156BF9-3EC2-4908-8E18-0912CB95788B}"/>
              </a:ext>
            </a:extLst>
          </p:cNvPr>
          <p:cNvGrpSpPr/>
          <p:nvPr/>
        </p:nvGrpSpPr>
        <p:grpSpPr>
          <a:xfrm>
            <a:off x="1259632" y="834887"/>
            <a:ext cx="6916124" cy="3876571"/>
            <a:chOff x="1220594" y="686012"/>
            <a:chExt cx="7023814" cy="3944567"/>
          </a:xfrm>
        </p:grpSpPr>
        <p:pic>
          <p:nvPicPr>
            <p:cNvPr id="78852" name="Picture 4"/>
            <p:cNvPicPr>
              <a:picLocks noChangeAspect="1" noChangeArrowheads="1"/>
            </p:cNvPicPr>
            <p:nvPr/>
          </p:nvPicPr>
          <p:blipFill>
            <a:blip r:embed="rId4" cstate="print"/>
            <a:srcRect l="15833" t="31601" r="17084" b="2982"/>
            <a:stretch>
              <a:fillRect/>
            </a:stretch>
          </p:blipFill>
          <p:spPr bwMode="auto">
            <a:xfrm>
              <a:off x="1370612" y="800348"/>
              <a:ext cx="6402776" cy="3818322"/>
            </a:xfrm>
            <a:prstGeom prst="rect">
              <a:avLst/>
            </a:prstGeom>
            <a:noFill/>
            <a:ln w="9525">
              <a:noFill/>
              <a:miter lim="800000"/>
              <a:headEnd/>
              <a:tailEnd/>
            </a:ln>
          </p:spPr>
        </p:pic>
        <p:sp>
          <p:nvSpPr>
            <p:cNvPr id="78854" name="Rectangle 6"/>
            <p:cNvSpPr>
              <a:spLocks noChangeArrowheads="1"/>
            </p:cNvSpPr>
            <p:nvPr/>
          </p:nvSpPr>
          <p:spPr bwMode="auto">
            <a:xfrm>
              <a:off x="1370612" y="3658729"/>
              <a:ext cx="4058902" cy="971850"/>
            </a:xfrm>
            <a:prstGeom prst="rect">
              <a:avLst/>
            </a:prstGeom>
            <a:solidFill>
              <a:schemeClr val="bg1"/>
            </a:solidFill>
            <a:ln w="9525">
              <a:noFill/>
              <a:miter lim="800000"/>
              <a:headEnd/>
              <a:tailEnd/>
            </a:ln>
          </p:spPr>
          <p:txBody>
            <a:bodyPr wrap="none" anchor="ctr"/>
            <a:lstStyle/>
            <a:p>
              <a:pPr fontAlgn="base">
                <a:spcBef>
                  <a:spcPct val="0"/>
                </a:spcBef>
                <a:spcAft>
                  <a:spcPct val="0"/>
                </a:spcAft>
              </a:pPr>
              <a:endParaRPr lang="en-US" sz="1350">
                <a:solidFill>
                  <a:srgbClr val="000000"/>
                </a:solidFill>
              </a:endParaRPr>
            </a:p>
          </p:txBody>
        </p:sp>
        <p:sp>
          <p:nvSpPr>
            <p:cNvPr id="78855" name="Rectangle 7"/>
            <p:cNvSpPr>
              <a:spLocks noChangeArrowheads="1"/>
            </p:cNvSpPr>
            <p:nvPr/>
          </p:nvSpPr>
          <p:spPr bwMode="auto">
            <a:xfrm>
              <a:off x="5972607" y="686012"/>
              <a:ext cx="2271801" cy="2172370"/>
            </a:xfrm>
            <a:prstGeom prst="rect">
              <a:avLst/>
            </a:prstGeom>
            <a:solidFill>
              <a:schemeClr val="bg1"/>
            </a:solidFill>
            <a:ln w="9525">
              <a:noFill/>
              <a:miter lim="800000"/>
              <a:headEnd/>
              <a:tailEnd/>
            </a:ln>
          </p:spPr>
          <p:txBody>
            <a:bodyPr wrap="none" anchor="ctr"/>
            <a:lstStyle/>
            <a:p>
              <a:pPr fontAlgn="base">
                <a:spcBef>
                  <a:spcPct val="0"/>
                </a:spcBef>
                <a:spcAft>
                  <a:spcPct val="0"/>
                </a:spcAft>
              </a:pPr>
              <a:endParaRPr lang="en-US" sz="1350" dirty="0">
                <a:solidFill>
                  <a:srgbClr val="000000"/>
                </a:solidFill>
              </a:endParaRPr>
            </a:p>
          </p:txBody>
        </p:sp>
        <p:sp>
          <p:nvSpPr>
            <p:cNvPr id="78856" name="Rectangle 8"/>
            <p:cNvSpPr>
              <a:spLocks noChangeArrowheads="1"/>
            </p:cNvSpPr>
            <p:nvPr/>
          </p:nvSpPr>
          <p:spPr bwMode="auto">
            <a:xfrm>
              <a:off x="1220594" y="2457128"/>
              <a:ext cx="2343873" cy="2172370"/>
            </a:xfrm>
            <a:prstGeom prst="rect">
              <a:avLst/>
            </a:prstGeom>
            <a:solidFill>
              <a:schemeClr val="bg1"/>
            </a:solidFill>
            <a:ln w="9525">
              <a:noFill/>
              <a:miter lim="800000"/>
              <a:headEnd/>
              <a:tailEnd/>
            </a:ln>
          </p:spPr>
          <p:txBody>
            <a:bodyPr wrap="none" anchor="ctr"/>
            <a:lstStyle/>
            <a:p>
              <a:pPr fontAlgn="base">
                <a:spcBef>
                  <a:spcPct val="0"/>
                </a:spcBef>
                <a:spcAft>
                  <a:spcPct val="0"/>
                </a:spcAft>
              </a:pPr>
              <a:endParaRPr lang="en-US" sz="1350">
                <a:solidFill>
                  <a:srgbClr val="000000"/>
                </a:solidFill>
              </a:endParaRPr>
            </a:p>
          </p:txBody>
        </p:sp>
        <p:sp>
          <p:nvSpPr>
            <p:cNvPr id="78857" name="Rectangle 9"/>
            <p:cNvSpPr>
              <a:spLocks noChangeArrowheads="1"/>
            </p:cNvSpPr>
            <p:nvPr/>
          </p:nvSpPr>
          <p:spPr bwMode="auto">
            <a:xfrm>
              <a:off x="4057491" y="686012"/>
              <a:ext cx="4058902" cy="1143353"/>
            </a:xfrm>
            <a:prstGeom prst="rect">
              <a:avLst/>
            </a:prstGeom>
            <a:solidFill>
              <a:schemeClr val="bg1"/>
            </a:solidFill>
            <a:ln w="9525">
              <a:noFill/>
              <a:miter lim="800000"/>
              <a:headEnd/>
              <a:tailEnd/>
            </a:ln>
          </p:spPr>
          <p:txBody>
            <a:bodyPr wrap="none" anchor="ctr"/>
            <a:lstStyle/>
            <a:p>
              <a:pPr fontAlgn="base">
                <a:spcBef>
                  <a:spcPct val="0"/>
                </a:spcBef>
                <a:spcAft>
                  <a:spcPct val="0"/>
                </a:spcAft>
              </a:pPr>
              <a:endParaRPr lang="en-US" sz="1350">
                <a:solidFill>
                  <a:srgbClr val="000000"/>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5">
            <a:extLst>
              <a:ext uri="{FF2B5EF4-FFF2-40B4-BE49-F238E27FC236}">
                <a16:creationId xmlns:a16="http://schemas.microsoft.com/office/drawing/2014/main" id="{6A5258D0-40B0-420F-B4B5-58599EB27FBC}"/>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79874" name="Rectangle 2"/>
          <p:cNvSpPr>
            <a:spLocks noGrp="1" noChangeArrowheads="1"/>
          </p:cNvSpPr>
          <p:nvPr>
            <p:ph type="title" idx="4294967295"/>
          </p:nvPr>
        </p:nvSpPr>
        <p:spPr/>
        <p:txBody>
          <a:bodyPr/>
          <a:lstStyle/>
          <a:p>
            <a:r>
              <a:rPr lang="zh-CN" altLang="en-US" dirty="0"/>
              <a:t>其他问题</a:t>
            </a:r>
            <a:r>
              <a:rPr lang="en-US" dirty="0"/>
              <a:t>…</a:t>
            </a:r>
          </a:p>
        </p:txBody>
      </p:sp>
      <p:sp>
        <p:nvSpPr>
          <p:cNvPr id="79875" name="Rectangle 3"/>
          <p:cNvSpPr>
            <a:spLocks noGrp="1" noChangeArrowheads="1"/>
          </p:cNvSpPr>
          <p:nvPr>
            <p:ph type="body" idx="4294967295"/>
          </p:nvPr>
        </p:nvSpPr>
        <p:spPr>
          <a:xfrm>
            <a:off x="1511660" y="1420416"/>
            <a:ext cx="6347048" cy="2740175"/>
          </a:xfrm>
        </p:spPr>
        <p:txBody>
          <a:bodyPr/>
          <a:lstStyle/>
          <a:p>
            <a:r>
              <a:rPr lang="zh-CN" altLang="en-US" dirty="0"/>
              <a:t>噪声</a:t>
            </a:r>
            <a:endParaRPr lang="en-US" dirty="0"/>
          </a:p>
          <a:p>
            <a:r>
              <a:rPr lang="zh-CN" altLang="en-US" dirty="0"/>
              <a:t>图像压缩问题</a:t>
            </a:r>
            <a:endParaRPr lang="en-US" altLang="zh-CN" dirty="0"/>
          </a:p>
          <a:p>
            <a:r>
              <a:rPr lang="zh-CN" altLang="en-US" dirty="0"/>
              <a:t>遮挡</a:t>
            </a:r>
            <a:endParaRPr lang="en-US" altLang="zh-CN" dirty="0"/>
          </a:p>
          <a:p>
            <a:r>
              <a:rPr lang="en-US"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5">
            <a:extLst>
              <a:ext uri="{FF2B5EF4-FFF2-40B4-BE49-F238E27FC236}">
                <a16:creationId xmlns:a16="http://schemas.microsoft.com/office/drawing/2014/main" id="{F21A0157-3B8B-4B5C-9A8A-A8638330A888}"/>
              </a:ext>
            </a:extLst>
          </p:cNvPr>
          <p:cNvPicPr>
            <a:picLocks noChangeAspect="1"/>
          </p:cNvPicPr>
          <p:nvPr/>
        </p:nvPicPr>
        <p:blipFill rotWithShape="1">
          <a:blip r:embed="rId3"/>
          <a:srcRect t="-1" b="74746"/>
          <a:stretch/>
        </p:blipFill>
        <p:spPr>
          <a:xfrm>
            <a:off x="0" y="3196407"/>
            <a:ext cx="9144000" cy="1948681"/>
          </a:xfrm>
          <a:prstGeom prst="rect">
            <a:avLst/>
          </a:prstGeom>
        </p:spPr>
      </p:pic>
      <p:pic>
        <p:nvPicPr>
          <p:cNvPr id="80898" name="Picture 4" descr="sift-feat"/>
          <p:cNvPicPr>
            <a:picLocks noChangeAspect="1" noChangeArrowheads="1"/>
          </p:cNvPicPr>
          <p:nvPr/>
        </p:nvPicPr>
        <p:blipFill>
          <a:blip r:embed="rId4" cstate="print"/>
          <a:srcRect/>
          <a:stretch>
            <a:fillRect/>
          </a:stretch>
        </p:blipFill>
        <p:spPr bwMode="auto">
          <a:xfrm>
            <a:off x="1758915" y="2576786"/>
            <a:ext cx="5878197" cy="2408026"/>
          </a:xfrm>
          <a:prstGeom prst="rect">
            <a:avLst/>
          </a:prstGeom>
          <a:noFill/>
          <a:ln w="9525">
            <a:noFill/>
            <a:miter lim="800000"/>
            <a:headEnd/>
            <a:tailEnd/>
          </a:ln>
        </p:spPr>
      </p:pic>
      <p:sp>
        <p:nvSpPr>
          <p:cNvPr id="80899" name="Rectangle 2"/>
          <p:cNvSpPr>
            <a:spLocks noGrp="1" noChangeArrowheads="1"/>
          </p:cNvSpPr>
          <p:nvPr>
            <p:ph type="title" idx="4294967295"/>
          </p:nvPr>
        </p:nvSpPr>
        <p:spPr>
          <a:xfrm>
            <a:off x="1259632" y="160276"/>
            <a:ext cx="6174105" cy="857515"/>
          </a:xfrm>
        </p:spPr>
        <p:txBody>
          <a:bodyPr>
            <a:normAutofit/>
          </a:bodyPr>
          <a:lstStyle/>
          <a:p>
            <a:pPr eaLnBrk="1" hangingPunct="1"/>
            <a:r>
              <a:rPr lang="zh-CN" altLang="en-US" sz="3600" dirty="0"/>
              <a:t>局部不变性特征</a:t>
            </a:r>
            <a:endParaRPr lang="en-US" sz="3600" dirty="0"/>
          </a:p>
        </p:txBody>
      </p:sp>
      <p:sp>
        <p:nvSpPr>
          <p:cNvPr id="153603" name="Rectangle 3"/>
          <p:cNvSpPr>
            <a:spLocks noGrp="1" noChangeArrowheads="1"/>
          </p:cNvSpPr>
          <p:nvPr>
            <p:ph type="body" idx="4294967295"/>
          </p:nvPr>
        </p:nvSpPr>
        <p:spPr>
          <a:xfrm>
            <a:off x="1259632" y="952365"/>
            <a:ext cx="7200800" cy="2844316"/>
          </a:xfrm>
        </p:spPr>
        <p:txBody>
          <a:bodyPr/>
          <a:lstStyle/>
          <a:p>
            <a:pPr>
              <a:lnSpc>
                <a:spcPct val="90000"/>
              </a:lnSpc>
            </a:pPr>
            <a:r>
              <a:rPr lang="zh-CN" altLang="en-US" sz="2000" dirty="0"/>
              <a:t>局部特征类型应该设计为对于常见的几何和光度转换而言是不变的</a:t>
            </a:r>
            <a:endParaRPr lang="en-US" sz="2000" dirty="0"/>
          </a:p>
          <a:p>
            <a:pPr>
              <a:lnSpc>
                <a:spcPct val="90000"/>
              </a:lnSpc>
            </a:pPr>
            <a:r>
              <a:rPr lang="zh-CN" altLang="en-US" sz="2000" dirty="0"/>
              <a:t>基本步骤</a:t>
            </a:r>
            <a:r>
              <a:rPr lang="en-US" sz="2000" dirty="0"/>
              <a:t>:</a:t>
            </a:r>
          </a:p>
          <a:p>
            <a:pPr marL="400050" lvl="1" indent="0">
              <a:lnSpc>
                <a:spcPct val="90000"/>
              </a:lnSpc>
              <a:buFontTx/>
              <a:buAutoNum type="arabicParenR"/>
            </a:pPr>
            <a:r>
              <a:rPr lang="en-US" sz="1800" dirty="0"/>
              <a:t> </a:t>
            </a:r>
            <a:r>
              <a:rPr lang="zh-CN" altLang="en-US" sz="1800" dirty="0"/>
              <a:t>检测图像中显著性区域（特征点</a:t>
            </a:r>
            <a:r>
              <a:rPr lang="en-US" altLang="zh-CN" sz="1800" dirty="0"/>
              <a:t>/</a:t>
            </a:r>
            <a:r>
              <a:rPr lang="zh-CN" altLang="en-US" sz="1800" dirty="0"/>
              <a:t>兴趣点）</a:t>
            </a:r>
            <a:endParaRPr lang="en-US" sz="1800" dirty="0"/>
          </a:p>
          <a:p>
            <a:pPr marL="400050" lvl="1" indent="0">
              <a:lnSpc>
                <a:spcPct val="90000"/>
              </a:lnSpc>
              <a:buFontTx/>
              <a:buAutoNum type="arabicParenR"/>
            </a:pPr>
            <a:r>
              <a:rPr lang="en-US" sz="1800" dirty="0"/>
              <a:t> </a:t>
            </a:r>
            <a:r>
              <a:rPr lang="zh-CN" altLang="en-US" sz="1800" dirty="0"/>
              <a:t>对特征点提取鲁棒且独特描述子</a:t>
            </a:r>
            <a:endParaRPr lang="en-US" sz="1800" dirty="0"/>
          </a:p>
        </p:txBody>
      </p:sp>
      <p:sp>
        <p:nvSpPr>
          <p:cNvPr id="80901" name="TextBox 29"/>
          <p:cNvSpPr txBox="1">
            <a:spLocks noChangeArrowheads="1"/>
          </p:cNvSpPr>
          <p:nvPr/>
        </p:nvSpPr>
        <p:spPr bwMode="auto">
          <a:xfrm>
            <a:off x="6470403" y="4778931"/>
            <a:ext cx="1829364" cy="242374"/>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975" dirty="0">
                <a:solidFill>
                  <a:srgbClr val="000000"/>
                </a:solidFill>
              </a:rPr>
              <a:t>Figure: David Lowe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5">
            <a:extLst>
              <a:ext uri="{FF2B5EF4-FFF2-40B4-BE49-F238E27FC236}">
                <a16:creationId xmlns:a16="http://schemas.microsoft.com/office/drawing/2014/main" id="{37DF5747-4A37-454C-8468-BF13F748EFC9}"/>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81922" name="Rectangle 2"/>
          <p:cNvSpPr>
            <a:spLocks noGrp="1"/>
          </p:cNvSpPr>
          <p:nvPr>
            <p:ph type="title"/>
          </p:nvPr>
        </p:nvSpPr>
        <p:spPr/>
        <p:txBody>
          <a:bodyPr/>
          <a:lstStyle/>
          <a:p>
            <a:pPr eaLnBrk="1" hangingPunct="1"/>
            <a:r>
              <a:rPr lang="en-US" dirty="0">
                <a:latin typeface="Arial" pitchFamily="34" charset="0"/>
                <a:cs typeface="Arial" pitchFamily="34" charset="0"/>
              </a:rPr>
              <a:t>Main questions</a:t>
            </a:r>
          </a:p>
        </p:txBody>
      </p:sp>
      <p:sp>
        <p:nvSpPr>
          <p:cNvPr id="212995" name="Rectangle 3"/>
          <p:cNvSpPr>
            <a:spLocks noGrp="1"/>
          </p:cNvSpPr>
          <p:nvPr>
            <p:ph type="body" idx="1"/>
          </p:nvPr>
        </p:nvSpPr>
        <p:spPr>
          <a:xfrm>
            <a:off x="457200" y="1076458"/>
            <a:ext cx="8229600" cy="3395520"/>
          </a:xfrm>
        </p:spPr>
        <p:txBody>
          <a:bodyPr/>
          <a:lstStyle/>
          <a:p>
            <a:r>
              <a:rPr lang="zh-CN" altLang="en-US" b="1" dirty="0">
                <a:latin typeface="Arial" pitchFamily="34" charset="0"/>
                <a:cs typeface="Arial" pitchFamily="34" charset="0"/>
              </a:rPr>
              <a:t>特征点从何而来</a:t>
            </a:r>
            <a:r>
              <a:rPr lang="en-US" b="1" dirty="0">
                <a:latin typeface="Arial" pitchFamily="34" charset="0"/>
                <a:cs typeface="Arial" pitchFamily="34" charset="0"/>
              </a:rPr>
              <a:t>?</a:t>
            </a:r>
          </a:p>
          <a:p>
            <a:pPr lvl="1"/>
            <a:r>
              <a:rPr lang="zh-CN" altLang="en-US" b="1" dirty="0">
                <a:latin typeface="Arial" pitchFamily="34" charset="0"/>
                <a:cs typeface="Arial" pitchFamily="34" charset="0"/>
              </a:rPr>
              <a:t>能在多个角度中检测到的显著性特征是什么</a:t>
            </a:r>
            <a:r>
              <a:rPr lang="en-US" b="1" dirty="0">
                <a:latin typeface="Arial" pitchFamily="34" charset="0"/>
                <a:cs typeface="Arial" pitchFamily="34" charset="0"/>
              </a:rPr>
              <a:t>?</a:t>
            </a:r>
          </a:p>
          <a:p>
            <a:r>
              <a:rPr lang="zh-CN" altLang="en-US" dirty="0">
                <a:latin typeface="Arial" pitchFamily="34" charset="0"/>
                <a:cs typeface="Arial" pitchFamily="34" charset="0"/>
              </a:rPr>
              <a:t>如何描述局部特征，保证独特性</a:t>
            </a:r>
            <a:r>
              <a:rPr lang="en-US" altLang="zh-CN" dirty="0">
                <a:latin typeface="Arial" pitchFamily="34" charset="0"/>
                <a:cs typeface="Arial" pitchFamily="34" charset="0"/>
              </a:rPr>
              <a:t>?</a:t>
            </a:r>
          </a:p>
          <a:p>
            <a:pPr eaLnBrk="1" hangingPunct="1"/>
            <a:r>
              <a:rPr lang="zh-CN" altLang="en-US" dirty="0">
                <a:latin typeface="Arial" pitchFamily="34" charset="0"/>
                <a:cs typeface="Arial" pitchFamily="34" charset="0"/>
              </a:rPr>
              <a:t>如何建立特征点之间的对应关系？</a:t>
            </a:r>
            <a:r>
              <a:rPr lang="en-US" dirty="0">
                <a:latin typeface="Arial" pitchFamily="34" charset="0"/>
                <a:cs typeface="Arial" pitchFamily="34" charset="0"/>
              </a:rPr>
              <a:t>, i.e.,</a:t>
            </a:r>
            <a:r>
              <a:rPr lang="zh-CN" altLang="en-US" dirty="0">
                <a:latin typeface="Arial" pitchFamily="34" charset="0"/>
                <a:cs typeface="Arial" pitchFamily="34" charset="0"/>
              </a:rPr>
              <a:t>如何计算匹配</a:t>
            </a:r>
            <a:r>
              <a:rPr lang="en-US" dirty="0">
                <a:latin typeface="Arial" pitchFamily="34" charset="0"/>
                <a:cs typeface="Arial" pitchFamily="34" charset="0"/>
              </a:rPr>
              <a:t>?</a:t>
            </a:r>
          </a:p>
          <a:p>
            <a:pPr eaLnBrk="1" hangingPunct="1">
              <a:buFont typeface="Arial" pitchFamily="34" charset="0"/>
              <a:buNone/>
            </a:pPr>
            <a:endParaRPr lang="en-US" dirty="0">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25">
            <a:extLst>
              <a:ext uri="{FF2B5EF4-FFF2-40B4-BE49-F238E27FC236}">
                <a16:creationId xmlns:a16="http://schemas.microsoft.com/office/drawing/2014/main" id="{19F25689-7739-4909-A74C-51C7BCC9D2D3}"/>
              </a:ext>
            </a:extLst>
          </p:cNvPr>
          <p:cNvPicPr>
            <a:picLocks noChangeAspect="1"/>
          </p:cNvPicPr>
          <p:nvPr/>
        </p:nvPicPr>
        <p:blipFill rotWithShape="1">
          <a:blip r:embed="rId2"/>
          <a:srcRect t="-1" b="74746"/>
          <a:stretch/>
        </p:blipFill>
        <p:spPr>
          <a:xfrm>
            <a:off x="0" y="3196407"/>
            <a:ext cx="9144000" cy="1948681"/>
          </a:xfrm>
          <a:prstGeom prst="rect">
            <a:avLst/>
          </a:prstGeom>
        </p:spPr>
      </p:pic>
      <p:pic>
        <p:nvPicPr>
          <p:cNvPr id="953346" name="Picture 2"/>
          <p:cNvPicPr>
            <a:picLocks noChangeAspect="1" noChangeArrowheads="1"/>
          </p:cNvPicPr>
          <p:nvPr/>
        </p:nvPicPr>
        <p:blipFill>
          <a:blip r:embed="rId3" cstate="print"/>
          <a:srcRect/>
          <a:stretch>
            <a:fillRect/>
          </a:stretch>
        </p:blipFill>
        <p:spPr bwMode="auto">
          <a:xfrm>
            <a:off x="1187624" y="775206"/>
            <a:ext cx="7000045" cy="4047103"/>
          </a:xfrm>
          <a:prstGeom prst="rect">
            <a:avLst/>
          </a:prstGeom>
          <a:noFill/>
          <a:ln w="9525">
            <a:noFill/>
            <a:miter lim="800000"/>
            <a:headEnd/>
            <a:tailEnd/>
          </a:ln>
        </p:spPr>
      </p:pic>
      <p:sp>
        <p:nvSpPr>
          <p:cNvPr id="2" name="TextBox 1">
            <a:extLst>
              <a:ext uri="{FF2B5EF4-FFF2-40B4-BE49-F238E27FC236}">
                <a16:creationId xmlns:a16="http://schemas.microsoft.com/office/drawing/2014/main" id="{72FD2244-2749-42E8-BE00-1EB825C2813A}"/>
              </a:ext>
            </a:extLst>
          </p:cNvPr>
          <p:cNvSpPr txBox="1"/>
          <p:nvPr/>
        </p:nvSpPr>
        <p:spPr>
          <a:xfrm>
            <a:off x="2455145" y="324593"/>
            <a:ext cx="4140460" cy="461665"/>
          </a:xfrm>
          <a:prstGeom prst="rect">
            <a:avLst/>
          </a:prstGeom>
          <a:noFill/>
        </p:spPr>
        <p:txBody>
          <a:bodyPr wrap="square" rtlCol="0">
            <a:spAutoFit/>
          </a:bodyPr>
          <a:lstStyle/>
          <a:p>
            <a:pPr algn="ctr"/>
            <a:r>
              <a:rPr lang="zh-CN" altLang="en-US" sz="2400" dirty="0"/>
              <a:t>哪一种区域更容易识别匹配？</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25">
            <a:extLst>
              <a:ext uri="{FF2B5EF4-FFF2-40B4-BE49-F238E27FC236}">
                <a16:creationId xmlns:a16="http://schemas.microsoft.com/office/drawing/2014/main" id="{4CDB4AD9-FA5C-42F8-B55A-12C331DB2172}"/>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1027" name="Rectangle 2"/>
          <p:cNvSpPr>
            <a:spLocks noGrp="1" noChangeArrowheads="1"/>
          </p:cNvSpPr>
          <p:nvPr>
            <p:ph type="title"/>
          </p:nvPr>
        </p:nvSpPr>
        <p:spPr>
          <a:xfrm>
            <a:off x="719572" y="196280"/>
            <a:ext cx="8229600" cy="857515"/>
          </a:xfrm>
        </p:spPr>
        <p:txBody>
          <a:bodyPr/>
          <a:lstStyle/>
          <a:p>
            <a:pPr eaLnBrk="1" hangingPunct="1"/>
            <a:r>
              <a:rPr lang="zh-CN" altLang="en-US" dirty="0"/>
              <a:t>角点（</a:t>
            </a:r>
            <a:r>
              <a:rPr lang="en-US" altLang="zh-CN" dirty="0"/>
              <a:t>Corner</a:t>
            </a:r>
            <a:r>
              <a:rPr lang="zh-CN" altLang="en-US" dirty="0"/>
              <a:t>）</a:t>
            </a:r>
            <a:endParaRPr lang="en-US" dirty="0"/>
          </a:p>
        </p:txBody>
      </p:sp>
      <p:sp>
        <p:nvSpPr>
          <p:cNvPr id="832515" name="Rectangle 3"/>
          <p:cNvSpPr>
            <a:spLocks noGrp="1" noChangeArrowheads="1"/>
          </p:cNvSpPr>
          <p:nvPr>
            <p:ph type="body" idx="1"/>
          </p:nvPr>
        </p:nvSpPr>
        <p:spPr>
          <a:xfrm>
            <a:off x="1484947" y="3139181"/>
            <a:ext cx="6561169" cy="1715029"/>
          </a:xfrm>
        </p:spPr>
        <p:txBody>
          <a:bodyPr>
            <a:normAutofit/>
          </a:bodyPr>
          <a:lstStyle/>
          <a:p>
            <a:r>
              <a:rPr lang="zh-CN" altLang="en-US" sz="2800" dirty="0"/>
              <a:t>关键特性：在拐角处的区域中，图像梯度具有两个或多个主要方向</a:t>
            </a:r>
            <a:endParaRPr lang="en-US" altLang="zh-CN" sz="2800" dirty="0"/>
          </a:p>
          <a:p>
            <a:r>
              <a:rPr lang="zh-CN" altLang="en-US" sz="2800" dirty="0"/>
              <a:t>角点是可重复且独特</a:t>
            </a:r>
            <a:endParaRPr lang="en-US" sz="2800" dirty="0"/>
          </a:p>
        </p:txBody>
      </p:sp>
      <p:graphicFrame>
        <p:nvGraphicFramePr>
          <p:cNvPr id="1026" name="Object 4"/>
          <p:cNvGraphicFramePr>
            <a:graphicFrameLocks noGrp="1" noChangeAspect="1"/>
          </p:cNvGraphicFramePr>
          <p:nvPr>
            <p:ph sz="half" idx="4294967295"/>
            <p:extLst>
              <p:ext uri="{D42A27DB-BD31-4B8C-83A1-F6EECF244321}">
                <p14:modId xmlns:p14="http://schemas.microsoft.com/office/powerpoint/2010/main" val="2638978254"/>
              </p:ext>
            </p:extLst>
          </p:nvPr>
        </p:nvGraphicFramePr>
        <p:xfrm>
          <a:off x="1651880" y="987427"/>
          <a:ext cx="5897406" cy="2138109"/>
        </p:xfrm>
        <a:graphic>
          <a:graphicData uri="http://schemas.openxmlformats.org/presentationml/2006/ole">
            <mc:AlternateContent xmlns:mc="http://schemas.openxmlformats.org/markup-compatibility/2006">
              <mc:Choice xmlns:v="urn:schemas-microsoft-com:vml" Requires="v">
                <p:oleObj name="Bitmap Image" r:id="rId4" imgW="7411485" imgH="2685714" progId="PBrush">
                  <p:embed/>
                </p:oleObj>
              </mc:Choice>
              <mc:Fallback>
                <p:oleObj name="Bitmap Image" r:id="rId4" imgW="7411485" imgH="2685714" progId="PBrush">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880" y="987427"/>
                        <a:ext cx="5897406" cy="2138109"/>
                      </a:xfrm>
                      <a:prstGeom prst="rect">
                        <a:avLst/>
                      </a:prstGeom>
                      <a:noFill/>
                      <a:ln>
                        <a:noFill/>
                      </a:ln>
                      <a:effectLst/>
                    </p:spPr>
                  </p:pic>
                </p:oleObj>
              </mc:Fallback>
            </mc:AlternateContent>
          </a:graphicData>
        </a:graphic>
      </p:graphicFrame>
      <p:sp>
        <p:nvSpPr>
          <p:cNvPr id="1029" name="Rectangle 5"/>
          <p:cNvSpPr>
            <a:spLocks noChangeArrowheads="1"/>
          </p:cNvSpPr>
          <p:nvPr/>
        </p:nvSpPr>
        <p:spPr bwMode="auto">
          <a:xfrm>
            <a:off x="1814843" y="4600294"/>
            <a:ext cx="6231273" cy="507831"/>
          </a:xfrm>
          <a:prstGeom prst="rect">
            <a:avLst/>
          </a:prstGeom>
          <a:noFill/>
          <a:ln w="9525">
            <a:noFill/>
            <a:miter lim="800000"/>
            <a:headEnd/>
            <a:tailEnd/>
          </a:ln>
        </p:spPr>
        <p:txBody>
          <a:bodyPr>
            <a:spAutoFit/>
          </a:bodyPr>
          <a:lstStyle/>
          <a:p>
            <a:pPr eaLnBrk="0" fontAlgn="base" hangingPunct="0">
              <a:lnSpc>
                <a:spcPct val="90000"/>
              </a:lnSpc>
              <a:spcBef>
                <a:spcPct val="20000"/>
              </a:spcBef>
              <a:spcAft>
                <a:spcPct val="0"/>
              </a:spcAft>
            </a:pPr>
            <a:r>
              <a:rPr lang="en-US" sz="1500" dirty="0" err="1">
                <a:solidFill>
                  <a:srgbClr val="000000"/>
                </a:solidFill>
                <a:cs typeface="Arial" pitchFamily="34" charset="0"/>
              </a:rPr>
              <a:t>C.Harris</a:t>
            </a:r>
            <a:r>
              <a:rPr lang="en-US" sz="1500" dirty="0">
                <a:solidFill>
                  <a:srgbClr val="000000"/>
                </a:solidFill>
                <a:cs typeface="Arial" pitchFamily="34" charset="0"/>
              </a:rPr>
              <a:t> and </a:t>
            </a:r>
            <a:r>
              <a:rPr lang="en-US" sz="1500" dirty="0" err="1">
                <a:solidFill>
                  <a:srgbClr val="000000"/>
                </a:solidFill>
                <a:cs typeface="Arial" pitchFamily="34" charset="0"/>
              </a:rPr>
              <a:t>M.Stephens</a:t>
            </a:r>
            <a:r>
              <a:rPr lang="en-US" sz="1500" dirty="0">
                <a:solidFill>
                  <a:srgbClr val="000000"/>
                </a:solidFill>
                <a:cs typeface="Arial" pitchFamily="34" charset="0"/>
              </a:rPr>
              <a:t>. </a:t>
            </a:r>
            <a:r>
              <a:rPr lang="en-US" sz="1500" dirty="0">
                <a:solidFill>
                  <a:srgbClr val="000000"/>
                </a:solidFill>
                <a:cs typeface="Arial" pitchFamily="34" charset="0"/>
                <a:hlinkClick r:id="rId6"/>
              </a:rPr>
              <a:t>"A Combined Corner and Edge Detector.“</a:t>
            </a:r>
            <a:r>
              <a:rPr lang="en-US" sz="1500" dirty="0">
                <a:solidFill>
                  <a:srgbClr val="000000"/>
                </a:solidFill>
                <a:cs typeface="Arial" pitchFamily="34" charset="0"/>
              </a:rPr>
              <a:t> </a:t>
            </a:r>
            <a:r>
              <a:rPr lang="en-US" sz="1500" i="1" dirty="0">
                <a:solidFill>
                  <a:srgbClr val="000000"/>
                </a:solidFill>
                <a:cs typeface="Arial" pitchFamily="34" charset="0"/>
              </a:rPr>
              <a:t>Proceedings of the 4th </a:t>
            </a:r>
            <a:r>
              <a:rPr lang="en-US" sz="1500" i="1" dirty="0" err="1">
                <a:solidFill>
                  <a:srgbClr val="000000"/>
                </a:solidFill>
                <a:cs typeface="Arial" pitchFamily="34" charset="0"/>
              </a:rPr>
              <a:t>Alvey</a:t>
            </a:r>
            <a:r>
              <a:rPr lang="en-US" sz="1500" i="1" dirty="0">
                <a:solidFill>
                  <a:srgbClr val="000000"/>
                </a:solidFill>
                <a:cs typeface="Arial" pitchFamily="34" charset="0"/>
              </a:rPr>
              <a:t> Vision Conference</a:t>
            </a:r>
            <a:r>
              <a:rPr lang="en-US" sz="1500" dirty="0">
                <a:solidFill>
                  <a:srgbClr val="000000"/>
                </a:solidFill>
                <a:cs typeface="Arial" pitchFamily="34" charset="0"/>
              </a:rPr>
              <a:t>: pages 147--151.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2C26AAA0-2E1F-4BF9-A9FF-4D070687EDB6}"/>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82946" name="Rectangle 2"/>
          <p:cNvSpPr>
            <a:spLocks noGrp="1" noChangeArrowheads="1"/>
          </p:cNvSpPr>
          <p:nvPr>
            <p:ph type="title"/>
          </p:nvPr>
        </p:nvSpPr>
        <p:spPr>
          <a:xfrm>
            <a:off x="1251846" y="228672"/>
            <a:ext cx="5831099" cy="451361"/>
          </a:xfrm>
        </p:spPr>
        <p:txBody>
          <a:bodyPr>
            <a:noAutofit/>
          </a:bodyPr>
          <a:lstStyle/>
          <a:p>
            <a:pPr eaLnBrk="1" hangingPunct="1"/>
            <a:r>
              <a:rPr lang="zh-CN" altLang="en-US" sz="2800" dirty="0"/>
              <a:t>角点作为独特的兴趣点</a:t>
            </a:r>
            <a:endParaRPr lang="ru-RU" sz="2800" dirty="0"/>
          </a:p>
        </p:txBody>
      </p:sp>
      <p:sp>
        <p:nvSpPr>
          <p:cNvPr id="82947" name="Rectangle 3"/>
          <p:cNvSpPr>
            <a:spLocks noGrp="1" noChangeArrowheads="1"/>
          </p:cNvSpPr>
          <p:nvPr>
            <p:ph type="body" idx="1"/>
          </p:nvPr>
        </p:nvSpPr>
        <p:spPr>
          <a:xfrm>
            <a:off x="1656450" y="743180"/>
            <a:ext cx="6119906" cy="1372023"/>
          </a:xfrm>
        </p:spPr>
        <p:txBody>
          <a:bodyPr>
            <a:normAutofit/>
          </a:bodyPr>
          <a:lstStyle/>
          <a:p>
            <a:pPr eaLnBrk="1" hangingPunct="1"/>
            <a:r>
              <a:rPr lang="zh-CN" altLang="en-US" sz="2400" dirty="0"/>
              <a:t>容易在图像的局部区域检测得到</a:t>
            </a:r>
            <a:endParaRPr lang="en-US" altLang="zh-CN" sz="2400" dirty="0"/>
          </a:p>
          <a:p>
            <a:pPr eaLnBrk="1" hangingPunct="1"/>
            <a:r>
              <a:rPr lang="zh-CN" altLang="en-US" sz="2400" dirty="0"/>
              <a:t>在任何方向上移动窗口都应该在强度上产生很大的变化</a:t>
            </a:r>
            <a:endParaRPr lang="ru-RU" sz="2400" dirty="0"/>
          </a:p>
        </p:txBody>
      </p:sp>
      <p:pic>
        <p:nvPicPr>
          <p:cNvPr id="6" name="Picture 5">
            <a:extLst>
              <a:ext uri="{FF2B5EF4-FFF2-40B4-BE49-F238E27FC236}">
                <a16:creationId xmlns:a16="http://schemas.microsoft.com/office/drawing/2014/main" id="{95C687E5-14E5-419C-85CF-579D565DDDCE}"/>
              </a:ext>
            </a:extLst>
          </p:cNvPr>
          <p:cNvPicPr>
            <a:picLocks noChangeAspect="1"/>
          </p:cNvPicPr>
          <p:nvPr/>
        </p:nvPicPr>
        <p:blipFill>
          <a:blip r:embed="rId4"/>
          <a:stretch>
            <a:fillRect/>
          </a:stretch>
        </p:blipFill>
        <p:spPr>
          <a:xfrm>
            <a:off x="1557791" y="1996480"/>
            <a:ext cx="6317223" cy="2984251"/>
          </a:xfrm>
          <a:prstGeom prst="rect">
            <a:avLst/>
          </a:prstGeom>
        </p:spPr>
      </p:pic>
    </p:spTree>
    <p:extLst>
      <p:ext uri="{BB962C8B-B14F-4D97-AF65-F5344CB8AC3E}">
        <p14:creationId xmlns:p14="http://schemas.microsoft.com/office/powerpoint/2010/main" val="837241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srcRect t="-1" b="74746"/>
          <a:stretch/>
        </p:blipFill>
        <p:spPr>
          <a:xfrm>
            <a:off x="0" y="3196406"/>
            <a:ext cx="9144000" cy="1948681"/>
          </a:xfrm>
          <a:prstGeom prst="rect">
            <a:avLst/>
          </a:prstGeom>
        </p:spPr>
      </p:pic>
      <p:sp>
        <p:nvSpPr>
          <p:cNvPr id="7" name="文本框 1"/>
          <p:cNvSpPr txBox="1"/>
          <p:nvPr/>
        </p:nvSpPr>
        <p:spPr>
          <a:xfrm>
            <a:off x="2748243" y="747447"/>
            <a:ext cx="4053215" cy="1423469"/>
          </a:xfrm>
          <a:prstGeom prst="rect">
            <a:avLst/>
          </a:prstGeom>
          <a:noFill/>
          <a:effectLst/>
        </p:spPr>
        <p:txBody>
          <a:bodyPr wrap="square" lIns="68581" tIns="34291" rIns="68581" bIns="34291" rtlCol="0">
            <a:spAutoFit/>
          </a:bodyPr>
          <a:lstStyle>
            <a:defPPr>
              <a:defRPr lang="zh-CN"/>
            </a:defPPr>
            <a:lvl1pPr algn="ctr">
              <a:defRPr sz="2800" b="1" spc="6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CONTENTS</a:t>
            </a:r>
            <a:endParaRPr lang="en-US" altLang="zh-CN"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a:p>
            <a:r>
              <a:rPr lang="zh-CN" altLang="en-US" sz="4400" dirty="0">
                <a:solidFill>
                  <a:schemeClr val="tx1">
                    <a:lumMod val="85000"/>
                    <a:lumOff val="1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目录</a:t>
            </a:r>
          </a:p>
        </p:txBody>
      </p:sp>
      <p:sp>
        <p:nvSpPr>
          <p:cNvPr id="8" name="Freeform 11"/>
          <p:cNvSpPr/>
          <p:nvPr/>
        </p:nvSpPr>
        <p:spPr bwMode="auto">
          <a:xfrm rot="10800000">
            <a:off x="1785659" y="2552901"/>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9" name="文本框 1"/>
          <p:cNvSpPr txBox="1"/>
          <p:nvPr/>
        </p:nvSpPr>
        <p:spPr>
          <a:xfrm>
            <a:off x="1856263" y="2689839"/>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01</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0" name="Freeform 11"/>
          <p:cNvSpPr/>
          <p:nvPr/>
        </p:nvSpPr>
        <p:spPr bwMode="auto">
          <a:xfrm rot="10800000">
            <a:off x="4392937" y="256889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1" name="文本框 1"/>
          <p:cNvSpPr txBox="1"/>
          <p:nvPr/>
        </p:nvSpPr>
        <p:spPr>
          <a:xfrm>
            <a:off x="4463988" y="270583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02</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12" name="文本框 1"/>
          <p:cNvSpPr txBox="1"/>
          <p:nvPr/>
        </p:nvSpPr>
        <p:spPr>
          <a:xfrm>
            <a:off x="889654" y="3277699"/>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特征检测器</a:t>
            </a:r>
          </a:p>
        </p:txBody>
      </p:sp>
      <p:sp>
        <p:nvSpPr>
          <p:cNvPr id="14" name="Freeform 11"/>
          <p:cNvSpPr/>
          <p:nvPr/>
        </p:nvSpPr>
        <p:spPr bwMode="auto">
          <a:xfrm rot="10800000">
            <a:off x="6801458" y="2568894"/>
            <a:ext cx="631493" cy="643505"/>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261F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1" tIns="34291" rIns="68581" bIns="34291" numCol="1" spcCol="0" rtlCol="0" fromWordArt="0" anchor="ctr" anchorCtr="0" forceAA="0" compatLnSpc="1">
            <a:noAutofit/>
          </a:bodyPr>
          <a:lstStyle/>
          <a:p>
            <a:pPr algn="ctr"/>
            <a:endParaRPr lang="zh-CN" altLang="en-US" sz="800" dirty="0">
              <a:solidFill>
                <a:srgbClr val="7F7F7F"/>
              </a:solidFill>
              <a:latin typeface="微软雅黑" panose="020B0503020204020204" pitchFamily="34" charset="-122"/>
              <a:ea typeface="微软雅黑" panose="020B0503020204020204" pitchFamily="34" charset="-122"/>
            </a:endParaRPr>
          </a:p>
        </p:txBody>
      </p:sp>
      <p:sp>
        <p:nvSpPr>
          <p:cNvPr id="15" name="文本框 1"/>
          <p:cNvSpPr txBox="1"/>
          <p:nvPr/>
        </p:nvSpPr>
        <p:spPr>
          <a:xfrm>
            <a:off x="6864403" y="2705832"/>
            <a:ext cx="577145" cy="34625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rPr>
              <a:t>03</a:t>
            </a:r>
            <a:endParaRPr lang="en-GB" altLang="zh-CN" b="1" spc="450" dirty="0">
              <a:solidFill>
                <a:schemeClr val="tx1">
                  <a:lumMod val="75000"/>
                  <a:lumOff val="25000"/>
                </a:schemeClr>
              </a:solidFill>
              <a:latin typeface="博洋行书 7000" panose="02000600000000000000" pitchFamily="2" charset="-122"/>
              <a:ea typeface="博洋行书 7000" panose="02000600000000000000" pitchFamily="2" charset="-122"/>
              <a:cs typeface="博洋行书 7000" panose="02000600000000000000" pitchFamily="2" charset="-122"/>
            </a:endParaRPr>
          </a:p>
        </p:txBody>
      </p:sp>
      <p:sp>
        <p:nvSpPr>
          <p:cNvPr id="20" name="TextBox 14"/>
          <p:cNvSpPr txBox="1"/>
          <p:nvPr/>
        </p:nvSpPr>
        <p:spPr>
          <a:xfrm>
            <a:off x="1359728" y="3559362"/>
            <a:ext cx="1512772" cy="255200"/>
          </a:xfrm>
          <a:prstGeom prst="rect">
            <a:avLst/>
          </a:prstGeom>
          <a:noFill/>
        </p:spPr>
        <p:txBody>
          <a:bodyPr wrap="square" lIns="68581" tIns="34291" rIns="68581" bIns="34291" rtlCol="0">
            <a:spAutoFit/>
          </a:bodyPr>
          <a:lstStyle/>
          <a:p>
            <a:pPr algn="ctr">
              <a:lnSpc>
                <a:spcPct val="120000"/>
              </a:lnSpc>
            </a:pPr>
            <a:r>
              <a:rPr lang="en-US" altLang="zh-CN" sz="1100" dirty="0">
                <a:solidFill>
                  <a:srgbClr val="7F7F7F"/>
                </a:solidFill>
                <a:latin typeface="微软雅黑" panose="020B0503020204020204" pitchFamily="34" charset="-122"/>
                <a:ea typeface="微软雅黑" panose="020B0503020204020204" pitchFamily="34" charset="-122"/>
              </a:rPr>
              <a:t>Feature Detector</a:t>
            </a:r>
            <a:endParaRPr lang="zh-CN" altLang="en-US" sz="1100" dirty="0">
              <a:solidFill>
                <a:srgbClr val="7F7F7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482164" y="329369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特征描述</a:t>
            </a:r>
          </a:p>
        </p:txBody>
      </p:sp>
      <p:sp>
        <p:nvSpPr>
          <p:cNvPr id="3" name="TextBox 14"/>
          <p:cNvSpPr txBox="1"/>
          <p:nvPr/>
        </p:nvSpPr>
        <p:spPr>
          <a:xfrm>
            <a:off x="3952238" y="3575355"/>
            <a:ext cx="1512772" cy="255200"/>
          </a:xfrm>
          <a:prstGeom prst="rect">
            <a:avLst/>
          </a:prstGeom>
          <a:noFill/>
        </p:spPr>
        <p:txBody>
          <a:bodyPr wrap="square" lIns="68581" tIns="34291" rIns="68581" bIns="34291" rtlCol="0">
            <a:spAutoFit/>
          </a:bodyPr>
          <a:lstStyle/>
          <a:p>
            <a:pPr algn="ctr">
              <a:lnSpc>
                <a:spcPct val="120000"/>
              </a:lnSpc>
            </a:pPr>
            <a:r>
              <a:rPr lang="en-US" altLang="zh-CN" sz="1100" dirty="0">
                <a:solidFill>
                  <a:srgbClr val="7F7F7F"/>
                </a:solidFill>
                <a:latin typeface="微软雅黑" panose="020B0503020204020204" pitchFamily="34" charset="-122"/>
                <a:ea typeface="微软雅黑" panose="020B0503020204020204" pitchFamily="34" charset="-122"/>
              </a:rPr>
              <a:t>Feature Descriptor</a:t>
            </a:r>
            <a:endParaRPr lang="zh-CN" altLang="en-US" sz="1100" dirty="0">
              <a:solidFill>
                <a:srgbClr val="7F7F7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926610" y="3293692"/>
            <a:ext cx="2452923" cy="29908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特征匹配</a:t>
            </a:r>
          </a:p>
        </p:txBody>
      </p:sp>
      <p:sp>
        <p:nvSpPr>
          <p:cNvPr id="5" name="TextBox 14"/>
          <p:cNvSpPr txBox="1"/>
          <p:nvPr/>
        </p:nvSpPr>
        <p:spPr>
          <a:xfrm>
            <a:off x="6396684" y="3575355"/>
            <a:ext cx="1512772" cy="255200"/>
          </a:xfrm>
          <a:prstGeom prst="rect">
            <a:avLst/>
          </a:prstGeom>
          <a:noFill/>
        </p:spPr>
        <p:txBody>
          <a:bodyPr wrap="square" lIns="68581" tIns="34291" rIns="68581" bIns="34291" rtlCol="0">
            <a:spAutoFit/>
          </a:bodyPr>
          <a:lstStyle/>
          <a:p>
            <a:pPr algn="ctr">
              <a:lnSpc>
                <a:spcPct val="120000"/>
              </a:lnSpc>
            </a:pPr>
            <a:r>
              <a:rPr lang="en-US" altLang="zh-CN" sz="1100" dirty="0">
                <a:solidFill>
                  <a:srgbClr val="7F7F7F"/>
                </a:solidFill>
                <a:latin typeface="微软雅黑" panose="020B0503020204020204" pitchFamily="34" charset="-122"/>
                <a:ea typeface="微软雅黑" panose="020B0503020204020204" pitchFamily="34" charset="-122"/>
              </a:rPr>
              <a:t>Feature Matching</a:t>
            </a:r>
            <a:endParaRPr lang="zh-CN" altLang="en-US" sz="1100" dirty="0">
              <a:solidFill>
                <a:srgbClr val="7F7F7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25">
            <a:extLst>
              <a:ext uri="{FF2B5EF4-FFF2-40B4-BE49-F238E27FC236}">
                <a16:creationId xmlns:a16="http://schemas.microsoft.com/office/drawing/2014/main" id="{8333B60C-E28B-45E8-8CD2-3EAFB6B458DD}"/>
              </a:ext>
            </a:extLst>
          </p:cNvPr>
          <p:cNvPicPr>
            <a:picLocks noChangeAspect="1"/>
          </p:cNvPicPr>
          <p:nvPr/>
        </p:nvPicPr>
        <p:blipFill rotWithShape="1">
          <a:blip r:embed="rId2"/>
          <a:srcRect t="-1" b="74746"/>
          <a:stretch/>
        </p:blipFill>
        <p:spPr>
          <a:xfrm>
            <a:off x="0" y="3196407"/>
            <a:ext cx="9144000" cy="1948681"/>
          </a:xfrm>
          <a:prstGeom prst="rect">
            <a:avLst/>
          </a:prstGeom>
        </p:spPr>
      </p:pic>
      <p:pic>
        <p:nvPicPr>
          <p:cNvPr id="954370" name="Picture 2"/>
          <p:cNvPicPr>
            <a:picLocks noChangeAspect="1" noChangeArrowheads="1"/>
          </p:cNvPicPr>
          <p:nvPr/>
        </p:nvPicPr>
        <p:blipFill>
          <a:blip r:embed="rId3" cstate="print"/>
          <a:srcRect/>
          <a:stretch>
            <a:fillRect/>
          </a:stretch>
        </p:blipFill>
        <p:spPr bwMode="auto">
          <a:xfrm>
            <a:off x="1439652" y="88268"/>
            <a:ext cx="6120680" cy="4968552"/>
          </a:xfrm>
          <a:prstGeom prst="rect">
            <a:avLst/>
          </a:prstGeom>
          <a:noFill/>
          <a:ln w="9525">
            <a:noFill/>
            <a:miter lim="800000"/>
            <a:headEnd/>
            <a:tailEnd/>
          </a:ln>
        </p:spPr>
      </p:pic>
      <p:cxnSp>
        <p:nvCxnSpPr>
          <p:cNvPr id="3" name="Straight Arrow Connector 2">
            <a:extLst>
              <a:ext uri="{FF2B5EF4-FFF2-40B4-BE49-F238E27FC236}">
                <a16:creationId xmlns:a16="http://schemas.microsoft.com/office/drawing/2014/main" id="{F86784ED-8A85-493C-9BDD-8EB878C22DFC}"/>
              </a:ext>
            </a:extLst>
          </p:cNvPr>
          <p:cNvCxnSpPr>
            <a:cxnSpLocks/>
          </p:cNvCxnSpPr>
          <p:nvPr/>
        </p:nvCxnSpPr>
        <p:spPr>
          <a:xfrm flipH="1">
            <a:off x="2951820" y="1672444"/>
            <a:ext cx="2592288" cy="9361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D185383C-B280-4E44-917E-FF0D82BC728E}"/>
              </a:ext>
            </a:extLst>
          </p:cNvPr>
          <p:cNvCxnSpPr>
            <a:cxnSpLocks/>
          </p:cNvCxnSpPr>
          <p:nvPr/>
        </p:nvCxnSpPr>
        <p:spPr>
          <a:xfrm>
            <a:off x="3491880" y="988368"/>
            <a:ext cx="3024336" cy="16201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9CF83EC5-561F-4760-AF78-9165D949495C}"/>
              </a:ext>
            </a:extLst>
          </p:cNvPr>
          <p:cNvCxnSpPr>
            <a:cxnSpLocks/>
          </p:cNvCxnSpPr>
          <p:nvPr/>
        </p:nvCxnSpPr>
        <p:spPr>
          <a:xfrm flipH="1">
            <a:off x="4391980" y="664332"/>
            <a:ext cx="1350150" cy="19442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DC3121A7-AD6C-423F-BDDB-80D001CB7A2A}"/>
              </a:ext>
            </a:extLst>
          </p:cNvPr>
          <p:cNvSpPr txBox="1"/>
          <p:nvPr/>
        </p:nvSpPr>
        <p:spPr>
          <a:xfrm>
            <a:off x="6331469" y="2359389"/>
            <a:ext cx="621521" cy="369332"/>
          </a:xfrm>
          <a:prstGeom prst="rect">
            <a:avLst/>
          </a:prstGeom>
          <a:noFill/>
        </p:spPr>
        <p:txBody>
          <a:bodyPr wrap="square">
            <a:spAutoFit/>
          </a:bodyPr>
          <a:lstStyle/>
          <a:p>
            <a:r>
              <a:rPr lang="en-US" altLang="zh-CN" dirty="0">
                <a:solidFill>
                  <a:srgbClr val="003399"/>
                </a:solidFill>
                <a:latin typeface="Arial Unicode MS" pitchFamily="34" charset="-128"/>
                <a:cs typeface="Times New Roman" pitchFamily="18" charset="0"/>
              </a:rPr>
              <a:t>“flat”</a:t>
            </a:r>
            <a:r>
              <a:rPr lang="en-US" altLang="zh-CN" dirty="0">
                <a:solidFill>
                  <a:srgbClr val="000000"/>
                </a:solidFill>
                <a:latin typeface="Arial Unicode MS" pitchFamily="34" charset="-128"/>
                <a:cs typeface="Times New Roman" pitchFamily="18" charset="0"/>
              </a:rPr>
              <a:t> </a:t>
            </a:r>
            <a:endParaRPr lang="zh-CN" altLang="en-US" dirty="0"/>
          </a:p>
        </p:txBody>
      </p:sp>
      <p:sp>
        <p:nvSpPr>
          <p:cNvPr id="17" name="TextBox 16">
            <a:extLst>
              <a:ext uri="{FF2B5EF4-FFF2-40B4-BE49-F238E27FC236}">
                <a16:creationId xmlns:a16="http://schemas.microsoft.com/office/drawing/2014/main" id="{3461B69F-88C9-45C9-92DA-54008D93A290}"/>
              </a:ext>
            </a:extLst>
          </p:cNvPr>
          <p:cNvSpPr txBox="1"/>
          <p:nvPr/>
        </p:nvSpPr>
        <p:spPr>
          <a:xfrm>
            <a:off x="4122204" y="2384973"/>
            <a:ext cx="881844" cy="369332"/>
          </a:xfrm>
          <a:prstGeom prst="rect">
            <a:avLst/>
          </a:prstGeom>
          <a:noFill/>
        </p:spPr>
        <p:txBody>
          <a:bodyPr wrap="square">
            <a:spAutoFit/>
          </a:bodyPr>
          <a:lstStyle/>
          <a:p>
            <a:r>
              <a:rPr lang="en-US" altLang="zh-CN" dirty="0">
                <a:solidFill>
                  <a:srgbClr val="003399"/>
                </a:solidFill>
                <a:latin typeface="Arial Unicode MS" pitchFamily="34" charset="-128"/>
                <a:cs typeface="Times New Roman" pitchFamily="18" charset="0"/>
              </a:rPr>
              <a:t>“edge”</a:t>
            </a:r>
            <a:endParaRPr lang="zh-CN" altLang="en-US" dirty="0"/>
          </a:p>
        </p:txBody>
      </p:sp>
      <p:sp>
        <p:nvSpPr>
          <p:cNvPr id="19" name="TextBox 18">
            <a:extLst>
              <a:ext uri="{FF2B5EF4-FFF2-40B4-BE49-F238E27FC236}">
                <a16:creationId xmlns:a16="http://schemas.microsoft.com/office/drawing/2014/main" id="{31006F12-0BDC-40E9-AC8C-94A848F7006B}"/>
              </a:ext>
            </a:extLst>
          </p:cNvPr>
          <p:cNvSpPr txBox="1"/>
          <p:nvPr/>
        </p:nvSpPr>
        <p:spPr>
          <a:xfrm>
            <a:off x="1919102" y="2348480"/>
            <a:ext cx="1007858" cy="369332"/>
          </a:xfrm>
          <a:prstGeom prst="rect">
            <a:avLst/>
          </a:prstGeom>
          <a:noFill/>
        </p:spPr>
        <p:txBody>
          <a:bodyPr wrap="square">
            <a:spAutoFit/>
          </a:bodyPr>
          <a:lstStyle/>
          <a:p>
            <a:r>
              <a:rPr lang="en-US" altLang="zh-CN" dirty="0">
                <a:solidFill>
                  <a:srgbClr val="003399"/>
                </a:solidFill>
                <a:latin typeface="Arial Unicode MS" pitchFamily="34" charset="-128"/>
                <a:cs typeface="Times New Roman" pitchFamily="18" charset="0"/>
              </a:rPr>
              <a:t>“corner”</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25">
            <a:extLst>
              <a:ext uri="{FF2B5EF4-FFF2-40B4-BE49-F238E27FC236}">
                <a16:creationId xmlns:a16="http://schemas.microsoft.com/office/drawing/2014/main" id="{F798B30B-90F7-41A6-ADD1-331947318489}"/>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2051" name="Rectangle 2"/>
          <p:cNvSpPr>
            <a:spLocks noGrp="1" noChangeArrowheads="1"/>
          </p:cNvSpPr>
          <p:nvPr>
            <p:ph type="title"/>
          </p:nvPr>
        </p:nvSpPr>
        <p:spPr/>
        <p:txBody>
          <a:bodyPr/>
          <a:lstStyle/>
          <a:p>
            <a:pPr eaLnBrk="1" hangingPunct="1"/>
            <a:r>
              <a:rPr lang="en-US" dirty="0"/>
              <a:t>Harris </a:t>
            </a:r>
            <a:r>
              <a:rPr lang="zh-CN" altLang="en-US" dirty="0"/>
              <a:t>角点检测</a:t>
            </a:r>
            <a:endParaRPr lang="ru-RU" dirty="0"/>
          </a:p>
        </p:txBody>
      </p:sp>
      <p:sp>
        <p:nvSpPr>
          <p:cNvPr id="2052" name="Text Box 4"/>
          <p:cNvSpPr txBox="1">
            <a:spLocks noChangeArrowheads="1"/>
          </p:cNvSpPr>
          <p:nvPr/>
        </p:nvSpPr>
        <p:spPr bwMode="auto">
          <a:xfrm>
            <a:off x="1389018" y="1008329"/>
            <a:ext cx="4257449" cy="415627"/>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101" dirty="0">
                <a:solidFill>
                  <a:srgbClr val="000000"/>
                </a:solidFill>
                <a:cs typeface="Times New Roman" pitchFamily="18" charset="0"/>
              </a:rPr>
              <a:t>Change of intensity for the shift [</a:t>
            </a:r>
            <a:r>
              <a:rPr lang="en-US" sz="2101" i="1" dirty="0" err="1">
                <a:solidFill>
                  <a:srgbClr val="000000"/>
                </a:solidFill>
                <a:cs typeface="Times New Roman" pitchFamily="18" charset="0"/>
              </a:rPr>
              <a:t>u,v</a:t>
            </a:r>
            <a:r>
              <a:rPr lang="en-US" sz="2101" dirty="0">
                <a:solidFill>
                  <a:srgbClr val="000000"/>
                </a:solidFill>
                <a:cs typeface="Times New Roman" pitchFamily="18" charset="0"/>
              </a:rPr>
              <a:t>]:</a:t>
            </a:r>
            <a:endParaRPr lang="ru-RU" sz="2101" dirty="0">
              <a:solidFill>
                <a:srgbClr val="000000"/>
              </a:solidFill>
              <a:cs typeface="Times New Roman" pitchFamily="18" charset="0"/>
            </a:endParaRPr>
          </a:p>
        </p:txBody>
      </p:sp>
      <p:sp>
        <p:nvSpPr>
          <p:cNvPr id="2057" name="Text Box 35"/>
          <p:cNvSpPr txBox="1">
            <a:spLocks noChangeArrowheads="1"/>
          </p:cNvSpPr>
          <p:nvPr/>
        </p:nvSpPr>
        <p:spPr bwMode="auto">
          <a:xfrm>
            <a:off x="6824374" y="4859249"/>
            <a:ext cx="1151277" cy="253916"/>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050">
                <a:solidFill>
                  <a:srgbClr val="000000"/>
                </a:solidFill>
                <a:cs typeface="Arial" pitchFamily="34" charset="0"/>
              </a:rPr>
              <a:t>Source: R. Szeliski</a:t>
            </a:r>
          </a:p>
        </p:txBody>
      </p:sp>
      <p:pic>
        <p:nvPicPr>
          <p:cNvPr id="13" name="Picture 12">
            <a:extLst>
              <a:ext uri="{FF2B5EF4-FFF2-40B4-BE49-F238E27FC236}">
                <a16:creationId xmlns:a16="http://schemas.microsoft.com/office/drawing/2014/main" id="{46ABC5DD-BCBF-4382-9DBB-4E7457993698}"/>
              </a:ext>
            </a:extLst>
          </p:cNvPr>
          <p:cNvPicPr>
            <a:picLocks noChangeAspect="1"/>
          </p:cNvPicPr>
          <p:nvPr/>
        </p:nvPicPr>
        <p:blipFill>
          <a:blip r:embed="rId4"/>
          <a:stretch>
            <a:fillRect/>
          </a:stretch>
        </p:blipFill>
        <p:spPr>
          <a:xfrm>
            <a:off x="1379715" y="1857137"/>
            <a:ext cx="6950042" cy="2179509"/>
          </a:xfrm>
          <a:prstGeom prst="rect">
            <a:avLst/>
          </a:prstGeom>
        </p:spPr>
      </p:pic>
    </p:spTree>
    <p:extLst>
      <p:ext uri="{BB962C8B-B14F-4D97-AF65-F5344CB8AC3E}">
        <p14:creationId xmlns:p14="http://schemas.microsoft.com/office/powerpoint/2010/main" val="914041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25">
            <a:extLst>
              <a:ext uri="{FF2B5EF4-FFF2-40B4-BE49-F238E27FC236}">
                <a16:creationId xmlns:a16="http://schemas.microsoft.com/office/drawing/2014/main" id="{F798B30B-90F7-41A6-ADD1-331947318489}"/>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2057" name="Text Box 35"/>
          <p:cNvSpPr txBox="1">
            <a:spLocks noChangeArrowheads="1"/>
          </p:cNvSpPr>
          <p:nvPr/>
        </p:nvSpPr>
        <p:spPr bwMode="auto">
          <a:xfrm>
            <a:off x="6824374" y="4859249"/>
            <a:ext cx="1151277" cy="253916"/>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050">
                <a:solidFill>
                  <a:srgbClr val="000000"/>
                </a:solidFill>
                <a:cs typeface="Arial" pitchFamily="34" charset="0"/>
              </a:rPr>
              <a:t>Source: R. Szeliski</a:t>
            </a:r>
          </a:p>
        </p:txBody>
      </p:sp>
      <p:pic>
        <p:nvPicPr>
          <p:cNvPr id="16" name="Picture 15">
            <a:extLst>
              <a:ext uri="{FF2B5EF4-FFF2-40B4-BE49-F238E27FC236}">
                <a16:creationId xmlns:a16="http://schemas.microsoft.com/office/drawing/2014/main" id="{32D8C033-A864-4BD0-8268-EC67A0A79CF3}"/>
              </a:ext>
            </a:extLst>
          </p:cNvPr>
          <p:cNvPicPr>
            <a:picLocks noChangeAspect="1"/>
          </p:cNvPicPr>
          <p:nvPr/>
        </p:nvPicPr>
        <p:blipFill>
          <a:blip r:embed="rId4"/>
          <a:stretch>
            <a:fillRect/>
          </a:stretch>
        </p:blipFill>
        <p:spPr>
          <a:xfrm>
            <a:off x="2865923" y="115178"/>
            <a:ext cx="3412151" cy="502964"/>
          </a:xfrm>
          <a:prstGeom prst="rect">
            <a:avLst/>
          </a:prstGeom>
        </p:spPr>
      </p:pic>
      <p:pic>
        <p:nvPicPr>
          <p:cNvPr id="20" name="Picture 19">
            <a:extLst>
              <a:ext uri="{FF2B5EF4-FFF2-40B4-BE49-F238E27FC236}">
                <a16:creationId xmlns:a16="http://schemas.microsoft.com/office/drawing/2014/main" id="{4B009FD9-3ECE-4510-A83F-9A0B564AF568}"/>
              </a:ext>
            </a:extLst>
          </p:cNvPr>
          <p:cNvPicPr>
            <a:picLocks noChangeAspect="1"/>
          </p:cNvPicPr>
          <p:nvPr/>
        </p:nvPicPr>
        <p:blipFill>
          <a:blip r:embed="rId5"/>
          <a:stretch>
            <a:fillRect/>
          </a:stretch>
        </p:blipFill>
        <p:spPr>
          <a:xfrm>
            <a:off x="1631034" y="628378"/>
            <a:ext cx="5881931" cy="4197460"/>
          </a:xfrm>
          <a:prstGeom prst="rect">
            <a:avLst/>
          </a:prstGeom>
        </p:spPr>
      </p:pic>
    </p:spTree>
    <p:extLst>
      <p:ext uri="{BB962C8B-B14F-4D97-AF65-F5344CB8AC3E}">
        <p14:creationId xmlns:p14="http://schemas.microsoft.com/office/powerpoint/2010/main" val="1262192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25">
            <a:extLst>
              <a:ext uri="{FF2B5EF4-FFF2-40B4-BE49-F238E27FC236}">
                <a16:creationId xmlns:a16="http://schemas.microsoft.com/office/drawing/2014/main" id="{F798B30B-90F7-41A6-ADD1-331947318489}"/>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2057" name="Text Box 35"/>
          <p:cNvSpPr txBox="1">
            <a:spLocks noChangeArrowheads="1"/>
          </p:cNvSpPr>
          <p:nvPr/>
        </p:nvSpPr>
        <p:spPr bwMode="auto">
          <a:xfrm>
            <a:off x="6824374" y="4859249"/>
            <a:ext cx="1151277" cy="253916"/>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050">
                <a:solidFill>
                  <a:srgbClr val="000000"/>
                </a:solidFill>
                <a:cs typeface="Arial" pitchFamily="34" charset="0"/>
              </a:rPr>
              <a:t>Source: R. Szeliski</a:t>
            </a:r>
          </a:p>
        </p:txBody>
      </p:sp>
      <p:pic>
        <p:nvPicPr>
          <p:cNvPr id="3" name="Picture 2">
            <a:extLst>
              <a:ext uri="{FF2B5EF4-FFF2-40B4-BE49-F238E27FC236}">
                <a16:creationId xmlns:a16="http://schemas.microsoft.com/office/drawing/2014/main" id="{4D07812A-799F-4DD4-A354-287777556C84}"/>
              </a:ext>
            </a:extLst>
          </p:cNvPr>
          <p:cNvPicPr>
            <a:picLocks noChangeAspect="1"/>
          </p:cNvPicPr>
          <p:nvPr/>
        </p:nvPicPr>
        <p:blipFill>
          <a:blip r:embed="rId4"/>
          <a:stretch>
            <a:fillRect/>
          </a:stretch>
        </p:blipFill>
        <p:spPr>
          <a:xfrm>
            <a:off x="899592" y="124272"/>
            <a:ext cx="3375038" cy="609653"/>
          </a:xfrm>
          <a:prstGeom prst="rect">
            <a:avLst/>
          </a:prstGeom>
        </p:spPr>
      </p:pic>
      <p:pic>
        <p:nvPicPr>
          <p:cNvPr id="5" name="Picture 4">
            <a:extLst>
              <a:ext uri="{FF2B5EF4-FFF2-40B4-BE49-F238E27FC236}">
                <a16:creationId xmlns:a16="http://schemas.microsoft.com/office/drawing/2014/main" id="{81969C9D-9BF3-46CB-AF0D-E168888931FC}"/>
              </a:ext>
            </a:extLst>
          </p:cNvPr>
          <p:cNvPicPr>
            <a:picLocks noChangeAspect="1"/>
          </p:cNvPicPr>
          <p:nvPr/>
        </p:nvPicPr>
        <p:blipFill>
          <a:blip r:embed="rId5"/>
          <a:stretch>
            <a:fillRect/>
          </a:stretch>
        </p:blipFill>
        <p:spPr>
          <a:xfrm>
            <a:off x="611560" y="1060376"/>
            <a:ext cx="5272278" cy="2389839"/>
          </a:xfrm>
          <a:prstGeom prst="rect">
            <a:avLst/>
          </a:prstGeom>
        </p:spPr>
      </p:pic>
      <p:sp>
        <p:nvSpPr>
          <p:cNvPr id="6" name="TextBox 5">
            <a:extLst>
              <a:ext uri="{FF2B5EF4-FFF2-40B4-BE49-F238E27FC236}">
                <a16:creationId xmlns:a16="http://schemas.microsoft.com/office/drawing/2014/main" id="{55C61B71-4DAC-418E-BD9F-35723AE86B39}"/>
              </a:ext>
            </a:extLst>
          </p:cNvPr>
          <p:cNvSpPr txBox="1"/>
          <p:nvPr/>
        </p:nvSpPr>
        <p:spPr>
          <a:xfrm>
            <a:off x="6192180" y="484312"/>
            <a:ext cx="2520280" cy="4278094"/>
          </a:xfrm>
          <a:prstGeom prst="rect">
            <a:avLst/>
          </a:prstGeom>
          <a:noFill/>
        </p:spPr>
        <p:txBody>
          <a:bodyPr wrap="square" rtlCol="0">
            <a:spAutoFit/>
          </a:bodyPr>
          <a:lstStyle/>
          <a:p>
            <a:r>
              <a:rPr lang="zh-CN" altLang="en-US" sz="1600" dirty="0"/>
              <a:t>寻找像素点：</a:t>
            </a:r>
            <a:r>
              <a:rPr lang="zh-CN" altLang="en-US" sz="1600" dirty="0">
                <a:solidFill>
                  <a:srgbClr val="FF0000"/>
                </a:solidFill>
              </a:rPr>
              <a:t>该像素无论在哪个方向上</a:t>
            </a:r>
            <a:r>
              <a:rPr lang="zh-CN" altLang="en-US" sz="1600" dirty="0"/>
              <a:t>，即 </a:t>
            </a:r>
            <a:r>
              <a:rPr lang="en-US" altLang="zh-CN" sz="1600" dirty="0"/>
              <a:t>(</a:t>
            </a:r>
            <a:r>
              <a:rPr lang="en-US" altLang="zh-CN" sz="1600" dirty="0" err="1"/>
              <a:t>u,v</a:t>
            </a:r>
            <a:r>
              <a:rPr lang="en-US" altLang="zh-CN" sz="1600" dirty="0"/>
              <a:t>) </a:t>
            </a:r>
            <a:r>
              <a:rPr lang="zh-CN" altLang="en-US" sz="1600" dirty="0"/>
              <a:t>无论沿着水平轴变化还是沿着竖直轴变化，</a:t>
            </a:r>
            <a:r>
              <a:rPr lang="en-US" altLang="zh-CN" sz="1600" dirty="0">
                <a:solidFill>
                  <a:srgbClr val="FF0000"/>
                </a:solidFill>
              </a:rPr>
              <a:t>E(</a:t>
            </a:r>
            <a:r>
              <a:rPr lang="en-US" altLang="zh-CN" sz="1600" dirty="0" err="1">
                <a:solidFill>
                  <a:srgbClr val="FF0000"/>
                </a:solidFill>
              </a:rPr>
              <a:t>u,v</a:t>
            </a:r>
            <a:r>
              <a:rPr lang="en-US" altLang="zh-CN" sz="1600" dirty="0">
                <a:solidFill>
                  <a:srgbClr val="FF0000"/>
                </a:solidFill>
              </a:rPr>
              <a:t>) </a:t>
            </a:r>
            <a:r>
              <a:rPr lang="zh-CN" altLang="en-US" sz="1600" dirty="0">
                <a:solidFill>
                  <a:srgbClr val="FF0000"/>
                </a:solidFill>
              </a:rPr>
              <a:t>的值都会有很大的值</a:t>
            </a:r>
            <a:r>
              <a:rPr lang="zh-CN" altLang="en-US" sz="1600" dirty="0"/>
              <a:t>，</a:t>
            </a:r>
            <a:r>
              <a:rPr lang="zh-CN" altLang="en-US" sz="1600" dirty="0">
                <a:solidFill>
                  <a:srgbClr val="FF0000"/>
                </a:solidFill>
              </a:rPr>
              <a:t>只有这样的点才是角点</a:t>
            </a:r>
            <a:r>
              <a:rPr lang="zh-CN" altLang="en-US" sz="1600" dirty="0"/>
              <a:t>。</a:t>
            </a:r>
            <a:endParaRPr lang="en-US" altLang="zh-CN" sz="1600" dirty="0"/>
          </a:p>
          <a:p>
            <a:endParaRPr lang="en-US" altLang="zh-CN" sz="1600" dirty="0"/>
          </a:p>
          <a:p>
            <a:r>
              <a:rPr lang="zh-CN" altLang="en-US" sz="1600" dirty="0"/>
              <a:t>边缘区域的图像梯度：可以看到，在 </a:t>
            </a:r>
            <a:r>
              <a:rPr lang="en-US" altLang="zh-CN" sz="1600" dirty="0"/>
              <a:t>x </a:t>
            </a:r>
            <a:r>
              <a:rPr lang="zh-CN" altLang="en-US" sz="1600" dirty="0"/>
              <a:t>方向变化很明显，而在 </a:t>
            </a:r>
            <a:r>
              <a:rPr lang="en-US" altLang="zh-CN" sz="1600" dirty="0"/>
              <a:t>y </a:t>
            </a:r>
            <a:r>
              <a:rPr lang="zh-CN" altLang="en-US" sz="1600" dirty="0"/>
              <a:t>方向变化不是很明显。当把这个区域的每个像素的 </a:t>
            </a:r>
            <a:r>
              <a:rPr lang="en-US" altLang="zh-CN" sz="1600" dirty="0"/>
              <a:t>(</a:t>
            </a:r>
            <a:r>
              <a:rPr lang="en-US" altLang="zh-CN" sz="1600" dirty="0" err="1"/>
              <a:t>Ix</a:t>
            </a:r>
            <a:r>
              <a:rPr lang="en-US" altLang="zh-CN" sz="1600" dirty="0"/>
              <a:t> , </a:t>
            </a:r>
            <a:r>
              <a:rPr lang="en-US" altLang="zh-CN" sz="1600" dirty="0" err="1"/>
              <a:t>Iy</a:t>
            </a:r>
            <a:r>
              <a:rPr lang="en-US" altLang="zh-CN" sz="1600" dirty="0"/>
              <a:t> ) </a:t>
            </a:r>
            <a:r>
              <a:rPr lang="zh-CN" altLang="en-US" sz="1600" dirty="0"/>
              <a:t>显示在坐标轴上时，表示如下，可以看 到，</a:t>
            </a:r>
            <a:r>
              <a:rPr lang="en-US" altLang="zh-CN" sz="1600" dirty="0" err="1"/>
              <a:t>Ix</a:t>
            </a:r>
            <a:r>
              <a:rPr lang="en-US" altLang="zh-CN" sz="1600" dirty="0"/>
              <a:t> </a:t>
            </a:r>
            <a:r>
              <a:rPr lang="zh-CN" altLang="en-US" sz="1600" dirty="0"/>
              <a:t>的范围比 </a:t>
            </a:r>
            <a:r>
              <a:rPr lang="en-US" altLang="zh-CN" sz="1600" dirty="0" err="1"/>
              <a:t>Iy</a:t>
            </a:r>
            <a:r>
              <a:rPr lang="en-US" altLang="zh-CN" sz="1600" dirty="0"/>
              <a:t> </a:t>
            </a:r>
            <a:r>
              <a:rPr lang="zh-CN" altLang="en-US" sz="1600" dirty="0"/>
              <a:t>的范围要大得多了（注意 </a:t>
            </a:r>
            <a:r>
              <a:rPr lang="en-US" altLang="zh-CN" sz="1600" dirty="0" err="1"/>
              <a:t>Ix</a:t>
            </a:r>
            <a:r>
              <a:rPr lang="en-US" altLang="zh-CN" sz="1600" dirty="0"/>
              <a:t> </a:t>
            </a:r>
            <a:r>
              <a:rPr lang="zh-CN" altLang="en-US" sz="1600" dirty="0"/>
              <a:t>和 </a:t>
            </a:r>
            <a:r>
              <a:rPr lang="en-US" altLang="zh-CN" sz="1600" dirty="0" err="1"/>
              <a:t>Iy</a:t>
            </a:r>
            <a:r>
              <a:rPr lang="en-US" altLang="zh-CN" sz="1600" dirty="0"/>
              <a:t> </a:t>
            </a:r>
            <a:r>
              <a:rPr lang="zh-CN" altLang="en-US" sz="1600" dirty="0"/>
              <a:t>图像中越白表示梯度绝对值越大）</a:t>
            </a:r>
            <a:endParaRPr lang="en-US" sz="1600" dirty="0"/>
          </a:p>
        </p:txBody>
      </p:sp>
      <p:sp>
        <p:nvSpPr>
          <p:cNvPr id="7" name="TextBox 6">
            <a:extLst>
              <a:ext uri="{FF2B5EF4-FFF2-40B4-BE49-F238E27FC236}">
                <a16:creationId xmlns:a16="http://schemas.microsoft.com/office/drawing/2014/main" id="{3DC145E2-1C5B-4185-B111-5B3520E17DAC}"/>
              </a:ext>
            </a:extLst>
          </p:cNvPr>
          <p:cNvSpPr txBox="1"/>
          <p:nvPr/>
        </p:nvSpPr>
        <p:spPr>
          <a:xfrm>
            <a:off x="827584" y="4111701"/>
            <a:ext cx="5004556" cy="584775"/>
          </a:xfrm>
          <a:prstGeom prst="rect">
            <a:avLst/>
          </a:prstGeom>
          <a:noFill/>
        </p:spPr>
        <p:txBody>
          <a:bodyPr wrap="square" rtlCol="0">
            <a:spAutoFit/>
          </a:bodyPr>
          <a:lstStyle/>
          <a:p>
            <a:r>
              <a:rPr lang="zh-CN" altLang="en-US" sz="1600" dirty="0"/>
              <a:t>对于平坦区域，</a:t>
            </a:r>
            <a:r>
              <a:rPr lang="en-US" altLang="zh-CN" sz="1600" dirty="0" err="1"/>
              <a:t>Ix</a:t>
            </a:r>
            <a:r>
              <a:rPr lang="en-US" altLang="zh-CN" sz="1600" dirty="0"/>
              <a:t> </a:t>
            </a:r>
            <a:r>
              <a:rPr lang="zh-CN" altLang="en-US" sz="1600" dirty="0"/>
              <a:t>和 </a:t>
            </a:r>
            <a:r>
              <a:rPr lang="en-US" altLang="zh-CN" sz="1600" dirty="0" err="1"/>
              <a:t>Iy</a:t>
            </a:r>
            <a:r>
              <a:rPr lang="en-US" altLang="zh-CN" sz="1600" dirty="0"/>
              <a:t> </a:t>
            </a:r>
            <a:r>
              <a:rPr lang="zh-CN" altLang="en-US" sz="1600" dirty="0"/>
              <a:t>的变化范围都很小；对于角点区域，</a:t>
            </a:r>
            <a:r>
              <a:rPr lang="en-US" altLang="zh-CN" sz="1600" dirty="0" err="1"/>
              <a:t>Ix</a:t>
            </a:r>
            <a:r>
              <a:rPr lang="en-US" altLang="zh-CN" sz="1600" dirty="0"/>
              <a:t> </a:t>
            </a:r>
            <a:r>
              <a:rPr lang="zh-CN" altLang="en-US" sz="1600" dirty="0"/>
              <a:t>和 </a:t>
            </a:r>
            <a:r>
              <a:rPr lang="en-US" altLang="zh-CN" sz="1600" dirty="0" err="1"/>
              <a:t>Iy</a:t>
            </a:r>
            <a:r>
              <a:rPr lang="en-US" altLang="zh-CN" sz="1600" dirty="0"/>
              <a:t> </a:t>
            </a:r>
            <a:r>
              <a:rPr lang="zh-CN" altLang="en-US" sz="1600" dirty="0"/>
              <a:t>的变化范围都很大。</a:t>
            </a:r>
            <a:endParaRPr lang="en-US" sz="1600" dirty="0"/>
          </a:p>
        </p:txBody>
      </p:sp>
    </p:spTree>
    <p:extLst>
      <p:ext uri="{BB962C8B-B14F-4D97-AF65-F5344CB8AC3E}">
        <p14:creationId xmlns:p14="http://schemas.microsoft.com/office/powerpoint/2010/main" val="2442025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25">
            <a:extLst>
              <a:ext uri="{FF2B5EF4-FFF2-40B4-BE49-F238E27FC236}">
                <a16:creationId xmlns:a16="http://schemas.microsoft.com/office/drawing/2014/main" id="{F798B30B-90F7-41A6-ADD1-331947318489}"/>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2057" name="Text Box 35"/>
          <p:cNvSpPr txBox="1">
            <a:spLocks noChangeArrowheads="1"/>
          </p:cNvSpPr>
          <p:nvPr/>
        </p:nvSpPr>
        <p:spPr bwMode="auto">
          <a:xfrm>
            <a:off x="6824374" y="4859249"/>
            <a:ext cx="1151277" cy="253916"/>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050">
                <a:solidFill>
                  <a:srgbClr val="000000"/>
                </a:solidFill>
                <a:cs typeface="Arial" pitchFamily="34" charset="0"/>
              </a:rPr>
              <a:t>Source: R. Szeliski</a:t>
            </a:r>
          </a:p>
        </p:txBody>
      </p:sp>
      <p:pic>
        <p:nvPicPr>
          <p:cNvPr id="4" name="Picture 3">
            <a:extLst>
              <a:ext uri="{FF2B5EF4-FFF2-40B4-BE49-F238E27FC236}">
                <a16:creationId xmlns:a16="http://schemas.microsoft.com/office/drawing/2014/main" id="{39131B06-69A9-46FF-87AD-D70C8F84033A}"/>
              </a:ext>
            </a:extLst>
          </p:cNvPr>
          <p:cNvPicPr>
            <a:picLocks noChangeAspect="1"/>
          </p:cNvPicPr>
          <p:nvPr/>
        </p:nvPicPr>
        <p:blipFill>
          <a:blip r:embed="rId4"/>
          <a:stretch>
            <a:fillRect/>
          </a:stretch>
        </p:blipFill>
        <p:spPr>
          <a:xfrm>
            <a:off x="1108483" y="236300"/>
            <a:ext cx="3336021" cy="1761287"/>
          </a:xfrm>
          <a:prstGeom prst="rect">
            <a:avLst/>
          </a:prstGeom>
        </p:spPr>
      </p:pic>
      <p:pic>
        <p:nvPicPr>
          <p:cNvPr id="11" name="Picture 10">
            <a:extLst>
              <a:ext uri="{FF2B5EF4-FFF2-40B4-BE49-F238E27FC236}">
                <a16:creationId xmlns:a16="http://schemas.microsoft.com/office/drawing/2014/main" id="{B93735BA-5473-4161-AD90-C82E2D01AE2A}"/>
              </a:ext>
            </a:extLst>
          </p:cNvPr>
          <p:cNvPicPr>
            <a:picLocks noChangeAspect="1"/>
          </p:cNvPicPr>
          <p:nvPr/>
        </p:nvPicPr>
        <p:blipFill>
          <a:blip r:embed="rId5"/>
          <a:stretch>
            <a:fillRect/>
          </a:stretch>
        </p:blipFill>
        <p:spPr>
          <a:xfrm>
            <a:off x="1547664" y="2176500"/>
            <a:ext cx="2457663" cy="1257409"/>
          </a:xfrm>
          <a:prstGeom prst="rect">
            <a:avLst/>
          </a:prstGeom>
        </p:spPr>
      </p:pic>
      <p:pic>
        <p:nvPicPr>
          <p:cNvPr id="17" name="Picture 16">
            <a:extLst>
              <a:ext uri="{FF2B5EF4-FFF2-40B4-BE49-F238E27FC236}">
                <a16:creationId xmlns:a16="http://schemas.microsoft.com/office/drawing/2014/main" id="{7431EC3F-D9F6-4FB6-9C36-F50BB604FB5B}"/>
              </a:ext>
            </a:extLst>
          </p:cNvPr>
          <p:cNvPicPr>
            <a:picLocks noChangeAspect="1"/>
          </p:cNvPicPr>
          <p:nvPr/>
        </p:nvPicPr>
        <p:blipFill>
          <a:blip r:embed="rId6"/>
          <a:stretch>
            <a:fillRect/>
          </a:stretch>
        </p:blipFill>
        <p:spPr>
          <a:xfrm>
            <a:off x="1619374" y="3625292"/>
            <a:ext cx="2197798" cy="274344"/>
          </a:xfrm>
          <a:prstGeom prst="rect">
            <a:avLst/>
          </a:prstGeom>
        </p:spPr>
      </p:pic>
      <p:sp>
        <p:nvSpPr>
          <p:cNvPr id="18" name="TextBox 17">
            <a:extLst>
              <a:ext uri="{FF2B5EF4-FFF2-40B4-BE49-F238E27FC236}">
                <a16:creationId xmlns:a16="http://schemas.microsoft.com/office/drawing/2014/main" id="{C97ED690-F2E9-4136-A7A3-629494BADCB1}"/>
              </a:ext>
            </a:extLst>
          </p:cNvPr>
          <p:cNvSpPr txBox="1"/>
          <p:nvPr/>
        </p:nvSpPr>
        <p:spPr>
          <a:xfrm>
            <a:off x="4535996" y="236300"/>
            <a:ext cx="2952328" cy="369332"/>
          </a:xfrm>
          <a:prstGeom prst="rect">
            <a:avLst/>
          </a:prstGeom>
          <a:noFill/>
        </p:spPr>
        <p:txBody>
          <a:bodyPr wrap="square" rtlCol="0">
            <a:spAutoFit/>
          </a:bodyPr>
          <a:lstStyle/>
          <a:p>
            <a:r>
              <a:rPr lang="zh-CN" altLang="en-US" dirty="0"/>
              <a:t>将实对称矩阵</a:t>
            </a:r>
            <a:r>
              <a:rPr lang="en-US" altLang="zh-CN" dirty="0"/>
              <a:t>A</a:t>
            </a:r>
            <a:r>
              <a:rPr lang="zh-CN" altLang="en-US" dirty="0"/>
              <a:t>标准化</a:t>
            </a:r>
            <a:endParaRPr lang="en-US" dirty="0"/>
          </a:p>
        </p:txBody>
      </p:sp>
      <p:pic>
        <p:nvPicPr>
          <p:cNvPr id="20" name="Picture 19">
            <a:extLst>
              <a:ext uri="{FF2B5EF4-FFF2-40B4-BE49-F238E27FC236}">
                <a16:creationId xmlns:a16="http://schemas.microsoft.com/office/drawing/2014/main" id="{81D7DCBC-DF81-438A-BDC9-F3ED3176023A}"/>
              </a:ext>
            </a:extLst>
          </p:cNvPr>
          <p:cNvPicPr>
            <a:picLocks noChangeAspect="1"/>
          </p:cNvPicPr>
          <p:nvPr/>
        </p:nvPicPr>
        <p:blipFill>
          <a:blip r:embed="rId7"/>
          <a:stretch>
            <a:fillRect/>
          </a:stretch>
        </p:blipFill>
        <p:spPr>
          <a:xfrm>
            <a:off x="2183912" y="4091019"/>
            <a:ext cx="1185165" cy="692566"/>
          </a:xfrm>
          <a:prstGeom prst="rect">
            <a:avLst/>
          </a:prstGeom>
        </p:spPr>
      </p:pic>
      <p:pic>
        <p:nvPicPr>
          <p:cNvPr id="22" name="Picture 21">
            <a:extLst>
              <a:ext uri="{FF2B5EF4-FFF2-40B4-BE49-F238E27FC236}">
                <a16:creationId xmlns:a16="http://schemas.microsoft.com/office/drawing/2014/main" id="{52C07C9F-A245-4EB9-B20D-18E341FFF811}"/>
              </a:ext>
            </a:extLst>
          </p:cNvPr>
          <p:cNvPicPr>
            <a:picLocks noChangeAspect="1"/>
          </p:cNvPicPr>
          <p:nvPr/>
        </p:nvPicPr>
        <p:blipFill>
          <a:blip r:embed="rId8"/>
          <a:stretch>
            <a:fillRect/>
          </a:stretch>
        </p:blipFill>
        <p:spPr>
          <a:xfrm>
            <a:off x="4889679" y="2630795"/>
            <a:ext cx="3869390" cy="1988993"/>
          </a:xfrm>
          <a:prstGeom prst="rect">
            <a:avLst/>
          </a:prstGeom>
        </p:spPr>
      </p:pic>
      <mc:AlternateContent xmlns:mc="http://schemas.openxmlformats.org/markup-compatibility/2006" xmlns:a14="http://schemas.microsoft.com/office/drawing/2010/main">
        <mc:Choice Requires="a14">
          <p:sp>
            <p:nvSpPr>
              <p:cNvPr id="25" name="Text Box 5">
                <a:extLst>
                  <a:ext uri="{FF2B5EF4-FFF2-40B4-BE49-F238E27FC236}">
                    <a16:creationId xmlns:a16="http://schemas.microsoft.com/office/drawing/2014/main" id="{D2CDF8F1-7F91-43E1-B36E-96EFD17E657A}"/>
                  </a:ext>
                </a:extLst>
              </p:cNvPr>
              <p:cNvSpPr txBox="1">
                <a:spLocks noChangeArrowheads="1"/>
              </p:cNvSpPr>
              <p:nvPr/>
            </p:nvSpPr>
            <p:spPr bwMode="auto">
              <a:xfrm>
                <a:off x="5061871" y="1341191"/>
                <a:ext cx="3404765" cy="1685270"/>
              </a:xfrm>
              <a:prstGeom prst="rect">
                <a:avLst/>
              </a:prstGeom>
              <a:noFill/>
              <a:ln w="9525">
                <a:noFill/>
                <a:miter lim="800000"/>
                <a:headEnd/>
                <a:tailEnd/>
              </a:ln>
            </p:spPr>
            <p:txBody>
              <a:bodyPr wrap="square">
                <a:spAutoFit/>
              </a:bodyPr>
              <a:lstStyle/>
              <a:p>
                <a:pPr algn="just" fontAlgn="base">
                  <a:spcBef>
                    <a:spcPct val="50000"/>
                  </a:spcBef>
                  <a:spcAft>
                    <a:spcPct val="0"/>
                  </a:spcAft>
                </a:pPr>
                <a:r>
                  <a:rPr lang="zh-CN" altLang="en-US" dirty="0">
                    <a:solidFill>
                      <a:srgbClr val="000000"/>
                    </a:solidFill>
                    <a:cs typeface="Arial" pitchFamily="34" charset="0"/>
                  </a:rPr>
                  <a:t>在本质上我们可以把二次项</a:t>
                </a:r>
                <a14:m>
                  <m:oMath xmlns:m="http://schemas.openxmlformats.org/officeDocument/2006/math">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𝑣</m:t>
                    </m:r>
                    <m:r>
                      <a:rPr lang="zh-CN" altLang="en-US" i="1">
                        <a:solidFill>
                          <a:srgbClr val="000000"/>
                        </a:solidFill>
                        <a:latin typeface="Cambria Math" panose="02040503050406030204" pitchFamily="18" charset="0"/>
                      </a:rPr>
                      <m:t>) </m:t>
                    </m:r>
                  </m:oMath>
                </a14:m>
                <a:r>
                  <a:rPr lang="zh-CN" altLang="en-US" dirty="0">
                    <a:solidFill>
                      <a:srgbClr val="000000"/>
                    </a:solidFill>
                    <a:cs typeface="Arial" pitchFamily="34" charset="0"/>
                  </a:rPr>
                  <a:t>看成一个椭圆函数，我们对</a:t>
                </a:r>
                <a:r>
                  <a:rPr lang="en-US" altLang="zh-CN" dirty="0">
                    <a:solidFill>
                      <a:srgbClr val="000000"/>
                    </a:solidFill>
                    <a:cs typeface="Arial" pitchFamily="34" charset="0"/>
                  </a:rPr>
                  <a:t>A</a:t>
                </a:r>
                <a:r>
                  <a:rPr lang="zh-CN" altLang="en-US" dirty="0">
                    <a:solidFill>
                      <a:srgbClr val="000000"/>
                    </a:solidFill>
                    <a:cs typeface="Arial" pitchFamily="34" charset="0"/>
                  </a:rPr>
                  <a:t>进行特征值分析有</a:t>
                </a:r>
                <a:r>
                  <a:rPr lang="en-US" altLang="zh-CN" dirty="0">
                    <a:solidFill>
                      <a:srgbClr val="000000"/>
                    </a:solidFill>
                    <a:cs typeface="Arial" pitchFamily="34" charset="0"/>
                  </a:rPr>
                  <a:t>λ1</a:t>
                </a:r>
                <a:r>
                  <a:rPr lang="zh-CN" altLang="en-US" dirty="0">
                    <a:solidFill>
                      <a:srgbClr val="000000"/>
                    </a:solidFill>
                    <a:cs typeface="Arial" pitchFamily="34" charset="0"/>
                  </a:rPr>
                  <a:t>，</a:t>
                </a:r>
                <a:r>
                  <a:rPr lang="en-US" altLang="zh-CN" dirty="0">
                    <a:solidFill>
                      <a:srgbClr val="000000"/>
                    </a:solidFill>
                    <a:cs typeface="Arial" pitchFamily="34" charset="0"/>
                  </a:rPr>
                  <a:t>λ2</a:t>
                </a:r>
                <a:r>
                  <a:rPr lang="zh-CN" altLang="en-US" dirty="0">
                    <a:solidFill>
                      <a:srgbClr val="000000"/>
                    </a:solidFill>
                    <a:cs typeface="Arial" pitchFamily="34" charset="0"/>
                  </a:rPr>
                  <a:t>，分别对应椭圆的两个半轴</a:t>
                </a:r>
                <a:endParaRPr lang="en-US" dirty="0">
                  <a:solidFill>
                    <a:srgbClr val="000000"/>
                  </a:solidFill>
                  <a:cs typeface="Arial" pitchFamily="34" charset="0"/>
                </a:endParaRPr>
              </a:p>
              <a:p>
                <a:pPr fontAlgn="base">
                  <a:spcBef>
                    <a:spcPct val="50000"/>
                  </a:spcBef>
                  <a:spcAft>
                    <a:spcPct val="0"/>
                  </a:spcAft>
                </a:pPr>
                <a:endParaRPr lang="en-US" sz="2101" dirty="0">
                  <a:solidFill>
                    <a:srgbClr val="000000"/>
                  </a:solidFill>
                  <a:cs typeface="Arial" pitchFamily="34" charset="0"/>
                </a:endParaRPr>
              </a:p>
            </p:txBody>
          </p:sp>
        </mc:Choice>
        <mc:Fallback xmlns="">
          <p:sp>
            <p:nvSpPr>
              <p:cNvPr id="25" name="Text Box 5">
                <a:extLst>
                  <a:ext uri="{FF2B5EF4-FFF2-40B4-BE49-F238E27FC236}">
                    <a16:creationId xmlns:a16="http://schemas.microsoft.com/office/drawing/2014/main" id="{D2CDF8F1-7F91-43E1-B36E-96EFD17E657A}"/>
                  </a:ext>
                </a:extLst>
              </p:cNvPr>
              <p:cNvSpPr txBox="1">
                <a:spLocks noRot="1" noChangeAspect="1" noMove="1" noResize="1" noEditPoints="1" noAdjustHandles="1" noChangeArrowheads="1" noChangeShapeType="1" noTextEdit="1"/>
              </p:cNvSpPr>
              <p:nvPr/>
            </p:nvSpPr>
            <p:spPr bwMode="auto">
              <a:xfrm>
                <a:off x="5061871" y="1341191"/>
                <a:ext cx="3404765" cy="1685270"/>
              </a:xfrm>
              <a:prstGeom prst="rect">
                <a:avLst/>
              </a:prstGeom>
              <a:blipFill>
                <a:blip r:embed="rId9"/>
                <a:stretch>
                  <a:fillRect l="-1431" t="-1812" r="-8050"/>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952175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Text Box 35"/>
          <p:cNvSpPr txBox="1">
            <a:spLocks noChangeArrowheads="1"/>
          </p:cNvSpPr>
          <p:nvPr/>
        </p:nvSpPr>
        <p:spPr bwMode="auto">
          <a:xfrm>
            <a:off x="6824374" y="4859249"/>
            <a:ext cx="1151277" cy="253916"/>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050">
                <a:solidFill>
                  <a:srgbClr val="000000"/>
                </a:solidFill>
                <a:cs typeface="Arial" pitchFamily="34" charset="0"/>
              </a:rPr>
              <a:t>Source: R. Szeliski</a:t>
            </a:r>
          </a:p>
        </p:txBody>
      </p:sp>
      <p:sp>
        <p:nvSpPr>
          <p:cNvPr id="2" name="TextBox 1">
            <a:extLst>
              <a:ext uri="{FF2B5EF4-FFF2-40B4-BE49-F238E27FC236}">
                <a16:creationId xmlns:a16="http://schemas.microsoft.com/office/drawing/2014/main" id="{C394B8C2-9B20-4659-A073-FCDFBAE35622}"/>
              </a:ext>
            </a:extLst>
          </p:cNvPr>
          <p:cNvSpPr txBox="1"/>
          <p:nvPr/>
        </p:nvSpPr>
        <p:spPr>
          <a:xfrm>
            <a:off x="4788024" y="232284"/>
            <a:ext cx="4176464" cy="4524315"/>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dirty="0"/>
              <a:t>当特征值 </a:t>
            </a:r>
            <a:r>
              <a:rPr lang="en-US" altLang="zh-CN" dirty="0"/>
              <a:t>λ1 </a:t>
            </a:r>
            <a:r>
              <a:rPr lang="zh-CN" altLang="en-US" dirty="0"/>
              <a:t>和特征值 </a:t>
            </a:r>
            <a:r>
              <a:rPr lang="en-US" altLang="zh-CN" dirty="0"/>
              <a:t>λ2 </a:t>
            </a:r>
            <a:r>
              <a:rPr lang="zh-CN" altLang="en-US" dirty="0"/>
              <a:t>都很大时，</a:t>
            </a:r>
            <a:r>
              <a:rPr lang="en-US" altLang="zh-CN" dirty="0" err="1"/>
              <a:t>Ix</a:t>
            </a:r>
            <a:r>
              <a:rPr lang="en-US" altLang="zh-CN" dirty="0"/>
              <a:t> </a:t>
            </a:r>
            <a:r>
              <a:rPr lang="zh-CN" altLang="en-US" dirty="0"/>
              <a:t>和 </a:t>
            </a:r>
            <a:r>
              <a:rPr lang="en-US" altLang="zh-CN" dirty="0" err="1"/>
              <a:t>Iy</a:t>
            </a:r>
            <a:r>
              <a:rPr lang="en-US" altLang="zh-CN" dirty="0"/>
              <a:t> </a:t>
            </a:r>
            <a:r>
              <a:rPr lang="zh-CN" altLang="en-US" dirty="0"/>
              <a:t>在各个方向都能快速变到很大（</a:t>
            </a:r>
            <a:r>
              <a:rPr lang="en-US" altLang="zh-CN" dirty="0" err="1"/>
              <a:t>Ix</a:t>
            </a:r>
            <a:r>
              <a:rPr lang="en-US" altLang="zh-CN" dirty="0"/>
              <a:t> </a:t>
            </a:r>
            <a:r>
              <a:rPr lang="zh-CN" altLang="en-US" dirty="0"/>
              <a:t>和 </a:t>
            </a:r>
            <a:r>
              <a:rPr lang="en-US" altLang="zh-CN" dirty="0" err="1"/>
              <a:t>Iy</a:t>
            </a:r>
            <a:r>
              <a:rPr lang="en-US" altLang="zh-CN" dirty="0"/>
              <a:t> </a:t>
            </a:r>
            <a:r>
              <a:rPr lang="zh-CN" altLang="en-US" dirty="0"/>
              <a:t>能快速变大则 </a:t>
            </a:r>
            <a:r>
              <a:rPr lang="en-US" altLang="zh-CN" dirty="0"/>
              <a:t>E(</a:t>
            </a:r>
            <a:r>
              <a:rPr lang="en-US" altLang="zh-CN" dirty="0" err="1"/>
              <a:t>u,v</a:t>
            </a:r>
            <a:r>
              <a:rPr lang="en-US" altLang="zh-CN" dirty="0"/>
              <a:t>) </a:t>
            </a:r>
            <a:r>
              <a:rPr lang="zh-CN" altLang="en-US" dirty="0"/>
              <a:t>同样可以快速变大），图像在 </a:t>
            </a:r>
            <a:r>
              <a:rPr lang="en-US" altLang="zh-CN" dirty="0"/>
              <a:t>x </a:t>
            </a:r>
            <a:r>
              <a:rPr lang="zh-CN" altLang="en-US" dirty="0"/>
              <a:t>方向和 </a:t>
            </a:r>
            <a:r>
              <a:rPr lang="en-US" altLang="zh-CN" dirty="0"/>
              <a:t>y </a:t>
            </a:r>
            <a:r>
              <a:rPr lang="zh-CN" altLang="en-US" dirty="0"/>
              <a:t>方向整体变化都很大， 因此这就是个角点。 </a:t>
            </a:r>
            <a:endParaRPr lang="en-US" altLang="zh-CN" dirty="0"/>
          </a:p>
          <a:p>
            <a:pPr marL="285750" indent="-285750" algn="just">
              <a:buFont typeface="Arial" panose="020B0604020202020204" pitchFamily="34" charset="0"/>
              <a:buChar char="•"/>
            </a:pPr>
            <a:endParaRPr lang="en-US" altLang="zh-CN" dirty="0"/>
          </a:p>
          <a:p>
            <a:pPr marL="285750" indent="-285750" algn="just">
              <a:buFont typeface="Arial" panose="020B0604020202020204" pitchFamily="34" charset="0"/>
              <a:buChar char="•"/>
            </a:pPr>
            <a:r>
              <a:rPr lang="zh-CN" altLang="en-US" dirty="0"/>
              <a:t>当特征值 </a:t>
            </a:r>
            <a:r>
              <a:rPr lang="en-US" altLang="zh-CN" dirty="0"/>
              <a:t>λ1 </a:t>
            </a:r>
            <a:r>
              <a:rPr lang="zh-CN" altLang="en-US" dirty="0"/>
              <a:t>和特征值 </a:t>
            </a:r>
            <a:r>
              <a:rPr lang="en-US" altLang="zh-CN" dirty="0"/>
              <a:t>λ2 </a:t>
            </a:r>
            <a:r>
              <a:rPr lang="zh-CN" altLang="en-US" dirty="0"/>
              <a:t>一个很大一个很小时，则 </a:t>
            </a:r>
            <a:r>
              <a:rPr lang="en-US" altLang="zh-CN" dirty="0" err="1"/>
              <a:t>Ix</a:t>
            </a:r>
            <a:r>
              <a:rPr lang="en-US" altLang="zh-CN" dirty="0"/>
              <a:t> </a:t>
            </a:r>
            <a:r>
              <a:rPr lang="zh-CN" altLang="en-US" dirty="0"/>
              <a:t>或 </a:t>
            </a:r>
            <a:r>
              <a:rPr lang="en-US" altLang="zh-CN" dirty="0" err="1"/>
              <a:t>Iy</a:t>
            </a:r>
            <a:r>
              <a:rPr lang="en-US" altLang="zh-CN" dirty="0"/>
              <a:t> </a:t>
            </a:r>
            <a:r>
              <a:rPr lang="zh-CN" altLang="en-US" dirty="0"/>
              <a:t>只在某个方向能快速变到很大， 图像仅在某个方向变化很大，因此这就是边缘区域。</a:t>
            </a:r>
            <a:endParaRPr lang="en-US" altLang="zh-CN" dirty="0"/>
          </a:p>
          <a:p>
            <a:pPr marL="285750" indent="-285750" algn="just">
              <a:buFont typeface="Arial" panose="020B0604020202020204" pitchFamily="34" charset="0"/>
              <a:buChar char="•"/>
            </a:pPr>
            <a:endParaRPr lang="en-US" altLang="zh-CN" dirty="0"/>
          </a:p>
          <a:p>
            <a:pPr marL="285750" indent="-285750" algn="just">
              <a:buFont typeface="Arial" panose="020B0604020202020204" pitchFamily="34" charset="0"/>
              <a:buChar char="•"/>
            </a:pPr>
            <a:r>
              <a:rPr lang="zh-CN" altLang="en-US" dirty="0"/>
              <a:t>当特征值 </a:t>
            </a:r>
            <a:r>
              <a:rPr lang="en-US" altLang="zh-CN" dirty="0"/>
              <a:t>λ1 </a:t>
            </a:r>
            <a:r>
              <a:rPr lang="zh-CN" altLang="en-US" dirty="0"/>
              <a:t>和特征值 </a:t>
            </a:r>
            <a:r>
              <a:rPr lang="en-US" altLang="zh-CN" dirty="0"/>
              <a:t>λ2 </a:t>
            </a:r>
            <a:r>
              <a:rPr lang="zh-CN" altLang="en-US" dirty="0"/>
              <a:t>都很小时，则该局部区域里 </a:t>
            </a:r>
            <a:r>
              <a:rPr lang="en-US" altLang="zh-CN" dirty="0" err="1"/>
              <a:t>Ix</a:t>
            </a:r>
            <a:r>
              <a:rPr lang="en-US" altLang="zh-CN" dirty="0"/>
              <a:t> </a:t>
            </a:r>
            <a:r>
              <a:rPr lang="zh-CN" altLang="en-US" dirty="0"/>
              <a:t>和 </a:t>
            </a:r>
            <a:r>
              <a:rPr lang="en-US" altLang="zh-CN" dirty="0" err="1"/>
              <a:t>Iy</a:t>
            </a:r>
            <a:r>
              <a:rPr lang="en-US" altLang="zh-CN" dirty="0"/>
              <a:t> </a:t>
            </a:r>
            <a:r>
              <a:rPr lang="zh-CN" altLang="en-US" dirty="0"/>
              <a:t>都很小，图 像在各个方向变化都很小，因此这属于平坦区域，没有特征点。</a:t>
            </a:r>
            <a:endParaRPr lang="en-US" dirty="0"/>
          </a:p>
        </p:txBody>
      </p:sp>
      <p:pic>
        <p:nvPicPr>
          <p:cNvPr id="5" name="Picture 4">
            <a:extLst>
              <a:ext uri="{FF2B5EF4-FFF2-40B4-BE49-F238E27FC236}">
                <a16:creationId xmlns:a16="http://schemas.microsoft.com/office/drawing/2014/main" id="{9065EEA6-4D39-424A-A5D6-332BE76DB9C6}"/>
              </a:ext>
            </a:extLst>
          </p:cNvPr>
          <p:cNvPicPr>
            <a:picLocks noChangeAspect="1"/>
          </p:cNvPicPr>
          <p:nvPr/>
        </p:nvPicPr>
        <p:blipFill>
          <a:blip r:embed="rId3"/>
          <a:stretch>
            <a:fillRect/>
          </a:stretch>
        </p:blipFill>
        <p:spPr>
          <a:xfrm>
            <a:off x="195475" y="388489"/>
            <a:ext cx="4687011" cy="1075428"/>
          </a:xfrm>
          <a:prstGeom prst="rect">
            <a:avLst/>
          </a:prstGeom>
        </p:spPr>
      </p:pic>
      <p:pic>
        <p:nvPicPr>
          <p:cNvPr id="7" name="Picture 6">
            <a:extLst>
              <a:ext uri="{FF2B5EF4-FFF2-40B4-BE49-F238E27FC236}">
                <a16:creationId xmlns:a16="http://schemas.microsoft.com/office/drawing/2014/main" id="{67356795-3FEB-4AAC-A2C4-5FAE32AD2F86}"/>
              </a:ext>
            </a:extLst>
          </p:cNvPr>
          <p:cNvPicPr>
            <a:picLocks noChangeAspect="1"/>
          </p:cNvPicPr>
          <p:nvPr/>
        </p:nvPicPr>
        <p:blipFill>
          <a:blip r:embed="rId4"/>
          <a:stretch>
            <a:fillRect/>
          </a:stretch>
        </p:blipFill>
        <p:spPr>
          <a:xfrm>
            <a:off x="207968" y="1888468"/>
            <a:ext cx="4687620" cy="2781389"/>
          </a:xfrm>
          <a:prstGeom prst="rect">
            <a:avLst/>
          </a:prstGeom>
        </p:spPr>
      </p:pic>
    </p:spTree>
    <p:extLst>
      <p:ext uri="{BB962C8B-B14F-4D97-AF65-F5344CB8AC3E}">
        <p14:creationId xmlns:p14="http://schemas.microsoft.com/office/powerpoint/2010/main" val="310663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Text Box 35"/>
          <p:cNvSpPr txBox="1">
            <a:spLocks noChangeArrowheads="1"/>
          </p:cNvSpPr>
          <p:nvPr/>
        </p:nvSpPr>
        <p:spPr bwMode="auto">
          <a:xfrm>
            <a:off x="6824374" y="4859249"/>
            <a:ext cx="1151277" cy="253916"/>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050">
                <a:solidFill>
                  <a:srgbClr val="000000"/>
                </a:solidFill>
                <a:cs typeface="Arial" pitchFamily="34" charset="0"/>
              </a:rPr>
              <a:t>Source: R. Szeliski</a:t>
            </a:r>
          </a:p>
        </p:txBody>
      </p:sp>
      <p:sp>
        <p:nvSpPr>
          <p:cNvPr id="2" name="TextBox 1">
            <a:extLst>
              <a:ext uri="{FF2B5EF4-FFF2-40B4-BE49-F238E27FC236}">
                <a16:creationId xmlns:a16="http://schemas.microsoft.com/office/drawing/2014/main" id="{C394B8C2-9B20-4659-A073-FCDFBAE35622}"/>
              </a:ext>
            </a:extLst>
          </p:cNvPr>
          <p:cNvSpPr txBox="1"/>
          <p:nvPr/>
        </p:nvSpPr>
        <p:spPr>
          <a:xfrm>
            <a:off x="647564" y="152065"/>
            <a:ext cx="7920880" cy="646331"/>
          </a:xfrm>
          <a:prstGeom prst="rect">
            <a:avLst/>
          </a:prstGeom>
          <a:noFill/>
        </p:spPr>
        <p:txBody>
          <a:bodyPr wrap="square" rtlCol="0">
            <a:spAutoFit/>
          </a:bodyPr>
          <a:lstStyle/>
          <a:p>
            <a:pPr algn="just"/>
            <a:r>
              <a:rPr lang="zh-CN" altLang="en-US" dirty="0"/>
              <a:t>但毕竟使用两个特征值去判断角点并不是很方便，因为求特征值比较费时，且需要用两个量 来比较判断也比较麻烦，因此定义了角点响应函数 </a:t>
            </a:r>
            <a:r>
              <a:rPr lang="en-US" altLang="zh-CN" dirty="0"/>
              <a:t>R</a:t>
            </a:r>
            <a:endParaRPr lang="en-US" dirty="0"/>
          </a:p>
        </p:txBody>
      </p:sp>
      <p:pic>
        <p:nvPicPr>
          <p:cNvPr id="4" name="Picture 3">
            <a:extLst>
              <a:ext uri="{FF2B5EF4-FFF2-40B4-BE49-F238E27FC236}">
                <a16:creationId xmlns:a16="http://schemas.microsoft.com/office/drawing/2014/main" id="{8F4D37FB-3197-4E06-9C9C-2D778144FC67}"/>
              </a:ext>
            </a:extLst>
          </p:cNvPr>
          <p:cNvPicPr>
            <a:picLocks noChangeAspect="1"/>
          </p:cNvPicPr>
          <p:nvPr/>
        </p:nvPicPr>
        <p:blipFill>
          <a:blip r:embed="rId3"/>
          <a:stretch>
            <a:fillRect/>
          </a:stretch>
        </p:blipFill>
        <p:spPr>
          <a:xfrm>
            <a:off x="3023828" y="916360"/>
            <a:ext cx="3010161" cy="899238"/>
          </a:xfrm>
          <a:prstGeom prst="rect">
            <a:avLst/>
          </a:prstGeom>
        </p:spPr>
      </p:pic>
      <p:sp>
        <p:nvSpPr>
          <p:cNvPr id="9" name="TextBox 8">
            <a:extLst>
              <a:ext uri="{FF2B5EF4-FFF2-40B4-BE49-F238E27FC236}">
                <a16:creationId xmlns:a16="http://schemas.microsoft.com/office/drawing/2014/main" id="{07CED36E-7CB1-456C-A2B4-10CBDBF72E16}"/>
              </a:ext>
            </a:extLst>
          </p:cNvPr>
          <p:cNvSpPr txBox="1"/>
          <p:nvPr/>
        </p:nvSpPr>
        <p:spPr>
          <a:xfrm>
            <a:off x="647564" y="1888468"/>
            <a:ext cx="7524836" cy="369332"/>
          </a:xfrm>
          <a:prstGeom prst="rect">
            <a:avLst/>
          </a:prstGeom>
          <a:noFill/>
        </p:spPr>
        <p:txBody>
          <a:bodyPr wrap="square">
            <a:spAutoFit/>
          </a:bodyPr>
          <a:lstStyle/>
          <a:p>
            <a:r>
              <a:rPr lang="en-US" altLang="zh-CN" dirty="0"/>
              <a:t>k </a:t>
            </a:r>
            <a:r>
              <a:rPr lang="zh-CN" altLang="en-US" dirty="0"/>
              <a:t>一般取值为 </a:t>
            </a:r>
            <a:r>
              <a:rPr lang="en-US" altLang="zh-CN" dirty="0"/>
              <a:t>(0.04 − 0.06)</a:t>
            </a:r>
            <a:r>
              <a:rPr lang="zh-CN" altLang="en-US" dirty="0"/>
              <a:t>。 根据上式我们能得到角点与 </a:t>
            </a:r>
            <a:r>
              <a:rPr lang="en-US" altLang="zh-CN" dirty="0"/>
              <a:t>R </a:t>
            </a:r>
            <a:r>
              <a:rPr lang="zh-CN" altLang="en-US" dirty="0"/>
              <a:t>之间的关系</a:t>
            </a:r>
            <a:endParaRPr lang="en-US" dirty="0"/>
          </a:p>
        </p:txBody>
      </p:sp>
      <p:pic>
        <p:nvPicPr>
          <p:cNvPr id="10" name="Picture 9">
            <a:extLst>
              <a:ext uri="{FF2B5EF4-FFF2-40B4-BE49-F238E27FC236}">
                <a16:creationId xmlns:a16="http://schemas.microsoft.com/office/drawing/2014/main" id="{A35322A4-469D-47E3-ACC0-AD799655611F}"/>
              </a:ext>
            </a:extLst>
          </p:cNvPr>
          <p:cNvPicPr>
            <a:picLocks noChangeAspect="1"/>
          </p:cNvPicPr>
          <p:nvPr/>
        </p:nvPicPr>
        <p:blipFill>
          <a:blip r:embed="rId4"/>
          <a:stretch>
            <a:fillRect/>
          </a:stretch>
        </p:blipFill>
        <p:spPr>
          <a:xfrm>
            <a:off x="4139952" y="2298857"/>
            <a:ext cx="4228552" cy="2687350"/>
          </a:xfrm>
          <a:prstGeom prst="rect">
            <a:avLst/>
          </a:prstGeom>
        </p:spPr>
      </p:pic>
      <p:sp>
        <p:nvSpPr>
          <p:cNvPr id="3" name="TextBox 2">
            <a:extLst>
              <a:ext uri="{FF2B5EF4-FFF2-40B4-BE49-F238E27FC236}">
                <a16:creationId xmlns:a16="http://schemas.microsoft.com/office/drawing/2014/main" id="{2F422273-A3E4-4713-BBFD-E143359D936D}"/>
              </a:ext>
            </a:extLst>
          </p:cNvPr>
          <p:cNvSpPr txBox="1"/>
          <p:nvPr/>
        </p:nvSpPr>
        <p:spPr>
          <a:xfrm>
            <a:off x="3923928" y="1312404"/>
            <a:ext cx="432048" cy="523220"/>
          </a:xfrm>
          <a:prstGeom prst="rect">
            <a:avLst/>
          </a:prstGeom>
          <a:noFill/>
        </p:spPr>
        <p:txBody>
          <a:bodyPr wrap="square" rtlCol="0">
            <a:spAutoFit/>
          </a:bodyPr>
          <a:lstStyle/>
          <a:p>
            <a:r>
              <a:rPr lang="en-US" sz="2800" dirty="0">
                <a:highlight>
                  <a:srgbClr val="FFFFFF"/>
                </a:highlight>
              </a:rPr>
              <a:t>A</a:t>
            </a:r>
          </a:p>
        </p:txBody>
      </p:sp>
      <p:sp>
        <p:nvSpPr>
          <p:cNvPr id="11" name="TextBox 10">
            <a:extLst>
              <a:ext uri="{FF2B5EF4-FFF2-40B4-BE49-F238E27FC236}">
                <a16:creationId xmlns:a16="http://schemas.microsoft.com/office/drawing/2014/main" id="{9544FDFB-B602-41A9-997C-F4160658E0A1}"/>
              </a:ext>
            </a:extLst>
          </p:cNvPr>
          <p:cNvSpPr txBox="1"/>
          <p:nvPr/>
        </p:nvSpPr>
        <p:spPr>
          <a:xfrm>
            <a:off x="5256076" y="1312404"/>
            <a:ext cx="432048" cy="523220"/>
          </a:xfrm>
          <a:prstGeom prst="rect">
            <a:avLst/>
          </a:prstGeom>
          <a:noFill/>
        </p:spPr>
        <p:txBody>
          <a:bodyPr wrap="square" rtlCol="0">
            <a:spAutoFit/>
          </a:bodyPr>
          <a:lstStyle/>
          <a:p>
            <a:r>
              <a:rPr lang="en-US" sz="2800" dirty="0">
                <a:highlight>
                  <a:srgbClr val="FFFFFF"/>
                </a:highlight>
              </a:rPr>
              <a:t>A</a:t>
            </a:r>
          </a:p>
        </p:txBody>
      </p:sp>
      <p:pic>
        <p:nvPicPr>
          <p:cNvPr id="5" name="图片 4">
            <a:extLst>
              <a:ext uri="{FF2B5EF4-FFF2-40B4-BE49-F238E27FC236}">
                <a16:creationId xmlns:a16="http://schemas.microsoft.com/office/drawing/2014/main" id="{94737032-8B48-4112-8B14-D3671A39647F}"/>
              </a:ext>
            </a:extLst>
          </p:cNvPr>
          <p:cNvPicPr>
            <a:picLocks noChangeAspect="1"/>
          </p:cNvPicPr>
          <p:nvPr/>
        </p:nvPicPr>
        <p:blipFill>
          <a:blip r:embed="rId5"/>
          <a:stretch>
            <a:fillRect/>
          </a:stretch>
        </p:blipFill>
        <p:spPr>
          <a:xfrm>
            <a:off x="424824" y="3365164"/>
            <a:ext cx="3499104" cy="554736"/>
          </a:xfrm>
          <a:prstGeom prst="rect">
            <a:avLst/>
          </a:prstGeom>
        </p:spPr>
      </p:pic>
      <p:sp>
        <p:nvSpPr>
          <p:cNvPr id="6" name="矩形 5">
            <a:extLst>
              <a:ext uri="{FF2B5EF4-FFF2-40B4-BE49-F238E27FC236}">
                <a16:creationId xmlns:a16="http://schemas.microsoft.com/office/drawing/2014/main" id="{BF3621BA-F1CE-43D2-AFD8-827C04C41475}"/>
              </a:ext>
            </a:extLst>
          </p:cNvPr>
          <p:cNvSpPr/>
          <p:nvPr/>
        </p:nvSpPr>
        <p:spPr>
          <a:xfrm>
            <a:off x="424824" y="3365164"/>
            <a:ext cx="114728" cy="215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937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5">
            <a:extLst>
              <a:ext uri="{FF2B5EF4-FFF2-40B4-BE49-F238E27FC236}">
                <a16:creationId xmlns:a16="http://schemas.microsoft.com/office/drawing/2014/main" id="{4B0A6C23-8DF5-4D1F-AD3E-EE839D3D8296}"/>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86018" name="Rectangle 2"/>
          <p:cNvSpPr>
            <a:spLocks noGrp="1" noChangeArrowheads="1"/>
          </p:cNvSpPr>
          <p:nvPr>
            <p:ph type="title" idx="4294967295"/>
          </p:nvPr>
        </p:nvSpPr>
        <p:spPr>
          <a:xfrm>
            <a:off x="1259632" y="484312"/>
            <a:ext cx="6174105" cy="857515"/>
          </a:xfrm>
        </p:spPr>
        <p:txBody>
          <a:bodyPr/>
          <a:lstStyle/>
          <a:p>
            <a:pPr eaLnBrk="1" hangingPunct="1"/>
            <a:r>
              <a:rPr lang="en-US" dirty="0"/>
              <a:t>Harris </a:t>
            </a:r>
            <a:r>
              <a:rPr lang="zh-CN" altLang="en-US" dirty="0"/>
              <a:t>角点检测</a:t>
            </a:r>
            <a:endParaRPr lang="ru-RU" dirty="0"/>
          </a:p>
        </p:txBody>
      </p:sp>
      <p:sp>
        <p:nvSpPr>
          <p:cNvPr id="86019" name="Rectangle 3"/>
          <p:cNvSpPr>
            <a:spLocks noGrp="1" noChangeArrowheads="1"/>
          </p:cNvSpPr>
          <p:nvPr>
            <p:ph type="body" idx="4294967295"/>
          </p:nvPr>
        </p:nvSpPr>
        <p:spPr>
          <a:xfrm>
            <a:off x="1727684" y="1816460"/>
            <a:ext cx="6948772" cy="2484276"/>
          </a:xfrm>
        </p:spPr>
        <p:txBody>
          <a:bodyPr/>
          <a:lstStyle/>
          <a:p>
            <a:pPr eaLnBrk="1" hangingPunct="1"/>
            <a:r>
              <a:rPr lang="en-US" sz="1800" dirty="0"/>
              <a:t>Algorithm steps: </a:t>
            </a:r>
          </a:p>
          <a:p>
            <a:pPr lvl="1" eaLnBrk="1" hangingPunct="1"/>
            <a:r>
              <a:rPr lang="zh-CN" altLang="en-US" sz="1800" dirty="0"/>
              <a:t>计算图像中所有局部区域</a:t>
            </a:r>
            <a:r>
              <a:rPr lang="en-US" altLang="zh-CN" sz="1800" dirty="0"/>
              <a:t>(patch)</a:t>
            </a:r>
            <a:r>
              <a:rPr lang="zh-CN" altLang="en-US" sz="1800" dirty="0"/>
              <a:t>的</a:t>
            </a:r>
            <a:r>
              <a:rPr lang="en-US" altLang="zh-CN" sz="1800" dirty="0"/>
              <a:t>A</a:t>
            </a:r>
            <a:r>
              <a:rPr lang="zh-CN" altLang="en-US" sz="1800" dirty="0"/>
              <a:t>矩阵以获得其</a:t>
            </a:r>
            <a:r>
              <a:rPr lang="en-US" altLang="zh-CN" sz="1800" dirty="0"/>
              <a:t>R</a:t>
            </a:r>
            <a:r>
              <a:rPr lang="zh-CN" altLang="en-US" sz="1800" dirty="0"/>
              <a:t>分数</a:t>
            </a:r>
            <a:endParaRPr lang="en-US" sz="1800" dirty="0"/>
          </a:p>
          <a:p>
            <a:pPr lvl="1" eaLnBrk="1" hangingPunct="1"/>
            <a:r>
              <a:rPr lang="zh-CN" altLang="en-US" sz="1800" dirty="0"/>
              <a:t>查找具有较大响应的点，对图像进行二值化</a:t>
            </a:r>
            <a:r>
              <a:rPr lang="en-US" sz="1800" dirty="0"/>
              <a:t> (</a:t>
            </a:r>
            <a:r>
              <a:rPr lang="en-US" sz="1800" i="1" dirty="0"/>
              <a:t>R </a:t>
            </a:r>
            <a:r>
              <a:rPr lang="en-US" sz="1800" dirty="0"/>
              <a:t>&gt; threshold)</a:t>
            </a:r>
          </a:p>
          <a:p>
            <a:pPr lvl="1" eaLnBrk="1" hangingPunct="1"/>
            <a:r>
              <a:rPr lang="zh-CN" altLang="en-US" sz="1800" dirty="0"/>
              <a:t>取</a:t>
            </a:r>
            <a:r>
              <a:rPr lang="en-US" altLang="zh-CN" sz="1800" dirty="0"/>
              <a:t>R</a:t>
            </a:r>
            <a:r>
              <a:rPr lang="zh-CN" altLang="en-US" sz="1800" dirty="0"/>
              <a:t>的局部最大值的点</a:t>
            </a:r>
            <a:endParaRPr lang="ru-RU" sz="1800" i="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5">
            <a:extLst>
              <a:ext uri="{FF2B5EF4-FFF2-40B4-BE49-F238E27FC236}">
                <a16:creationId xmlns:a16="http://schemas.microsoft.com/office/drawing/2014/main" id="{3238D427-833D-44B9-A1EA-629EDB8C7324}"/>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87042" name="Rectangle 2"/>
          <p:cNvSpPr>
            <a:spLocks noGrp="1" noChangeArrowheads="1"/>
          </p:cNvSpPr>
          <p:nvPr>
            <p:ph type="title" idx="4294967295"/>
          </p:nvPr>
        </p:nvSpPr>
        <p:spPr>
          <a:xfrm>
            <a:off x="1542115" y="254014"/>
            <a:ext cx="5831099" cy="514509"/>
          </a:xfrm>
        </p:spPr>
        <p:txBody>
          <a:bodyPr/>
          <a:lstStyle/>
          <a:p>
            <a:pPr eaLnBrk="1" hangingPunct="1"/>
            <a:r>
              <a:rPr lang="en-US" sz="2701" b="1" dirty="0"/>
              <a:t>Harris Detector: </a:t>
            </a:r>
            <a:r>
              <a:rPr lang="zh-CN" altLang="en-US" sz="2701" b="1" dirty="0"/>
              <a:t>样例</a:t>
            </a:r>
            <a:endParaRPr lang="ru-RU" sz="2701" b="1" dirty="0"/>
          </a:p>
        </p:txBody>
      </p:sp>
      <p:pic>
        <p:nvPicPr>
          <p:cNvPr id="87043" name="Picture 3" descr="cows_step0"/>
          <p:cNvPicPr>
            <a:picLocks noChangeAspect="1" noChangeArrowheads="1"/>
          </p:cNvPicPr>
          <p:nvPr/>
        </p:nvPicPr>
        <p:blipFill>
          <a:blip r:embed="rId4" cstate="print">
            <a:lum bright="12000" contrast="18000"/>
          </a:blip>
          <a:srcRect/>
          <a:stretch>
            <a:fillRect/>
          </a:stretch>
        </p:blipFill>
        <p:spPr bwMode="auto">
          <a:xfrm>
            <a:off x="1542115" y="971850"/>
            <a:ext cx="6116937" cy="3955286"/>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5">
            <a:extLst>
              <a:ext uri="{FF2B5EF4-FFF2-40B4-BE49-F238E27FC236}">
                <a16:creationId xmlns:a16="http://schemas.microsoft.com/office/drawing/2014/main" id="{18D72B43-E288-4E9D-A33A-08BA8D7A82E7}"/>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88066" name="Rectangle 2"/>
          <p:cNvSpPr>
            <a:spLocks noGrp="1" noChangeArrowheads="1"/>
          </p:cNvSpPr>
          <p:nvPr>
            <p:ph type="title" idx="4294967295"/>
          </p:nvPr>
        </p:nvSpPr>
        <p:spPr>
          <a:xfrm>
            <a:off x="1656450" y="88268"/>
            <a:ext cx="5831099" cy="514509"/>
          </a:xfrm>
        </p:spPr>
        <p:txBody>
          <a:bodyPr/>
          <a:lstStyle/>
          <a:p>
            <a:pPr eaLnBrk="1" hangingPunct="1"/>
            <a:r>
              <a:rPr lang="en-US" sz="2701" b="1" dirty="0"/>
              <a:t>Harris Detector:</a:t>
            </a:r>
            <a:r>
              <a:rPr lang="zh-CN" altLang="en-US" sz="2701" b="1" dirty="0"/>
              <a:t>样例</a:t>
            </a:r>
            <a:endParaRPr lang="ru-RU" sz="2701" b="1" dirty="0"/>
          </a:p>
        </p:txBody>
      </p:sp>
      <p:pic>
        <p:nvPicPr>
          <p:cNvPr id="88067" name="Picture 3" descr="cows_step1_corner_response"/>
          <p:cNvPicPr>
            <a:picLocks noChangeAspect="1" noChangeArrowheads="1"/>
          </p:cNvPicPr>
          <p:nvPr/>
        </p:nvPicPr>
        <p:blipFill>
          <a:blip r:embed="rId4" cstate="print"/>
          <a:srcRect/>
          <a:stretch>
            <a:fillRect/>
          </a:stretch>
        </p:blipFill>
        <p:spPr bwMode="auto">
          <a:xfrm>
            <a:off x="1542115" y="971851"/>
            <a:ext cx="6116937" cy="3952904"/>
          </a:xfrm>
          <a:prstGeom prst="rect">
            <a:avLst/>
          </a:prstGeom>
          <a:noFill/>
          <a:ln w="9525">
            <a:noFill/>
            <a:miter lim="800000"/>
            <a:headEnd/>
            <a:tailEnd/>
          </a:ln>
        </p:spPr>
      </p:pic>
      <p:sp>
        <p:nvSpPr>
          <p:cNvPr id="88068" name="Text Box 4"/>
          <p:cNvSpPr txBox="1">
            <a:spLocks noChangeArrowheads="1"/>
          </p:cNvSpPr>
          <p:nvPr/>
        </p:nvSpPr>
        <p:spPr bwMode="auto">
          <a:xfrm>
            <a:off x="1802605" y="505130"/>
            <a:ext cx="2767104" cy="415627"/>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00"/>
                </a:solidFill>
                <a:latin typeface="Times New Roman" pitchFamily="18" charset="0"/>
                <a:cs typeface="Times New Roman" pitchFamily="18" charset="0"/>
              </a:rPr>
              <a:t>Compute corner response </a:t>
            </a:r>
            <a:r>
              <a:rPr lang="en-US" sz="2101" i="1" dirty="0">
                <a:solidFill>
                  <a:srgbClr val="000000"/>
                </a:solidFill>
                <a:latin typeface="Times New Roman" pitchFamily="18" charset="0"/>
                <a:cs typeface="Times New Roman" pitchFamily="18" charset="0"/>
              </a:rPr>
              <a:t>R</a:t>
            </a:r>
            <a:endParaRPr lang="ru-RU" sz="2101" i="1" dirty="0">
              <a:solidFill>
                <a:srgbClr val="000000"/>
              </a:solidFill>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srcRect t="-1" b="74746"/>
          <a:stretch/>
        </p:blipFill>
        <p:spPr>
          <a:xfrm>
            <a:off x="0" y="3196406"/>
            <a:ext cx="9144000" cy="1948681"/>
          </a:xfrm>
          <a:prstGeom prst="rect">
            <a:avLst/>
          </a:prstGeom>
        </p:spPr>
      </p:pic>
      <p:sp>
        <p:nvSpPr>
          <p:cNvPr id="16" name="Title 1">
            <a:extLst>
              <a:ext uri="{FF2B5EF4-FFF2-40B4-BE49-F238E27FC236}">
                <a16:creationId xmlns:a16="http://schemas.microsoft.com/office/drawing/2014/main" id="{639CC1E4-BFE8-419A-859C-D6BD8D1CF230}"/>
              </a:ext>
            </a:extLst>
          </p:cNvPr>
          <p:cNvSpPr>
            <a:spLocks noGrp="1"/>
          </p:cNvSpPr>
          <p:nvPr>
            <p:ph type="title"/>
          </p:nvPr>
        </p:nvSpPr>
        <p:spPr>
          <a:xfrm>
            <a:off x="2799745" y="540356"/>
            <a:ext cx="2477709" cy="465274"/>
          </a:xfrm>
        </p:spPr>
        <p:txBody>
          <a:bodyPr>
            <a:noAutofit/>
          </a:bodyPr>
          <a:lstStyle/>
          <a:p>
            <a:r>
              <a:rPr lang="zh-CN" altLang="en-US" sz="2800" dirty="0"/>
              <a:t>图像匹配</a:t>
            </a:r>
            <a:endParaRPr lang="en-US" sz="2800" dirty="0"/>
          </a:p>
        </p:txBody>
      </p:sp>
      <p:pic>
        <p:nvPicPr>
          <p:cNvPr id="17" name="Picture 2" descr="http://farm1.static.flickr.com/47/136915456_c6f719ea3f.jpg?v=0">
            <a:extLst>
              <a:ext uri="{FF2B5EF4-FFF2-40B4-BE49-F238E27FC236}">
                <a16:creationId xmlns:a16="http://schemas.microsoft.com/office/drawing/2014/main" id="{ECCE222E-D01C-4AE2-96D5-FB3F2ABA7B4B}"/>
              </a:ext>
            </a:extLst>
          </p:cNvPr>
          <p:cNvPicPr>
            <a:picLocks noChangeAspect="1" noChangeArrowheads="1"/>
          </p:cNvPicPr>
          <p:nvPr/>
        </p:nvPicPr>
        <p:blipFill>
          <a:blip r:embed="rId3" cstate="print"/>
          <a:srcRect/>
          <a:stretch>
            <a:fillRect/>
          </a:stretch>
        </p:blipFill>
        <p:spPr bwMode="auto">
          <a:xfrm>
            <a:off x="1007604" y="1390124"/>
            <a:ext cx="3270827" cy="2453120"/>
          </a:xfrm>
          <a:prstGeom prst="rect">
            <a:avLst/>
          </a:prstGeom>
          <a:noFill/>
          <a:ln w="9525">
            <a:noFill/>
            <a:miter lim="800000"/>
            <a:headEnd/>
            <a:tailEnd/>
          </a:ln>
        </p:spPr>
      </p:pic>
      <p:sp>
        <p:nvSpPr>
          <p:cNvPr id="18" name="TextBox 4">
            <a:extLst>
              <a:ext uri="{FF2B5EF4-FFF2-40B4-BE49-F238E27FC236}">
                <a16:creationId xmlns:a16="http://schemas.microsoft.com/office/drawing/2014/main" id="{A4A9CEF1-626B-45C2-9891-32AAAD84FFA5}"/>
              </a:ext>
            </a:extLst>
          </p:cNvPr>
          <p:cNvSpPr txBox="1">
            <a:spLocks noChangeArrowheads="1"/>
          </p:cNvSpPr>
          <p:nvPr/>
        </p:nvSpPr>
        <p:spPr bwMode="auto">
          <a:xfrm>
            <a:off x="1367644" y="4063792"/>
            <a:ext cx="1910602" cy="338554"/>
          </a:xfrm>
          <a:prstGeom prst="rect">
            <a:avLst/>
          </a:prstGeom>
          <a:noFill/>
          <a:ln w="9525">
            <a:noFill/>
            <a:miter lim="800000"/>
            <a:headEnd/>
            <a:tailEnd/>
          </a:ln>
        </p:spPr>
        <p:txBody>
          <a:bodyPr wrap="square">
            <a:spAutoFit/>
          </a:bodyPr>
          <a:lstStyle/>
          <a:p>
            <a:pPr algn="ctr"/>
            <a:r>
              <a:rPr lang="en-US" sz="1600" b="0">
                <a:latin typeface="Arial" pitchFamily="34" charset="0"/>
              </a:rPr>
              <a:t>by </a:t>
            </a:r>
            <a:r>
              <a:rPr lang="en-US" sz="1600" b="0">
                <a:latin typeface="Arial" pitchFamily="34" charset="0"/>
                <a:hlinkClick r:id="rId4"/>
              </a:rPr>
              <a:t>Diva Sian</a:t>
            </a:r>
            <a:endParaRPr lang="en-US" sz="1600" b="0">
              <a:latin typeface="Arial" pitchFamily="34" charset="0"/>
            </a:endParaRPr>
          </a:p>
        </p:txBody>
      </p:sp>
      <p:sp>
        <p:nvSpPr>
          <p:cNvPr id="19" name="TextBox 6">
            <a:extLst>
              <a:ext uri="{FF2B5EF4-FFF2-40B4-BE49-F238E27FC236}">
                <a16:creationId xmlns:a16="http://schemas.microsoft.com/office/drawing/2014/main" id="{34843036-8010-4E56-9964-050A0F2F692E}"/>
              </a:ext>
            </a:extLst>
          </p:cNvPr>
          <p:cNvSpPr txBox="1">
            <a:spLocks noChangeArrowheads="1"/>
          </p:cNvSpPr>
          <p:nvPr/>
        </p:nvSpPr>
        <p:spPr bwMode="auto">
          <a:xfrm>
            <a:off x="5459999" y="4552764"/>
            <a:ext cx="2997382" cy="338554"/>
          </a:xfrm>
          <a:prstGeom prst="rect">
            <a:avLst/>
          </a:prstGeom>
          <a:noFill/>
          <a:ln w="9525">
            <a:noFill/>
            <a:miter lim="800000"/>
            <a:headEnd/>
            <a:tailEnd/>
          </a:ln>
        </p:spPr>
        <p:txBody>
          <a:bodyPr wrap="square">
            <a:spAutoFit/>
          </a:bodyPr>
          <a:lstStyle/>
          <a:p>
            <a:pPr algn="ctr"/>
            <a:r>
              <a:rPr lang="en-US" sz="1600" b="0" dirty="0">
                <a:latin typeface="Arial" pitchFamily="34" charset="0"/>
              </a:rPr>
              <a:t>by </a:t>
            </a:r>
            <a:r>
              <a:rPr lang="en-US" sz="1600" b="0" dirty="0" err="1">
                <a:latin typeface="Arial" pitchFamily="34" charset="0"/>
                <a:hlinkClick r:id="rId5"/>
              </a:rPr>
              <a:t>swashford</a:t>
            </a:r>
            <a:endParaRPr lang="en-US" sz="1600" b="0" dirty="0">
              <a:latin typeface="Arial" pitchFamily="34" charset="0"/>
            </a:endParaRPr>
          </a:p>
        </p:txBody>
      </p:sp>
      <p:pic>
        <p:nvPicPr>
          <p:cNvPr id="21" name="Picture 6" descr="http://farm1.static.flickr.com/150/428567562_c51726836e.jpg?v=1174430488">
            <a:extLst>
              <a:ext uri="{FF2B5EF4-FFF2-40B4-BE49-F238E27FC236}">
                <a16:creationId xmlns:a16="http://schemas.microsoft.com/office/drawing/2014/main" id="{A3E68F81-2189-4BB1-8C55-7213DC7B88A8}"/>
              </a:ext>
            </a:extLst>
          </p:cNvPr>
          <p:cNvPicPr>
            <a:picLocks noChangeAspect="1" noChangeArrowheads="1"/>
          </p:cNvPicPr>
          <p:nvPr/>
        </p:nvPicPr>
        <p:blipFill>
          <a:blip r:embed="rId6" cstate="print"/>
          <a:srcRect/>
          <a:stretch>
            <a:fillRect/>
          </a:stretch>
        </p:blipFill>
        <p:spPr bwMode="auto">
          <a:xfrm>
            <a:off x="5574373" y="770928"/>
            <a:ext cx="2768634" cy="3691512"/>
          </a:xfrm>
          <a:prstGeom prst="rect">
            <a:avLst/>
          </a:prstGeom>
          <a:noFill/>
          <a:ln w="9525">
            <a:noFill/>
            <a:miter lim="800000"/>
            <a:headEnd/>
            <a:tailEnd/>
          </a:ln>
        </p:spPr>
      </p:pic>
      <p:sp>
        <p:nvSpPr>
          <p:cNvPr id="23" name="文本框 37">
            <a:extLst>
              <a:ext uri="{FF2B5EF4-FFF2-40B4-BE49-F238E27FC236}">
                <a16:creationId xmlns:a16="http://schemas.microsoft.com/office/drawing/2014/main" id="{31A63F5E-B246-416F-B56E-14B4144E5690}"/>
              </a:ext>
            </a:extLst>
          </p:cNvPr>
          <p:cNvSpPr txBox="1"/>
          <p:nvPr/>
        </p:nvSpPr>
        <p:spPr>
          <a:xfrm>
            <a:off x="196716" y="181655"/>
            <a:ext cx="1999020" cy="466708"/>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Motivation</a:t>
            </a:r>
          </a:p>
        </p:txBody>
      </p:sp>
    </p:spTree>
    <p:extLst>
      <p:ext uri="{BB962C8B-B14F-4D97-AF65-F5344CB8AC3E}">
        <p14:creationId xmlns:p14="http://schemas.microsoft.com/office/powerpoint/2010/main" val="1281325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1656450" y="88268"/>
            <a:ext cx="5831099" cy="514509"/>
          </a:xfrm>
        </p:spPr>
        <p:txBody>
          <a:bodyPr/>
          <a:lstStyle/>
          <a:p>
            <a:pPr eaLnBrk="1" hangingPunct="1"/>
            <a:r>
              <a:rPr lang="en-US" sz="2701" b="1" dirty="0"/>
              <a:t>Harris Detector:</a:t>
            </a:r>
            <a:r>
              <a:rPr lang="zh-CN" altLang="en-US" sz="2701" b="1" dirty="0"/>
              <a:t>样例</a:t>
            </a:r>
            <a:endParaRPr lang="ru-RU" sz="2701" b="1" dirty="0"/>
          </a:p>
        </p:txBody>
      </p:sp>
      <p:sp>
        <p:nvSpPr>
          <p:cNvPr id="89091" name="Text Box 3"/>
          <p:cNvSpPr txBox="1">
            <a:spLocks noChangeArrowheads="1"/>
          </p:cNvSpPr>
          <p:nvPr/>
        </p:nvSpPr>
        <p:spPr bwMode="auto">
          <a:xfrm>
            <a:off x="1799692" y="514509"/>
            <a:ext cx="5197898" cy="415627"/>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00"/>
                </a:solidFill>
                <a:latin typeface="Times New Roman" pitchFamily="18" charset="0"/>
                <a:cs typeface="Times New Roman" pitchFamily="18" charset="0"/>
              </a:rPr>
              <a:t>Find points with large corner response: </a:t>
            </a:r>
            <a:r>
              <a:rPr lang="en-US" sz="2101" i="1" dirty="0">
                <a:solidFill>
                  <a:srgbClr val="000000"/>
                </a:solidFill>
                <a:latin typeface="Times New Roman" pitchFamily="18" charset="0"/>
                <a:cs typeface="Times New Roman" pitchFamily="18" charset="0"/>
              </a:rPr>
              <a:t>R&gt;</a:t>
            </a:r>
            <a:r>
              <a:rPr lang="en-US" sz="2101" dirty="0">
                <a:solidFill>
                  <a:srgbClr val="000000"/>
                </a:solidFill>
                <a:latin typeface="Times New Roman" pitchFamily="18" charset="0"/>
                <a:cs typeface="Times New Roman" pitchFamily="18" charset="0"/>
              </a:rPr>
              <a:t>threshold</a:t>
            </a:r>
            <a:endParaRPr lang="ru-RU" sz="2101" dirty="0">
              <a:solidFill>
                <a:srgbClr val="000000"/>
              </a:solidFill>
              <a:latin typeface="Times New Roman" pitchFamily="18" charset="0"/>
              <a:cs typeface="Times New Roman" pitchFamily="18" charset="0"/>
            </a:endParaRPr>
          </a:p>
        </p:txBody>
      </p:sp>
      <p:pic>
        <p:nvPicPr>
          <p:cNvPr id="89092" name="Picture 4" descr="cows_step2_thresh"/>
          <p:cNvPicPr>
            <a:picLocks noChangeAspect="1" noChangeArrowheads="1"/>
          </p:cNvPicPr>
          <p:nvPr/>
        </p:nvPicPr>
        <p:blipFill>
          <a:blip r:embed="rId3" cstate="print"/>
          <a:srcRect/>
          <a:stretch>
            <a:fillRect/>
          </a:stretch>
        </p:blipFill>
        <p:spPr bwMode="auto">
          <a:xfrm>
            <a:off x="1542115" y="971851"/>
            <a:ext cx="6116937" cy="3952904"/>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656451" y="0"/>
            <a:ext cx="5831099" cy="514509"/>
          </a:xfrm>
        </p:spPr>
        <p:txBody>
          <a:bodyPr/>
          <a:lstStyle/>
          <a:p>
            <a:pPr eaLnBrk="1" hangingPunct="1"/>
            <a:r>
              <a:rPr lang="en-US" sz="2701" b="1"/>
              <a:t>Harris Detector: Workflow</a:t>
            </a:r>
            <a:endParaRPr lang="ru-RU" sz="2701" b="1"/>
          </a:p>
        </p:txBody>
      </p:sp>
      <p:sp>
        <p:nvSpPr>
          <p:cNvPr id="90115" name="Text Box 3"/>
          <p:cNvSpPr txBox="1">
            <a:spLocks noChangeArrowheads="1"/>
          </p:cNvSpPr>
          <p:nvPr/>
        </p:nvSpPr>
        <p:spPr bwMode="auto">
          <a:xfrm>
            <a:off x="1770786" y="476398"/>
            <a:ext cx="4091120" cy="415627"/>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Times New Roman" pitchFamily="18" charset="0"/>
                <a:cs typeface="Times New Roman" pitchFamily="18" charset="0"/>
              </a:rPr>
              <a:t>Take only the points of local maxima of </a:t>
            </a:r>
            <a:r>
              <a:rPr lang="en-US" sz="2101" i="1">
                <a:solidFill>
                  <a:srgbClr val="000000"/>
                </a:solidFill>
                <a:latin typeface="Times New Roman" pitchFamily="18" charset="0"/>
                <a:cs typeface="Times New Roman" pitchFamily="18" charset="0"/>
              </a:rPr>
              <a:t>R</a:t>
            </a:r>
            <a:endParaRPr lang="ru-RU" sz="2101" i="1">
              <a:solidFill>
                <a:srgbClr val="000000"/>
              </a:solidFill>
              <a:latin typeface="Times New Roman" pitchFamily="18" charset="0"/>
              <a:cs typeface="Times New Roman" pitchFamily="18" charset="0"/>
            </a:endParaRPr>
          </a:p>
        </p:txBody>
      </p:sp>
      <p:pic>
        <p:nvPicPr>
          <p:cNvPr id="90116" name="Picture 4" descr="cows_step3_thresh&amp;max"/>
          <p:cNvPicPr>
            <a:picLocks noChangeAspect="1" noChangeArrowheads="1"/>
          </p:cNvPicPr>
          <p:nvPr/>
        </p:nvPicPr>
        <p:blipFill>
          <a:blip r:embed="rId3" cstate="print">
            <a:lum bright="24000" contrast="72000"/>
            <a:grayscl/>
            <a:biLevel thresh="50000"/>
          </a:blip>
          <a:srcRect/>
          <a:stretch>
            <a:fillRect/>
          </a:stretch>
        </p:blipFill>
        <p:spPr bwMode="auto">
          <a:xfrm>
            <a:off x="1542115" y="971850"/>
            <a:ext cx="6116937" cy="3939803"/>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1656450" y="304292"/>
            <a:ext cx="5831099" cy="514509"/>
          </a:xfrm>
        </p:spPr>
        <p:txBody>
          <a:bodyPr/>
          <a:lstStyle/>
          <a:p>
            <a:pPr eaLnBrk="1" hangingPunct="1"/>
            <a:r>
              <a:rPr lang="en-US" sz="2701" b="1" dirty="0"/>
              <a:t>Harris Detector: </a:t>
            </a:r>
            <a:r>
              <a:rPr lang="zh-CN" altLang="en-US" sz="2701" b="1" dirty="0"/>
              <a:t>样例</a:t>
            </a:r>
            <a:endParaRPr lang="ru-RU" sz="2701" b="1" dirty="0"/>
          </a:p>
        </p:txBody>
      </p:sp>
      <p:pic>
        <p:nvPicPr>
          <p:cNvPr id="91139" name="Picture 3" descr="cows_step4_harris"/>
          <p:cNvPicPr>
            <a:picLocks noChangeAspect="1" noChangeArrowheads="1"/>
          </p:cNvPicPr>
          <p:nvPr/>
        </p:nvPicPr>
        <p:blipFill>
          <a:blip r:embed="rId3" cstate="print">
            <a:lum bright="12000" contrast="18000"/>
          </a:blip>
          <a:srcRect/>
          <a:stretch>
            <a:fillRect/>
          </a:stretch>
        </p:blipFill>
        <p:spPr bwMode="auto">
          <a:xfrm>
            <a:off x="1542115" y="971850"/>
            <a:ext cx="6116937" cy="396005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1141940" y="150268"/>
            <a:ext cx="6860117" cy="857515"/>
          </a:xfrm>
        </p:spPr>
        <p:txBody>
          <a:bodyPr>
            <a:normAutofit/>
          </a:bodyPr>
          <a:lstStyle/>
          <a:p>
            <a:pPr eaLnBrk="1" hangingPunct="1"/>
            <a:r>
              <a:rPr lang="en-US" dirty="0"/>
              <a:t>Harris </a:t>
            </a:r>
            <a:r>
              <a:rPr lang="zh-CN" altLang="en-US" dirty="0"/>
              <a:t>角点检测</a:t>
            </a:r>
            <a:r>
              <a:rPr lang="en-US" dirty="0"/>
              <a:t>: Properties</a:t>
            </a:r>
            <a:endParaRPr lang="ru-RU" dirty="0"/>
          </a:p>
        </p:txBody>
      </p:sp>
      <p:sp>
        <p:nvSpPr>
          <p:cNvPr id="93187" name="Rectangle 3"/>
          <p:cNvSpPr>
            <a:spLocks noGrp="1" noChangeArrowheads="1"/>
          </p:cNvSpPr>
          <p:nvPr>
            <p:ph type="body" idx="4294967295"/>
          </p:nvPr>
        </p:nvSpPr>
        <p:spPr>
          <a:xfrm>
            <a:off x="1484947" y="1266244"/>
            <a:ext cx="6174105" cy="440667"/>
          </a:xfrm>
        </p:spPr>
        <p:txBody>
          <a:bodyPr>
            <a:normAutofit fontScale="92500" lnSpcReduction="20000"/>
          </a:bodyPr>
          <a:lstStyle/>
          <a:p>
            <a:pPr eaLnBrk="1" hangingPunct="1">
              <a:lnSpc>
                <a:spcPct val="90000"/>
              </a:lnSpc>
            </a:pPr>
            <a:r>
              <a:rPr lang="zh-CN" altLang="en-US" dirty="0"/>
              <a:t>旋转不变性</a:t>
            </a:r>
            <a:endParaRPr lang="ru-RU" dirty="0"/>
          </a:p>
        </p:txBody>
      </p:sp>
      <p:grpSp>
        <p:nvGrpSpPr>
          <p:cNvPr id="2" name="Group 4"/>
          <p:cNvGrpSpPr>
            <a:grpSpLocks/>
          </p:cNvGrpSpPr>
          <p:nvPr/>
        </p:nvGrpSpPr>
        <p:grpSpPr bwMode="auto">
          <a:xfrm>
            <a:off x="3142809" y="1890106"/>
            <a:ext cx="514509" cy="514509"/>
            <a:chOff x="1248" y="1584"/>
            <a:chExt cx="1536" cy="1248"/>
          </a:xfrm>
        </p:grpSpPr>
        <p:sp>
          <p:nvSpPr>
            <p:cNvPr id="93203" name="Rectangle 5"/>
            <p:cNvSpPr>
              <a:spLocks noChangeArrowheads="1"/>
            </p:cNvSpPr>
            <p:nvPr/>
          </p:nvSpPr>
          <p:spPr bwMode="auto">
            <a:xfrm>
              <a:off x="1248" y="1584"/>
              <a:ext cx="1536" cy="1248"/>
            </a:xfrm>
            <a:prstGeom prst="rect">
              <a:avLst/>
            </a:prstGeom>
            <a:solidFill>
              <a:schemeClr val="accent1">
                <a:alpha val="50195"/>
              </a:schemeClr>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1350">
                <a:solidFill>
                  <a:srgbClr val="000000"/>
                </a:solidFill>
              </a:endParaRPr>
            </a:p>
          </p:txBody>
        </p:sp>
        <p:sp>
          <p:nvSpPr>
            <p:cNvPr id="93204" name="Freeform 6"/>
            <p:cNvSpPr>
              <a:spLocks/>
            </p:cNvSpPr>
            <p:nvPr/>
          </p:nvSpPr>
          <p:spPr bwMode="auto">
            <a:xfrm>
              <a:off x="1680" y="2016"/>
              <a:ext cx="1104" cy="816"/>
            </a:xfrm>
            <a:custGeom>
              <a:avLst/>
              <a:gdLst>
                <a:gd name="T0" fmla="*/ 0 w 720"/>
                <a:gd name="T1" fmla="*/ 816 h 528"/>
                <a:gd name="T2" fmla="*/ 74 w 720"/>
                <a:gd name="T3" fmla="*/ 0 h 528"/>
                <a:gd name="T4" fmla="*/ 1104 w 720"/>
                <a:gd name="T5" fmla="*/ 519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pPr eaLnBrk="0" fontAlgn="base" hangingPunct="0">
                <a:spcBef>
                  <a:spcPct val="0"/>
                </a:spcBef>
                <a:spcAft>
                  <a:spcPct val="0"/>
                </a:spcAft>
              </a:pPr>
              <a:endParaRPr lang="en-US" sz="1350">
                <a:solidFill>
                  <a:srgbClr val="000000"/>
                </a:solidFill>
              </a:endParaRPr>
            </a:p>
          </p:txBody>
        </p:sp>
      </p:grpSp>
      <p:grpSp>
        <p:nvGrpSpPr>
          <p:cNvPr id="3" name="Group 7"/>
          <p:cNvGrpSpPr>
            <a:grpSpLocks/>
          </p:cNvGrpSpPr>
          <p:nvPr/>
        </p:nvGrpSpPr>
        <p:grpSpPr bwMode="auto">
          <a:xfrm>
            <a:off x="4972173" y="1890106"/>
            <a:ext cx="514509" cy="525227"/>
            <a:chOff x="2928" y="1776"/>
            <a:chExt cx="432" cy="441"/>
          </a:xfrm>
        </p:grpSpPr>
        <p:sp>
          <p:nvSpPr>
            <p:cNvPr id="93201" name="Rectangle 8"/>
            <p:cNvSpPr>
              <a:spLocks noChangeArrowheads="1"/>
            </p:cNvSpPr>
            <p:nvPr/>
          </p:nvSpPr>
          <p:spPr bwMode="auto">
            <a:xfrm>
              <a:off x="2928" y="1776"/>
              <a:ext cx="432" cy="432"/>
            </a:xfrm>
            <a:prstGeom prst="rect">
              <a:avLst/>
            </a:prstGeom>
            <a:solidFill>
              <a:schemeClr val="accent1">
                <a:alpha val="50195"/>
              </a:schemeClr>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1350">
                <a:solidFill>
                  <a:srgbClr val="000000"/>
                </a:solidFill>
              </a:endParaRPr>
            </a:p>
          </p:txBody>
        </p:sp>
        <p:sp>
          <p:nvSpPr>
            <p:cNvPr id="93202" name="Freeform 9"/>
            <p:cNvSpPr>
              <a:spLocks/>
            </p:cNvSpPr>
            <p:nvPr/>
          </p:nvSpPr>
          <p:spPr bwMode="auto">
            <a:xfrm rot="3029958">
              <a:off x="2987" y="1873"/>
              <a:ext cx="364" cy="323"/>
            </a:xfrm>
            <a:custGeom>
              <a:avLst/>
              <a:gdLst>
                <a:gd name="T0" fmla="*/ 0 w 720"/>
                <a:gd name="T1" fmla="*/ 323 h 528"/>
                <a:gd name="T2" fmla="*/ 24 w 720"/>
                <a:gd name="T3" fmla="*/ 0 h 528"/>
                <a:gd name="T4" fmla="*/ 364 w 720"/>
                <a:gd name="T5" fmla="*/ 206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pPr eaLnBrk="0" fontAlgn="base" hangingPunct="0">
                <a:spcBef>
                  <a:spcPct val="0"/>
                </a:spcBef>
                <a:spcAft>
                  <a:spcPct val="0"/>
                </a:spcAft>
              </a:pPr>
              <a:endParaRPr lang="en-US" sz="1350">
                <a:solidFill>
                  <a:srgbClr val="000000"/>
                </a:solidFill>
              </a:endParaRPr>
            </a:p>
          </p:txBody>
        </p:sp>
      </p:grpSp>
      <p:sp>
        <p:nvSpPr>
          <p:cNvPr id="93190" name="AutoShape 10"/>
          <p:cNvSpPr>
            <a:spLocks noChangeArrowheads="1"/>
          </p:cNvSpPr>
          <p:nvPr/>
        </p:nvSpPr>
        <p:spPr bwMode="auto">
          <a:xfrm>
            <a:off x="4057491" y="2061609"/>
            <a:ext cx="571676" cy="571676"/>
          </a:xfrm>
          <a:custGeom>
            <a:avLst/>
            <a:gdLst>
              <a:gd name="T0" fmla="*/ 20161252 w 21600"/>
              <a:gd name="T1" fmla="*/ 0 h 21600"/>
              <a:gd name="T2" fmla="*/ 0 w 21600"/>
              <a:gd name="T3" fmla="*/ 13440833 h 21600"/>
              <a:gd name="T4" fmla="*/ 20161252 w 21600"/>
              <a:gd name="T5" fmla="*/ 26881666 h 21600"/>
              <a:gd name="T6" fmla="*/ 26881666 w 21600"/>
              <a:gd name="T7" fmla="*/ 1344083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1350">
              <a:solidFill>
                <a:srgbClr val="000000"/>
              </a:solidFill>
            </a:endParaRPr>
          </a:p>
        </p:txBody>
      </p:sp>
      <p:sp>
        <p:nvSpPr>
          <p:cNvPr id="93191" name="Text Box 11"/>
          <p:cNvSpPr txBox="1">
            <a:spLocks noChangeArrowheads="1"/>
          </p:cNvSpPr>
          <p:nvPr/>
        </p:nvSpPr>
        <p:spPr bwMode="auto">
          <a:xfrm>
            <a:off x="2228127" y="3275413"/>
            <a:ext cx="5004973" cy="369332"/>
          </a:xfrm>
          <a:prstGeom prst="rect">
            <a:avLst/>
          </a:prstGeom>
          <a:noFill/>
          <a:ln w="9525">
            <a:noFill/>
            <a:miter lim="800000"/>
            <a:headEnd/>
            <a:tailEnd/>
          </a:ln>
        </p:spPr>
        <p:txBody>
          <a:bodyPr wrap="square">
            <a:spAutoFit/>
          </a:bodyPr>
          <a:lstStyle/>
          <a:p>
            <a:pPr fontAlgn="base">
              <a:spcBef>
                <a:spcPct val="0"/>
              </a:spcBef>
              <a:spcAft>
                <a:spcPct val="0"/>
              </a:spcAft>
            </a:pPr>
            <a:r>
              <a:rPr lang="zh-CN" altLang="en-US" dirty="0">
                <a:solidFill>
                  <a:srgbClr val="000000"/>
                </a:solidFill>
                <a:cs typeface="Times New Roman" pitchFamily="18" charset="0"/>
              </a:rPr>
              <a:t>椭圆经过旋转形状保持不变</a:t>
            </a:r>
            <a:r>
              <a:rPr lang="en-US" dirty="0">
                <a:solidFill>
                  <a:srgbClr val="000000"/>
                </a:solidFill>
                <a:cs typeface="Times New Roman" pitchFamily="18" charset="0"/>
              </a:rPr>
              <a:t>(i.e. </a:t>
            </a:r>
            <a:r>
              <a:rPr lang="zh-CN" altLang="en-US" dirty="0">
                <a:solidFill>
                  <a:srgbClr val="000000"/>
                </a:solidFill>
                <a:cs typeface="Times New Roman" pitchFamily="18" charset="0"/>
              </a:rPr>
              <a:t>特征值</a:t>
            </a:r>
            <a:r>
              <a:rPr lang="en-US" dirty="0">
                <a:solidFill>
                  <a:srgbClr val="000000"/>
                </a:solidFill>
                <a:cs typeface="Times New Roman" pitchFamily="18" charset="0"/>
              </a:rPr>
              <a:t>)</a:t>
            </a:r>
            <a:endParaRPr lang="ru-RU" dirty="0">
              <a:solidFill>
                <a:srgbClr val="000000"/>
              </a:solidFill>
              <a:cs typeface="Times New Roman" pitchFamily="18" charset="0"/>
            </a:endParaRPr>
          </a:p>
        </p:txBody>
      </p:sp>
      <p:grpSp>
        <p:nvGrpSpPr>
          <p:cNvPr id="4" name="Group 12"/>
          <p:cNvGrpSpPr>
            <a:grpSpLocks/>
          </p:cNvGrpSpPr>
          <p:nvPr/>
        </p:nvGrpSpPr>
        <p:grpSpPr bwMode="auto">
          <a:xfrm rot="-1269191">
            <a:off x="3085641" y="2747621"/>
            <a:ext cx="695540" cy="273928"/>
            <a:chOff x="1536" y="2496"/>
            <a:chExt cx="1152" cy="384"/>
          </a:xfrm>
        </p:grpSpPr>
        <p:sp>
          <p:nvSpPr>
            <p:cNvPr id="93198" name="Oval 13"/>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p>
              <a:pPr eaLnBrk="0" fontAlgn="base" hangingPunct="0">
                <a:spcBef>
                  <a:spcPct val="0"/>
                </a:spcBef>
                <a:spcAft>
                  <a:spcPct val="0"/>
                </a:spcAft>
              </a:pPr>
              <a:endParaRPr lang="en-US" sz="1350">
                <a:solidFill>
                  <a:srgbClr val="000000"/>
                </a:solidFill>
              </a:endParaRPr>
            </a:p>
          </p:txBody>
        </p:sp>
        <p:sp>
          <p:nvSpPr>
            <p:cNvPr id="93199" name="Line 14"/>
            <p:cNvSpPr>
              <a:spLocks noChangeShapeType="1"/>
            </p:cNvSpPr>
            <p:nvPr/>
          </p:nvSpPr>
          <p:spPr bwMode="auto">
            <a:xfrm>
              <a:off x="1536" y="2688"/>
              <a:ext cx="1152" cy="0"/>
            </a:xfrm>
            <a:prstGeom prst="line">
              <a:avLst/>
            </a:prstGeom>
            <a:noFill/>
            <a:ln w="9525">
              <a:solidFill>
                <a:schemeClr val="tx1"/>
              </a:solidFill>
              <a:round/>
              <a:headEnd/>
              <a:tailEnd/>
            </a:ln>
          </p:spPr>
          <p:txBody>
            <a:bodyPr/>
            <a:lstStyle/>
            <a:p>
              <a:pPr fontAlgn="base">
                <a:spcBef>
                  <a:spcPct val="0"/>
                </a:spcBef>
                <a:spcAft>
                  <a:spcPct val="0"/>
                </a:spcAft>
              </a:pPr>
              <a:endParaRPr lang="en-US" sz="1350">
                <a:solidFill>
                  <a:srgbClr val="000000"/>
                </a:solidFill>
              </a:endParaRPr>
            </a:p>
          </p:txBody>
        </p:sp>
        <p:sp>
          <p:nvSpPr>
            <p:cNvPr id="93200" name="Line 15"/>
            <p:cNvSpPr>
              <a:spLocks noChangeShapeType="1"/>
            </p:cNvSpPr>
            <p:nvPr/>
          </p:nvSpPr>
          <p:spPr bwMode="auto">
            <a:xfrm>
              <a:off x="2112" y="2496"/>
              <a:ext cx="0" cy="384"/>
            </a:xfrm>
            <a:prstGeom prst="line">
              <a:avLst/>
            </a:prstGeom>
            <a:noFill/>
            <a:ln w="9525">
              <a:solidFill>
                <a:schemeClr val="tx1"/>
              </a:solidFill>
              <a:round/>
              <a:headEnd/>
              <a:tailEnd/>
            </a:ln>
          </p:spPr>
          <p:txBody>
            <a:bodyPr/>
            <a:lstStyle/>
            <a:p>
              <a:pPr fontAlgn="base">
                <a:spcBef>
                  <a:spcPct val="0"/>
                </a:spcBef>
                <a:spcAft>
                  <a:spcPct val="0"/>
                </a:spcAft>
              </a:pPr>
              <a:endParaRPr lang="en-US" sz="1350">
                <a:solidFill>
                  <a:srgbClr val="000000"/>
                </a:solidFill>
              </a:endParaRPr>
            </a:p>
          </p:txBody>
        </p:sp>
      </p:grpSp>
      <p:grpSp>
        <p:nvGrpSpPr>
          <p:cNvPr id="5" name="Group 16"/>
          <p:cNvGrpSpPr>
            <a:grpSpLocks/>
          </p:cNvGrpSpPr>
          <p:nvPr/>
        </p:nvGrpSpPr>
        <p:grpSpPr bwMode="auto">
          <a:xfrm rot="1035916">
            <a:off x="4857838" y="2747621"/>
            <a:ext cx="695540" cy="273928"/>
            <a:chOff x="1536" y="2496"/>
            <a:chExt cx="1152" cy="384"/>
          </a:xfrm>
        </p:grpSpPr>
        <p:sp>
          <p:nvSpPr>
            <p:cNvPr id="93195" name="Oval 17"/>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p>
              <a:pPr eaLnBrk="0" fontAlgn="base" hangingPunct="0">
                <a:spcBef>
                  <a:spcPct val="0"/>
                </a:spcBef>
                <a:spcAft>
                  <a:spcPct val="0"/>
                </a:spcAft>
              </a:pPr>
              <a:endParaRPr lang="en-US" sz="1350">
                <a:solidFill>
                  <a:srgbClr val="000000"/>
                </a:solidFill>
              </a:endParaRPr>
            </a:p>
          </p:txBody>
        </p:sp>
        <p:sp>
          <p:nvSpPr>
            <p:cNvPr id="93196" name="Line 18"/>
            <p:cNvSpPr>
              <a:spLocks noChangeShapeType="1"/>
            </p:cNvSpPr>
            <p:nvPr/>
          </p:nvSpPr>
          <p:spPr bwMode="auto">
            <a:xfrm>
              <a:off x="1536" y="2688"/>
              <a:ext cx="1152" cy="0"/>
            </a:xfrm>
            <a:prstGeom prst="line">
              <a:avLst/>
            </a:prstGeom>
            <a:noFill/>
            <a:ln w="9525">
              <a:solidFill>
                <a:schemeClr val="tx1"/>
              </a:solidFill>
              <a:round/>
              <a:headEnd/>
              <a:tailEnd/>
            </a:ln>
          </p:spPr>
          <p:txBody>
            <a:bodyPr/>
            <a:lstStyle/>
            <a:p>
              <a:pPr fontAlgn="base">
                <a:spcBef>
                  <a:spcPct val="0"/>
                </a:spcBef>
                <a:spcAft>
                  <a:spcPct val="0"/>
                </a:spcAft>
              </a:pPr>
              <a:endParaRPr lang="en-US" sz="1350">
                <a:solidFill>
                  <a:srgbClr val="000000"/>
                </a:solidFill>
              </a:endParaRPr>
            </a:p>
          </p:txBody>
        </p:sp>
        <p:sp>
          <p:nvSpPr>
            <p:cNvPr id="93197" name="Line 19"/>
            <p:cNvSpPr>
              <a:spLocks noChangeShapeType="1"/>
            </p:cNvSpPr>
            <p:nvPr/>
          </p:nvSpPr>
          <p:spPr bwMode="auto">
            <a:xfrm>
              <a:off x="2112" y="2496"/>
              <a:ext cx="0" cy="384"/>
            </a:xfrm>
            <a:prstGeom prst="line">
              <a:avLst/>
            </a:prstGeom>
            <a:noFill/>
            <a:ln w="9525">
              <a:solidFill>
                <a:schemeClr val="tx1"/>
              </a:solidFill>
              <a:round/>
              <a:headEnd/>
              <a:tailEnd/>
            </a:ln>
          </p:spPr>
          <p:txBody>
            <a:bodyPr/>
            <a:lstStyle/>
            <a:p>
              <a:pPr fontAlgn="base">
                <a:spcBef>
                  <a:spcPct val="0"/>
                </a:spcBef>
                <a:spcAft>
                  <a:spcPct val="0"/>
                </a:spcAft>
              </a:pPr>
              <a:endParaRPr lang="en-US" sz="1350">
                <a:solidFill>
                  <a:srgbClr val="000000"/>
                </a:solidFill>
              </a:endParaRPr>
            </a:p>
          </p:txBody>
        </p:sp>
      </p:grpSp>
      <p:sp>
        <p:nvSpPr>
          <p:cNvPr id="93194" name="Text Box 20"/>
          <p:cNvSpPr txBox="1">
            <a:spLocks noChangeArrowheads="1"/>
          </p:cNvSpPr>
          <p:nvPr/>
        </p:nvSpPr>
        <p:spPr bwMode="auto">
          <a:xfrm>
            <a:off x="2123728" y="4056122"/>
            <a:ext cx="4744914" cy="415627"/>
          </a:xfrm>
          <a:prstGeom prst="rect">
            <a:avLst/>
          </a:prstGeom>
          <a:noFill/>
          <a:ln w="9525">
            <a:solidFill>
              <a:srgbClr val="FF0000"/>
            </a:solidFill>
            <a:miter lim="800000"/>
            <a:headEnd/>
            <a:tailEnd/>
          </a:ln>
        </p:spPr>
        <p:txBody>
          <a:bodyPr>
            <a:spAutoFit/>
          </a:bodyPr>
          <a:lstStyle/>
          <a:p>
            <a:pPr fontAlgn="base">
              <a:spcBef>
                <a:spcPct val="50000"/>
              </a:spcBef>
              <a:spcAft>
                <a:spcPct val="0"/>
              </a:spcAft>
            </a:pPr>
            <a:r>
              <a:rPr lang="en-US" i="1" dirty="0">
                <a:solidFill>
                  <a:srgbClr val="0033CC"/>
                </a:solidFill>
                <a:latin typeface="Times New Roman" pitchFamily="18" charset="0"/>
                <a:cs typeface="Times New Roman" pitchFamily="18" charset="0"/>
              </a:rPr>
              <a:t>Corner response </a:t>
            </a:r>
            <a:r>
              <a:rPr lang="en-US" sz="2101" i="1" dirty="0">
                <a:solidFill>
                  <a:srgbClr val="0033CC"/>
                </a:solidFill>
                <a:latin typeface="Times New Roman" pitchFamily="18" charset="0"/>
                <a:cs typeface="Times New Roman" pitchFamily="18" charset="0"/>
              </a:rPr>
              <a:t>R</a:t>
            </a:r>
            <a:r>
              <a:rPr lang="en-US" dirty="0">
                <a:solidFill>
                  <a:srgbClr val="0033CC"/>
                </a:solidFill>
                <a:latin typeface="Times New Roman" pitchFamily="18" charset="0"/>
                <a:cs typeface="Times New Roman" pitchFamily="18" charset="0"/>
              </a:rPr>
              <a:t> is invariant to image rotation</a:t>
            </a:r>
            <a:endParaRPr lang="ru-RU" dirty="0">
              <a:solidFill>
                <a:srgbClr val="0033CC"/>
              </a:solidFill>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body" idx="4294967295"/>
          </p:nvPr>
        </p:nvSpPr>
        <p:spPr>
          <a:xfrm>
            <a:off x="1542115" y="1108814"/>
            <a:ext cx="5831099" cy="3087053"/>
          </a:xfrm>
        </p:spPr>
        <p:txBody>
          <a:bodyPr/>
          <a:lstStyle/>
          <a:p>
            <a:pPr eaLnBrk="1" hangingPunct="1"/>
            <a:r>
              <a:rPr lang="zh-CN" altLang="en-US" dirty="0"/>
              <a:t>难以应对图像尺度变化</a:t>
            </a:r>
            <a:endParaRPr lang="ru-RU" dirty="0"/>
          </a:p>
        </p:txBody>
      </p:sp>
      <p:sp>
        <p:nvSpPr>
          <p:cNvPr id="94212" name="Freeform 4"/>
          <p:cNvSpPr>
            <a:spLocks/>
          </p:cNvSpPr>
          <p:nvPr/>
        </p:nvSpPr>
        <p:spPr bwMode="auto">
          <a:xfrm>
            <a:off x="6458532" y="2461782"/>
            <a:ext cx="285838" cy="247726"/>
          </a:xfrm>
          <a:custGeom>
            <a:avLst/>
            <a:gdLst>
              <a:gd name="T0" fmla="*/ 0 w 1728"/>
              <a:gd name="T1" fmla="*/ 330200 h 1264"/>
              <a:gd name="T2" fmla="*/ 21167 w 1728"/>
              <a:gd name="T3" fmla="*/ 104494 h 1264"/>
              <a:gd name="T4" fmla="*/ 95250 w 1728"/>
              <a:gd name="T5" fmla="*/ 16719 h 1264"/>
              <a:gd name="T6" fmla="*/ 232833 w 1728"/>
              <a:gd name="T7" fmla="*/ 4180 h 1264"/>
              <a:gd name="T8" fmla="*/ 381000 w 1728"/>
              <a:gd name="T9" fmla="*/ 41797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25400">
            <a:solidFill>
              <a:schemeClr val="tx1"/>
            </a:solidFill>
            <a:round/>
            <a:headEnd/>
            <a:tailEnd/>
          </a:ln>
        </p:spPr>
        <p:txBody>
          <a:bodyPr/>
          <a:lstStyle/>
          <a:p>
            <a:pPr eaLnBrk="0" fontAlgn="base" hangingPunct="0">
              <a:spcBef>
                <a:spcPct val="0"/>
              </a:spcBef>
              <a:spcAft>
                <a:spcPct val="0"/>
              </a:spcAft>
            </a:pPr>
            <a:endParaRPr lang="en-US" sz="1350">
              <a:solidFill>
                <a:srgbClr val="000000"/>
              </a:solidFill>
            </a:endParaRPr>
          </a:p>
        </p:txBody>
      </p:sp>
      <p:sp>
        <p:nvSpPr>
          <p:cNvPr id="94213" name="Rectangle 5"/>
          <p:cNvSpPr>
            <a:spLocks noChangeArrowheads="1"/>
          </p:cNvSpPr>
          <p:nvPr/>
        </p:nvSpPr>
        <p:spPr bwMode="auto">
          <a:xfrm>
            <a:off x="6412084" y="2383177"/>
            <a:ext cx="285838" cy="285838"/>
          </a:xfrm>
          <a:prstGeom prst="rect">
            <a:avLst/>
          </a:prstGeom>
          <a:solidFill>
            <a:schemeClr val="accent1">
              <a:alpha val="50195"/>
            </a:schemeClr>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1350">
              <a:solidFill>
                <a:srgbClr val="000000"/>
              </a:solidFill>
            </a:endParaRPr>
          </a:p>
        </p:txBody>
      </p:sp>
      <p:sp>
        <p:nvSpPr>
          <p:cNvPr id="94214" name="Freeform 6"/>
          <p:cNvSpPr>
            <a:spLocks/>
          </p:cNvSpPr>
          <p:nvPr/>
        </p:nvSpPr>
        <p:spPr bwMode="auto">
          <a:xfrm>
            <a:off x="2113792" y="2175944"/>
            <a:ext cx="2058035" cy="1505414"/>
          </a:xfrm>
          <a:custGeom>
            <a:avLst/>
            <a:gdLst>
              <a:gd name="T0" fmla="*/ 0 w 1728"/>
              <a:gd name="T1" fmla="*/ 2006600 h 1264"/>
              <a:gd name="T2" fmla="*/ 152400 w 1728"/>
              <a:gd name="T3" fmla="*/ 635000 h 1264"/>
              <a:gd name="T4" fmla="*/ 685800 w 1728"/>
              <a:gd name="T5" fmla="*/ 101600 h 1264"/>
              <a:gd name="T6" fmla="*/ 1676400 w 1728"/>
              <a:gd name="T7" fmla="*/ 25400 h 1264"/>
              <a:gd name="T8" fmla="*/ 2743200 w 1728"/>
              <a:gd name="T9" fmla="*/ 25400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a:solidFill>
              <a:schemeClr val="tx1"/>
            </a:solidFill>
            <a:round/>
            <a:headEnd/>
            <a:tailEnd/>
          </a:ln>
        </p:spPr>
        <p:txBody>
          <a:bodyPr/>
          <a:lstStyle/>
          <a:p>
            <a:pPr eaLnBrk="0" fontAlgn="base" hangingPunct="0">
              <a:spcBef>
                <a:spcPct val="0"/>
              </a:spcBef>
              <a:spcAft>
                <a:spcPct val="0"/>
              </a:spcAft>
            </a:pPr>
            <a:endParaRPr lang="en-US" sz="1350">
              <a:solidFill>
                <a:srgbClr val="000000"/>
              </a:solidFill>
            </a:endParaRPr>
          </a:p>
        </p:txBody>
      </p:sp>
      <p:sp>
        <p:nvSpPr>
          <p:cNvPr id="94215" name="Rectangle 7"/>
          <p:cNvSpPr>
            <a:spLocks noChangeArrowheads="1"/>
          </p:cNvSpPr>
          <p:nvPr/>
        </p:nvSpPr>
        <p:spPr bwMode="auto">
          <a:xfrm>
            <a:off x="2056624" y="2595173"/>
            <a:ext cx="285838" cy="285838"/>
          </a:xfrm>
          <a:prstGeom prst="rect">
            <a:avLst/>
          </a:prstGeom>
          <a:solidFill>
            <a:schemeClr val="accent1">
              <a:alpha val="50195"/>
            </a:schemeClr>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1350">
              <a:solidFill>
                <a:srgbClr val="000000"/>
              </a:solidFill>
            </a:endParaRPr>
          </a:p>
        </p:txBody>
      </p:sp>
      <p:sp>
        <p:nvSpPr>
          <p:cNvPr id="94216" name="Rectangle 8"/>
          <p:cNvSpPr>
            <a:spLocks noChangeArrowheads="1"/>
          </p:cNvSpPr>
          <p:nvPr/>
        </p:nvSpPr>
        <p:spPr bwMode="auto">
          <a:xfrm>
            <a:off x="2342462" y="2195000"/>
            <a:ext cx="285838" cy="285838"/>
          </a:xfrm>
          <a:prstGeom prst="rect">
            <a:avLst/>
          </a:prstGeom>
          <a:solidFill>
            <a:schemeClr val="accent1">
              <a:alpha val="50195"/>
            </a:schemeClr>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1350">
              <a:solidFill>
                <a:srgbClr val="000000"/>
              </a:solidFill>
            </a:endParaRPr>
          </a:p>
        </p:txBody>
      </p:sp>
      <p:sp>
        <p:nvSpPr>
          <p:cNvPr id="94217" name="Rectangle 9"/>
          <p:cNvSpPr>
            <a:spLocks noChangeArrowheads="1"/>
          </p:cNvSpPr>
          <p:nvPr/>
        </p:nvSpPr>
        <p:spPr bwMode="auto">
          <a:xfrm>
            <a:off x="2982026" y="2034215"/>
            <a:ext cx="285838" cy="285838"/>
          </a:xfrm>
          <a:prstGeom prst="rect">
            <a:avLst/>
          </a:prstGeom>
          <a:solidFill>
            <a:schemeClr val="accent1">
              <a:alpha val="50195"/>
            </a:schemeClr>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1350">
              <a:solidFill>
                <a:srgbClr val="000000"/>
              </a:solidFill>
            </a:endParaRPr>
          </a:p>
        </p:txBody>
      </p:sp>
      <p:sp>
        <p:nvSpPr>
          <p:cNvPr id="94218" name="AutoShape 10"/>
          <p:cNvSpPr>
            <a:spLocks noChangeArrowheads="1"/>
          </p:cNvSpPr>
          <p:nvPr/>
        </p:nvSpPr>
        <p:spPr bwMode="auto">
          <a:xfrm>
            <a:off x="4743503" y="2252167"/>
            <a:ext cx="1257688" cy="628844"/>
          </a:xfrm>
          <a:custGeom>
            <a:avLst/>
            <a:gdLst>
              <a:gd name="T0" fmla="*/ 97580454 w 21600"/>
              <a:gd name="T1" fmla="*/ 0 h 21600"/>
              <a:gd name="T2" fmla="*/ 0 w 21600"/>
              <a:gd name="T3" fmla="*/ 16263407 h 21600"/>
              <a:gd name="T4" fmla="*/ 97580454 w 21600"/>
              <a:gd name="T5" fmla="*/ 32526815 h 21600"/>
              <a:gd name="T6" fmla="*/ 130107258 w 21600"/>
              <a:gd name="T7" fmla="*/ 1626340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1350">
              <a:solidFill>
                <a:srgbClr val="000000"/>
              </a:solidFill>
            </a:endParaRPr>
          </a:p>
        </p:txBody>
      </p:sp>
      <p:sp>
        <p:nvSpPr>
          <p:cNvPr id="94219" name="Text Box 11"/>
          <p:cNvSpPr txBox="1">
            <a:spLocks noChangeArrowheads="1"/>
          </p:cNvSpPr>
          <p:nvPr/>
        </p:nvSpPr>
        <p:spPr bwMode="auto">
          <a:xfrm>
            <a:off x="1727684" y="3910029"/>
            <a:ext cx="2329808" cy="553998"/>
          </a:xfrm>
          <a:prstGeom prst="rect">
            <a:avLst/>
          </a:prstGeom>
          <a:noFill/>
          <a:ln w="9525">
            <a:noFill/>
            <a:miter lim="800000"/>
            <a:headEnd/>
            <a:tailEnd/>
          </a:ln>
        </p:spPr>
        <p:txBody>
          <a:bodyPr wrap="square">
            <a:spAutoFit/>
          </a:bodyPr>
          <a:lstStyle/>
          <a:p>
            <a:pPr fontAlgn="base">
              <a:spcBef>
                <a:spcPct val="50000"/>
              </a:spcBef>
              <a:spcAft>
                <a:spcPct val="0"/>
              </a:spcAft>
            </a:pPr>
            <a:r>
              <a:rPr lang="zh-CN" altLang="en-US" sz="1500" dirty="0">
                <a:solidFill>
                  <a:srgbClr val="000000"/>
                </a:solidFill>
                <a:cs typeface="Times New Roman" pitchFamily="18" charset="0"/>
              </a:rPr>
              <a:t>所有的区域都将被检测为边</a:t>
            </a:r>
            <a:endParaRPr lang="ru-RU" sz="1500" dirty="0">
              <a:solidFill>
                <a:srgbClr val="0033CC"/>
              </a:solidFill>
              <a:cs typeface="Times New Roman" pitchFamily="18" charset="0"/>
            </a:endParaRPr>
          </a:p>
        </p:txBody>
      </p:sp>
      <p:sp>
        <p:nvSpPr>
          <p:cNvPr id="94220" name="Text Box 12"/>
          <p:cNvSpPr txBox="1">
            <a:spLocks noChangeArrowheads="1"/>
          </p:cNvSpPr>
          <p:nvPr/>
        </p:nvSpPr>
        <p:spPr bwMode="auto">
          <a:xfrm>
            <a:off x="5897574" y="3669406"/>
            <a:ext cx="1986793" cy="646331"/>
          </a:xfrm>
          <a:prstGeom prst="rect">
            <a:avLst/>
          </a:prstGeom>
          <a:noFill/>
          <a:ln w="9525">
            <a:noFill/>
            <a:miter lim="800000"/>
            <a:headEnd/>
            <a:tailEnd/>
          </a:ln>
        </p:spPr>
        <p:txBody>
          <a:bodyPr wrap="square">
            <a:spAutoFit/>
          </a:bodyPr>
          <a:lstStyle/>
          <a:p>
            <a:pPr fontAlgn="base">
              <a:spcBef>
                <a:spcPct val="50000"/>
              </a:spcBef>
              <a:spcAft>
                <a:spcPct val="0"/>
              </a:spcAft>
            </a:pPr>
            <a:r>
              <a:rPr lang="zh-CN" altLang="en-US" dirty="0">
                <a:solidFill>
                  <a:srgbClr val="FF3300"/>
                </a:solidFill>
                <a:cs typeface="Times New Roman" pitchFamily="18" charset="0"/>
              </a:rPr>
              <a:t>在小尺度上却是一个角点</a:t>
            </a:r>
            <a:r>
              <a:rPr lang="en-US" dirty="0">
                <a:solidFill>
                  <a:srgbClr val="FF3300"/>
                </a:solidFill>
                <a:cs typeface="Times New Roman" pitchFamily="18" charset="0"/>
              </a:rPr>
              <a:t>Corner !</a:t>
            </a:r>
            <a:endParaRPr lang="ru-RU" dirty="0">
              <a:solidFill>
                <a:srgbClr val="FF3300"/>
              </a:solidFill>
              <a:cs typeface="Times New Roman" pitchFamily="18" charset="0"/>
            </a:endParaRPr>
          </a:p>
        </p:txBody>
      </p:sp>
      <p:sp>
        <p:nvSpPr>
          <p:cNvPr id="13" name="Rectangle 2">
            <a:extLst>
              <a:ext uri="{FF2B5EF4-FFF2-40B4-BE49-F238E27FC236}">
                <a16:creationId xmlns:a16="http://schemas.microsoft.com/office/drawing/2014/main" id="{0EB10B91-195E-488C-8A95-EA680D2EEA86}"/>
              </a:ext>
            </a:extLst>
          </p:cNvPr>
          <p:cNvSpPr txBox="1">
            <a:spLocks noChangeArrowheads="1"/>
          </p:cNvSpPr>
          <p:nvPr/>
        </p:nvSpPr>
        <p:spPr>
          <a:xfrm>
            <a:off x="1141940" y="150268"/>
            <a:ext cx="6860117" cy="8575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Harris </a:t>
            </a:r>
            <a:r>
              <a:rPr lang="zh-CN" altLang="en-US" dirty="0"/>
              <a:t>角点检测</a:t>
            </a:r>
            <a:r>
              <a:rPr lang="en-US" dirty="0"/>
              <a:t>: Properties</a:t>
            </a:r>
            <a:endParaRPr lang="ru-RU"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5">
            <a:extLst>
              <a:ext uri="{FF2B5EF4-FFF2-40B4-BE49-F238E27FC236}">
                <a16:creationId xmlns:a16="http://schemas.microsoft.com/office/drawing/2014/main" id="{78569263-8420-4822-BD3E-25D4763524E6}"/>
              </a:ext>
            </a:extLst>
          </p:cNvPr>
          <p:cNvPicPr>
            <a:picLocks noChangeAspect="1"/>
          </p:cNvPicPr>
          <p:nvPr/>
        </p:nvPicPr>
        <p:blipFill rotWithShape="1">
          <a:blip r:embed="rId2"/>
          <a:srcRect t="-1" b="74746"/>
          <a:stretch/>
        </p:blipFill>
        <p:spPr>
          <a:xfrm>
            <a:off x="0" y="3196406"/>
            <a:ext cx="9144000" cy="1948681"/>
          </a:xfrm>
          <a:prstGeom prst="rect">
            <a:avLst/>
          </a:prstGeom>
        </p:spPr>
      </p:pic>
      <p:sp>
        <p:nvSpPr>
          <p:cNvPr id="95235" name="Content Placeholder 2"/>
          <p:cNvSpPr>
            <a:spLocks noGrp="1"/>
          </p:cNvSpPr>
          <p:nvPr>
            <p:ph idx="1"/>
          </p:nvPr>
        </p:nvSpPr>
        <p:spPr>
          <a:xfrm>
            <a:off x="1187624" y="1204392"/>
            <a:ext cx="6444716" cy="2664296"/>
          </a:xfrm>
        </p:spPr>
        <p:txBody>
          <a:bodyPr/>
          <a:lstStyle/>
          <a:p>
            <a:pPr eaLnBrk="1" hangingPunct="1"/>
            <a:r>
              <a:rPr lang="zh-CN" altLang="en-US" dirty="0"/>
              <a:t>如何检测尺度不变的特征点</a:t>
            </a:r>
            <a:r>
              <a:rPr lang="en-US" dirty="0"/>
              <a:t>?</a:t>
            </a:r>
          </a:p>
          <a:p>
            <a:pPr eaLnBrk="1" hangingPunct="1"/>
            <a:endParaRPr lang="en-US" dirty="0"/>
          </a:p>
          <a:p>
            <a:pPr eaLnBrk="1" hangingPunct="1"/>
            <a:r>
              <a:rPr lang="zh-CN" altLang="en-US" sz="3200" dirty="0"/>
              <a:t>如何应对图像变化</a:t>
            </a:r>
            <a:r>
              <a:rPr lang="en-US" altLang="zh-CN" sz="3200" dirty="0"/>
              <a:t>?</a:t>
            </a:r>
            <a:endParaRPr lang="en-US" dirty="0"/>
          </a:p>
        </p:txBody>
      </p:sp>
      <p:sp>
        <p:nvSpPr>
          <p:cNvPr id="5" name="TextBox 4">
            <a:extLst>
              <a:ext uri="{FF2B5EF4-FFF2-40B4-BE49-F238E27FC236}">
                <a16:creationId xmlns:a16="http://schemas.microsoft.com/office/drawing/2014/main" id="{D88EC9A8-AFB1-43F8-B7A5-AABEF82BF071}"/>
              </a:ext>
            </a:extLst>
          </p:cNvPr>
          <p:cNvSpPr txBox="1"/>
          <p:nvPr/>
        </p:nvSpPr>
        <p:spPr>
          <a:xfrm>
            <a:off x="395536" y="3436640"/>
            <a:ext cx="8604956" cy="1200329"/>
          </a:xfrm>
          <a:prstGeom prst="rect">
            <a:avLst/>
          </a:prstGeom>
          <a:noFill/>
        </p:spPr>
        <p:txBody>
          <a:bodyPr wrap="square" rtlCol="0">
            <a:spAutoFit/>
          </a:bodyPr>
          <a:lstStyle/>
          <a:p>
            <a:r>
              <a:rPr lang="zh-CN" altLang="en-US" sz="3600" dirty="0">
                <a:solidFill>
                  <a:srgbClr val="FF0000"/>
                </a:solidFill>
              </a:rPr>
              <a:t>在不同尺度空间上寻找具有方向信息的局部极值点作为特征点</a:t>
            </a:r>
            <a:endParaRPr lang="en-US" sz="3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5">
            <a:extLst>
              <a:ext uri="{FF2B5EF4-FFF2-40B4-BE49-F238E27FC236}">
                <a16:creationId xmlns:a16="http://schemas.microsoft.com/office/drawing/2014/main" id="{C6D2CE44-4D9B-4C3C-BC27-805E78909C01}"/>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47459" name="Rectangle 3"/>
          <p:cNvSpPr>
            <a:spLocks noGrp="1" noRot="1" noChangeArrowheads="1"/>
          </p:cNvSpPr>
          <p:nvPr>
            <p:ph type="body" idx="1"/>
          </p:nvPr>
        </p:nvSpPr>
        <p:spPr>
          <a:xfrm>
            <a:off x="1272462" y="1384412"/>
            <a:ext cx="6599076" cy="1995885"/>
          </a:xfrm>
        </p:spPr>
        <p:txBody>
          <a:bodyPr/>
          <a:lstStyle/>
          <a:p>
            <a:pPr>
              <a:defRPr/>
            </a:pPr>
            <a:r>
              <a:rPr lang="zh-CN" altLang="en-US" dirty="0"/>
              <a:t>穷举搜索（</a:t>
            </a:r>
            <a:r>
              <a:rPr lang="en-US" altLang="zh-CN" dirty="0"/>
              <a:t>Exhaustive search</a:t>
            </a:r>
            <a:r>
              <a:rPr lang="zh-CN" altLang="en-US" dirty="0"/>
              <a:t>）？</a:t>
            </a:r>
            <a:endParaRPr lang="en-US" altLang="zh-CN" dirty="0"/>
          </a:p>
          <a:p>
            <a:pPr eaLnBrk="1" hangingPunct="1">
              <a:defRPr/>
            </a:pPr>
            <a:r>
              <a:rPr lang="zh-CN" altLang="en-US" dirty="0"/>
              <a:t>尺度不变特性？</a:t>
            </a:r>
            <a:endParaRPr lang="en-US" altLang="zh-CN" dirty="0"/>
          </a:p>
          <a:p>
            <a:pPr eaLnBrk="1" hangingPunct="1">
              <a:defRPr/>
            </a:pPr>
            <a:r>
              <a:rPr lang="en-US" dirty="0"/>
              <a:t>…</a:t>
            </a:r>
          </a:p>
          <a:p>
            <a:pPr lvl="1" eaLnBrk="1" hangingPunct="1">
              <a:defRPr/>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25">
            <a:extLst>
              <a:ext uri="{FF2B5EF4-FFF2-40B4-BE49-F238E27FC236}">
                <a16:creationId xmlns:a16="http://schemas.microsoft.com/office/drawing/2014/main" id="{A20F975C-7433-4ED0-81ED-C064B17DB082}"/>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39266" name="Rectangle 2"/>
          <p:cNvSpPr>
            <a:spLocks noGrp="1" noRot="1" noChangeArrowheads="1"/>
          </p:cNvSpPr>
          <p:nvPr>
            <p:ph type="title"/>
          </p:nvPr>
        </p:nvSpPr>
        <p:spPr>
          <a:xfrm>
            <a:off x="2249009" y="171503"/>
            <a:ext cx="4915147" cy="857515"/>
          </a:xfrm>
        </p:spPr>
        <p:txBody>
          <a:bodyPr/>
          <a:lstStyle/>
          <a:p>
            <a:pPr eaLnBrk="1" hangingPunct="1">
              <a:defRPr/>
            </a:pPr>
            <a:r>
              <a:rPr lang="zh-CN" altLang="en-US" dirty="0"/>
              <a:t>穷举尺度</a:t>
            </a:r>
            <a:endParaRPr lang="en-US" dirty="0"/>
          </a:p>
        </p:txBody>
      </p:sp>
      <p:sp>
        <p:nvSpPr>
          <p:cNvPr id="139267" name="Rectangle 3"/>
          <p:cNvSpPr>
            <a:spLocks noGrp="1" noRot="1" noChangeArrowheads="1"/>
          </p:cNvSpPr>
          <p:nvPr>
            <p:ph type="body" idx="1"/>
          </p:nvPr>
        </p:nvSpPr>
        <p:spPr>
          <a:xfrm>
            <a:off x="457200" y="1197680"/>
            <a:ext cx="8229600" cy="3395520"/>
          </a:xfrm>
        </p:spPr>
        <p:txBody>
          <a:bodyPr/>
          <a:lstStyle/>
          <a:p>
            <a:pPr eaLnBrk="1" hangingPunct="1">
              <a:defRPr/>
            </a:pPr>
            <a:r>
              <a:rPr lang="zh-CN" altLang="en-US" dirty="0"/>
              <a:t>多尺度</a:t>
            </a:r>
            <a:r>
              <a:rPr lang="en-US" altLang="zh-CN" dirty="0"/>
              <a:t>(Multi-Scale)</a:t>
            </a:r>
            <a:endParaRPr lang="en-US" dirty="0"/>
          </a:p>
        </p:txBody>
      </p:sp>
      <p:pic>
        <p:nvPicPr>
          <p:cNvPr id="59396" name="Picture 4"/>
          <p:cNvPicPr>
            <a:picLocks noChangeAspect="1" noChangeArrowheads="1"/>
          </p:cNvPicPr>
          <p:nvPr/>
        </p:nvPicPr>
        <p:blipFill>
          <a:blip r:embed="rId4" cstate="print"/>
          <a:srcRect/>
          <a:stretch>
            <a:fillRect/>
          </a:stretch>
        </p:blipFill>
        <p:spPr bwMode="auto">
          <a:xfrm>
            <a:off x="4706583" y="1790063"/>
            <a:ext cx="1863903" cy="1798399"/>
          </a:xfrm>
          <a:prstGeom prst="rect">
            <a:avLst/>
          </a:prstGeom>
          <a:noFill/>
          <a:ln w="12700" cap="sq">
            <a:noFill/>
            <a:miter lim="800000"/>
            <a:headEnd type="none" w="sm" len="sm"/>
            <a:tailEnd type="none" w="sm" len="sm"/>
          </a:ln>
        </p:spPr>
      </p:pic>
      <p:pic>
        <p:nvPicPr>
          <p:cNvPr id="59397" name="Picture 5"/>
          <p:cNvPicPr>
            <a:picLocks noChangeAspect="1" noChangeArrowheads="1"/>
          </p:cNvPicPr>
          <p:nvPr/>
        </p:nvPicPr>
        <p:blipFill>
          <a:blip r:embed="rId5" cstate="print"/>
          <a:srcRect/>
          <a:stretch>
            <a:fillRect/>
          </a:stretch>
        </p:blipFill>
        <p:spPr bwMode="auto">
          <a:xfrm>
            <a:off x="2793849" y="1790062"/>
            <a:ext cx="1778151" cy="1809117"/>
          </a:xfrm>
          <a:prstGeom prst="rect">
            <a:avLst/>
          </a:prstGeom>
          <a:noFill/>
          <a:ln w="12700" cap="sq">
            <a:noFill/>
            <a:miter lim="800000"/>
            <a:headEnd type="none" w="sm" len="sm"/>
            <a:tailEnd type="none" w="sm" len="sm"/>
          </a:ln>
        </p:spPr>
      </p:pic>
      <p:grpSp>
        <p:nvGrpSpPr>
          <p:cNvPr id="2" name="Group 6"/>
          <p:cNvGrpSpPr>
            <a:grpSpLocks/>
          </p:cNvGrpSpPr>
          <p:nvPr/>
        </p:nvGrpSpPr>
        <p:grpSpPr bwMode="auto">
          <a:xfrm>
            <a:off x="2902229" y="2168798"/>
            <a:ext cx="54786" cy="54786"/>
            <a:chOff x="1292" y="2205"/>
            <a:chExt cx="46" cy="46"/>
          </a:xfrm>
        </p:grpSpPr>
        <p:sp>
          <p:nvSpPr>
            <p:cNvPr id="139271" name="Line 7"/>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272" name="Line 8"/>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3" name="Group 9"/>
          <p:cNvGrpSpPr>
            <a:grpSpLocks/>
          </p:cNvGrpSpPr>
          <p:nvPr/>
        </p:nvGrpSpPr>
        <p:grpSpPr bwMode="auto">
          <a:xfrm>
            <a:off x="3226179" y="3087053"/>
            <a:ext cx="54786" cy="54786"/>
            <a:chOff x="1292" y="2205"/>
            <a:chExt cx="46" cy="46"/>
          </a:xfrm>
        </p:grpSpPr>
        <p:sp>
          <p:nvSpPr>
            <p:cNvPr id="139274" name="Line 10"/>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275" name="Line 11"/>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4" name="Group 12"/>
          <p:cNvGrpSpPr>
            <a:grpSpLocks/>
          </p:cNvGrpSpPr>
          <p:nvPr/>
        </p:nvGrpSpPr>
        <p:grpSpPr bwMode="auto">
          <a:xfrm>
            <a:off x="3766889" y="2114012"/>
            <a:ext cx="54786" cy="54786"/>
            <a:chOff x="1292" y="2205"/>
            <a:chExt cx="46" cy="46"/>
          </a:xfrm>
        </p:grpSpPr>
        <p:sp>
          <p:nvSpPr>
            <p:cNvPr id="139277" name="Line 13"/>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278" name="Line 14"/>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5" name="Group 15"/>
          <p:cNvGrpSpPr>
            <a:grpSpLocks/>
          </p:cNvGrpSpPr>
          <p:nvPr/>
        </p:nvGrpSpPr>
        <p:grpSpPr bwMode="auto">
          <a:xfrm>
            <a:off x="4117041" y="2196191"/>
            <a:ext cx="54786" cy="54786"/>
            <a:chOff x="1292" y="2205"/>
            <a:chExt cx="46" cy="46"/>
          </a:xfrm>
        </p:grpSpPr>
        <p:sp>
          <p:nvSpPr>
            <p:cNvPr id="139280" name="Line 16"/>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281" name="Line 17"/>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6" name="Group 18"/>
          <p:cNvGrpSpPr>
            <a:grpSpLocks/>
          </p:cNvGrpSpPr>
          <p:nvPr/>
        </p:nvGrpSpPr>
        <p:grpSpPr bwMode="auto">
          <a:xfrm>
            <a:off x="4090839" y="2925078"/>
            <a:ext cx="54786" cy="54786"/>
            <a:chOff x="1292" y="2205"/>
            <a:chExt cx="46" cy="46"/>
          </a:xfrm>
        </p:grpSpPr>
        <p:sp>
          <p:nvSpPr>
            <p:cNvPr id="139283" name="Line 1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284" name="Line 2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7" name="Group 21"/>
          <p:cNvGrpSpPr>
            <a:grpSpLocks/>
          </p:cNvGrpSpPr>
          <p:nvPr/>
        </p:nvGrpSpPr>
        <p:grpSpPr bwMode="auto">
          <a:xfrm>
            <a:off x="4009852" y="3465789"/>
            <a:ext cx="54786" cy="54786"/>
            <a:chOff x="1292" y="2205"/>
            <a:chExt cx="46" cy="46"/>
          </a:xfrm>
        </p:grpSpPr>
        <p:sp>
          <p:nvSpPr>
            <p:cNvPr id="139286" name="Line 22"/>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287" name="Line 23"/>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8" name="Group 24"/>
          <p:cNvGrpSpPr>
            <a:grpSpLocks/>
          </p:cNvGrpSpPr>
          <p:nvPr/>
        </p:nvGrpSpPr>
        <p:grpSpPr bwMode="auto">
          <a:xfrm>
            <a:off x="5867800" y="2006823"/>
            <a:ext cx="54786" cy="54786"/>
            <a:chOff x="1292" y="2205"/>
            <a:chExt cx="46" cy="46"/>
          </a:xfrm>
        </p:grpSpPr>
        <p:sp>
          <p:nvSpPr>
            <p:cNvPr id="139289" name="Line 2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290" name="Line 2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9" name="Group 27"/>
          <p:cNvGrpSpPr>
            <a:grpSpLocks/>
          </p:cNvGrpSpPr>
          <p:nvPr/>
        </p:nvGrpSpPr>
        <p:grpSpPr bwMode="auto">
          <a:xfrm>
            <a:off x="5273495" y="2952471"/>
            <a:ext cx="54786" cy="54786"/>
            <a:chOff x="1292" y="2205"/>
            <a:chExt cx="46" cy="46"/>
          </a:xfrm>
        </p:grpSpPr>
        <p:sp>
          <p:nvSpPr>
            <p:cNvPr id="139292" name="Line 28"/>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293" name="Line 29"/>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0" name="Group 30"/>
          <p:cNvGrpSpPr>
            <a:grpSpLocks/>
          </p:cNvGrpSpPr>
          <p:nvPr/>
        </p:nvGrpSpPr>
        <p:grpSpPr bwMode="auto">
          <a:xfrm>
            <a:off x="5759420" y="2222392"/>
            <a:ext cx="54786" cy="54786"/>
            <a:chOff x="1292" y="2205"/>
            <a:chExt cx="46" cy="46"/>
          </a:xfrm>
        </p:grpSpPr>
        <p:sp>
          <p:nvSpPr>
            <p:cNvPr id="139295" name="Line 31"/>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296" name="Line 32"/>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1" name="Group 33"/>
          <p:cNvGrpSpPr>
            <a:grpSpLocks/>
          </p:cNvGrpSpPr>
          <p:nvPr/>
        </p:nvGrpSpPr>
        <p:grpSpPr bwMode="auto">
          <a:xfrm>
            <a:off x="6138156" y="2573736"/>
            <a:ext cx="54786" cy="54786"/>
            <a:chOff x="1292" y="2205"/>
            <a:chExt cx="46" cy="46"/>
          </a:xfrm>
        </p:grpSpPr>
        <p:sp>
          <p:nvSpPr>
            <p:cNvPr id="139298" name="Line 34"/>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299" name="Line 35"/>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2" name="Group 36"/>
          <p:cNvGrpSpPr>
            <a:grpSpLocks/>
          </p:cNvGrpSpPr>
          <p:nvPr/>
        </p:nvGrpSpPr>
        <p:grpSpPr bwMode="auto">
          <a:xfrm>
            <a:off x="6300131" y="3168040"/>
            <a:ext cx="54786" cy="54786"/>
            <a:chOff x="1292" y="2205"/>
            <a:chExt cx="46" cy="46"/>
          </a:xfrm>
        </p:grpSpPr>
        <p:sp>
          <p:nvSpPr>
            <p:cNvPr id="139301" name="Line 37"/>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302" name="Line 38"/>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3" name="Group 39"/>
          <p:cNvGrpSpPr>
            <a:grpSpLocks/>
          </p:cNvGrpSpPr>
          <p:nvPr/>
        </p:nvGrpSpPr>
        <p:grpSpPr bwMode="auto">
          <a:xfrm>
            <a:off x="6489498" y="2520141"/>
            <a:ext cx="54786" cy="54786"/>
            <a:chOff x="1292" y="2205"/>
            <a:chExt cx="46" cy="46"/>
          </a:xfrm>
        </p:grpSpPr>
        <p:sp>
          <p:nvSpPr>
            <p:cNvPr id="139304" name="Line 40"/>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305" name="Line 41"/>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pic>
        <p:nvPicPr>
          <p:cNvPr id="59410" name="Picture 42"/>
          <p:cNvPicPr>
            <a:picLocks noChangeAspect="1" noChangeArrowheads="1"/>
          </p:cNvPicPr>
          <p:nvPr/>
        </p:nvPicPr>
        <p:blipFill>
          <a:blip r:embed="rId6" cstate="print"/>
          <a:srcRect/>
          <a:stretch>
            <a:fillRect/>
          </a:stretch>
        </p:blipFill>
        <p:spPr bwMode="auto">
          <a:xfrm>
            <a:off x="3062521" y="4112278"/>
            <a:ext cx="621698" cy="621698"/>
          </a:xfrm>
          <a:prstGeom prst="rect">
            <a:avLst/>
          </a:prstGeom>
          <a:noFill/>
          <a:ln w="12700" cap="sq">
            <a:noFill/>
            <a:miter lim="800000"/>
            <a:headEnd type="none" w="sm" len="sm"/>
            <a:tailEnd type="none" w="sm" len="sm"/>
          </a:ln>
        </p:spPr>
      </p:pic>
      <p:pic>
        <p:nvPicPr>
          <p:cNvPr id="59411" name="Picture 43"/>
          <p:cNvPicPr>
            <a:picLocks noChangeAspect="1" noChangeArrowheads="1"/>
          </p:cNvPicPr>
          <p:nvPr/>
        </p:nvPicPr>
        <p:blipFill>
          <a:blip r:embed="rId7" cstate="print"/>
          <a:srcRect/>
          <a:stretch>
            <a:fillRect/>
          </a:stretch>
        </p:blipFill>
        <p:spPr bwMode="auto">
          <a:xfrm>
            <a:off x="5555761" y="4075040"/>
            <a:ext cx="609788" cy="620507"/>
          </a:xfrm>
          <a:prstGeom prst="rect">
            <a:avLst/>
          </a:prstGeom>
          <a:noFill/>
          <a:ln w="12700" cap="sq">
            <a:noFill/>
            <a:miter lim="800000"/>
            <a:headEnd type="none" w="sm" len="sm"/>
            <a:tailEnd type="none" w="sm" len="sm"/>
          </a:ln>
        </p:spPr>
      </p:pic>
      <p:grpSp>
        <p:nvGrpSpPr>
          <p:cNvPr id="14" name="Group 44"/>
          <p:cNvGrpSpPr>
            <a:grpSpLocks/>
          </p:cNvGrpSpPr>
          <p:nvPr/>
        </p:nvGrpSpPr>
        <p:grpSpPr bwMode="auto">
          <a:xfrm>
            <a:off x="3172584" y="2085429"/>
            <a:ext cx="54786" cy="54786"/>
            <a:chOff x="1292" y="2205"/>
            <a:chExt cx="46" cy="46"/>
          </a:xfrm>
        </p:grpSpPr>
        <p:sp>
          <p:nvSpPr>
            <p:cNvPr id="139309" name="Line 4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310" name="Line 4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sp>
        <p:nvSpPr>
          <p:cNvPr id="139311" name="Rectangle 47"/>
          <p:cNvSpPr>
            <a:spLocks noChangeArrowheads="1"/>
          </p:cNvSpPr>
          <p:nvPr/>
        </p:nvSpPr>
        <p:spPr bwMode="auto">
          <a:xfrm>
            <a:off x="2955824" y="1872241"/>
            <a:ext cx="459723" cy="484734"/>
          </a:xfrm>
          <a:prstGeom prst="rect">
            <a:avLst/>
          </a:prstGeom>
          <a:noFill/>
          <a:ln w="25400" cap="sq">
            <a:solidFill>
              <a:schemeClr val="tx2"/>
            </a:solidFill>
            <a:miter lim="800000"/>
            <a:headEnd type="none" w="sm" len="sm"/>
            <a:tailEnd type="none" w="sm" len="sm"/>
          </a:ln>
          <a:effectLst/>
        </p:spPr>
        <p:txBody>
          <a:bodyPr wrap="none" anchor="ct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nvGrpSpPr>
          <p:cNvPr id="15" name="Group 48"/>
          <p:cNvGrpSpPr>
            <a:grpSpLocks/>
          </p:cNvGrpSpPr>
          <p:nvPr/>
        </p:nvGrpSpPr>
        <p:grpSpPr bwMode="auto">
          <a:xfrm>
            <a:off x="5274686" y="2380795"/>
            <a:ext cx="54786" cy="54786"/>
            <a:chOff x="1292" y="2205"/>
            <a:chExt cx="46" cy="46"/>
          </a:xfrm>
        </p:grpSpPr>
        <p:sp>
          <p:nvSpPr>
            <p:cNvPr id="139313" name="Line 4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9314" name="Line 5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sp>
        <p:nvSpPr>
          <p:cNvPr id="139315" name="Rectangle 51"/>
          <p:cNvSpPr>
            <a:spLocks noChangeArrowheads="1"/>
          </p:cNvSpPr>
          <p:nvPr/>
        </p:nvSpPr>
        <p:spPr bwMode="auto">
          <a:xfrm>
            <a:off x="5057925" y="2167607"/>
            <a:ext cx="459723" cy="484734"/>
          </a:xfrm>
          <a:prstGeom prst="rect">
            <a:avLst/>
          </a:prstGeom>
          <a:noFill/>
          <a:ln w="25400" cap="sq">
            <a:solidFill>
              <a:schemeClr val="tx2"/>
            </a:solidFill>
            <a:miter lim="800000"/>
            <a:headEnd type="none" w="sm" len="sm"/>
            <a:tailEnd type="none" w="sm" len="sm"/>
          </a:ln>
          <a:effectLst/>
        </p:spPr>
        <p:txBody>
          <a:bodyPr wrap="none" anchor="ct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52" name="Text Box 6"/>
          <p:cNvSpPr txBox="1">
            <a:spLocks noChangeArrowheads="1"/>
          </p:cNvSpPr>
          <p:nvPr/>
        </p:nvSpPr>
        <p:spPr bwMode="auto">
          <a:xfrm>
            <a:off x="1141942" y="4939047"/>
            <a:ext cx="4230405" cy="230832"/>
          </a:xfrm>
          <a:prstGeom prst="rect">
            <a:avLst/>
          </a:prstGeom>
          <a:noFill/>
          <a:ln w="9525">
            <a:noFill/>
            <a:miter lim="800000"/>
            <a:headEnd/>
            <a:tailEnd/>
          </a:ln>
        </p:spPr>
        <p:txBody>
          <a:bodyPr>
            <a:spAutoFit/>
          </a:bodyPr>
          <a:lstStyle/>
          <a:p>
            <a:pPr eaLnBrk="0" fontAlgn="base" hangingPunct="0">
              <a:spcBef>
                <a:spcPct val="50000"/>
              </a:spcBef>
              <a:spcAft>
                <a:spcPct val="0"/>
              </a:spcAft>
            </a:pPr>
            <a:r>
              <a:rPr lang="en-US" sz="900" dirty="0">
                <a:solidFill>
                  <a:srgbClr val="000000"/>
                </a:solidFill>
              </a:rPr>
              <a:t>Slide from T. </a:t>
            </a:r>
            <a:r>
              <a:rPr lang="en-US" sz="900" dirty="0" err="1">
                <a:solidFill>
                  <a:srgbClr val="000000"/>
                </a:solidFill>
              </a:rPr>
              <a:t>Tuytelaars</a:t>
            </a:r>
            <a:r>
              <a:rPr lang="en-US" sz="900" dirty="0">
                <a:solidFill>
                  <a:srgbClr val="000000"/>
                </a:solidFill>
              </a:rPr>
              <a:t> ECCV 2006 tutorial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25">
            <a:extLst>
              <a:ext uri="{FF2B5EF4-FFF2-40B4-BE49-F238E27FC236}">
                <a16:creationId xmlns:a16="http://schemas.microsoft.com/office/drawing/2014/main" id="{1F547DEF-4D4F-4856-8970-1826887956A7}"/>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35171" name="Rectangle 3"/>
          <p:cNvSpPr>
            <a:spLocks noGrp="1" noRot="1" noChangeArrowheads="1"/>
          </p:cNvSpPr>
          <p:nvPr>
            <p:ph type="body" idx="1"/>
          </p:nvPr>
        </p:nvSpPr>
        <p:spPr/>
        <p:txBody>
          <a:bodyPr/>
          <a:lstStyle/>
          <a:p>
            <a:pPr eaLnBrk="1" hangingPunct="1">
              <a:defRPr/>
            </a:pPr>
            <a:r>
              <a:rPr lang="zh-CN" altLang="en-US" dirty="0"/>
              <a:t>多尺度</a:t>
            </a:r>
            <a:r>
              <a:rPr lang="en-US" altLang="zh-CN" dirty="0"/>
              <a:t>(Multi-Scale)</a:t>
            </a:r>
          </a:p>
          <a:p>
            <a:pPr eaLnBrk="1" hangingPunct="1">
              <a:defRPr/>
            </a:pPr>
            <a:endParaRPr lang="en-US" dirty="0">
              <a:solidFill>
                <a:srgbClr val="FFFF66"/>
              </a:solidFill>
            </a:endParaRPr>
          </a:p>
        </p:txBody>
      </p:sp>
      <p:pic>
        <p:nvPicPr>
          <p:cNvPr id="60420" name="Picture 5"/>
          <p:cNvPicPr>
            <a:picLocks noChangeAspect="1" noChangeArrowheads="1"/>
          </p:cNvPicPr>
          <p:nvPr/>
        </p:nvPicPr>
        <p:blipFill>
          <a:blip r:embed="rId4" cstate="print"/>
          <a:srcRect/>
          <a:stretch>
            <a:fillRect/>
          </a:stretch>
        </p:blipFill>
        <p:spPr bwMode="auto">
          <a:xfrm>
            <a:off x="2789085" y="1790062"/>
            <a:ext cx="1778151" cy="1809117"/>
          </a:xfrm>
          <a:prstGeom prst="rect">
            <a:avLst/>
          </a:prstGeom>
          <a:noFill/>
          <a:ln w="12700" cap="sq">
            <a:noFill/>
            <a:miter lim="800000"/>
            <a:headEnd type="none" w="sm" len="sm"/>
            <a:tailEnd type="none" w="sm" len="sm"/>
          </a:ln>
        </p:spPr>
      </p:pic>
      <p:grpSp>
        <p:nvGrpSpPr>
          <p:cNvPr id="2" name="Group 6"/>
          <p:cNvGrpSpPr>
            <a:grpSpLocks/>
          </p:cNvGrpSpPr>
          <p:nvPr/>
        </p:nvGrpSpPr>
        <p:grpSpPr bwMode="auto">
          <a:xfrm>
            <a:off x="2897465" y="2168798"/>
            <a:ext cx="54786" cy="54786"/>
            <a:chOff x="1292" y="2205"/>
            <a:chExt cx="46" cy="46"/>
          </a:xfrm>
        </p:grpSpPr>
        <p:sp>
          <p:nvSpPr>
            <p:cNvPr id="135175" name="Line 7"/>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176" name="Line 8"/>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3" name="Group 9"/>
          <p:cNvGrpSpPr>
            <a:grpSpLocks/>
          </p:cNvGrpSpPr>
          <p:nvPr/>
        </p:nvGrpSpPr>
        <p:grpSpPr bwMode="auto">
          <a:xfrm>
            <a:off x="3221415" y="3087053"/>
            <a:ext cx="54786" cy="54786"/>
            <a:chOff x="1292" y="2205"/>
            <a:chExt cx="46" cy="46"/>
          </a:xfrm>
        </p:grpSpPr>
        <p:sp>
          <p:nvSpPr>
            <p:cNvPr id="135178" name="Line 10"/>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179" name="Line 11"/>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4" name="Group 12"/>
          <p:cNvGrpSpPr>
            <a:grpSpLocks/>
          </p:cNvGrpSpPr>
          <p:nvPr/>
        </p:nvGrpSpPr>
        <p:grpSpPr bwMode="auto">
          <a:xfrm>
            <a:off x="3762125" y="2114012"/>
            <a:ext cx="54786" cy="54786"/>
            <a:chOff x="1292" y="2205"/>
            <a:chExt cx="46" cy="46"/>
          </a:xfrm>
        </p:grpSpPr>
        <p:sp>
          <p:nvSpPr>
            <p:cNvPr id="135181" name="Line 13"/>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182" name="Line 14"/>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5" name="Group 15"/>
          <p:cNvGrpSpPr>
            <a:grpSpLocks/>
          </p:cNvGrpSpPr>
          <p:nvPr/>
        </p:nvGrpSpPr>
        <p:grpSpPr bwMode="auto">
          <a:xfrm>
            <a:off x="4112277" y="2196191"/>
            <a:ext cx="54786" cy="54786"/>
            <a:chOff x="1292" y="2205"/>
            <a:chExt cx="46" cy="46"/>
          </a:xfrm>
        </p:grpSpPr>
        <p:sp>
          <p:nvSpPr>
            <p:cNvPr id="135184" name="Line 16"/>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185" name="Line 17"/>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6" name="Group 18"/>
          <p:cNvGrpSpPr>
            <a:grpSpLocks/>
          </p:cNvGrpSpPr>
          <p:nvPr/>
        </p:nvGrpSpPr>
        <p:grpSpPr bwMode="auto">
          <a:xfrm>
            <a:off x="4086075" y="2925078"/>
            <a:ext cx="54786" cy="54786"/>
            <a:chOff x="1292" y="2205"/>
            <a:chExt cx="46" cy="46"/>
          </a:xfrm>
        </p:grpSpPr>
        <p:sp>
          <p:nvSpPr>
            <p:cNvPr id="135187" name="Line 1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188" name="Line 2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7" name="Group 21"/>
          <p:cNvGrpSpPr>
            <a:grpSpLocks/>
          </p:cNvGrpSpPr>
          <p:nvPr/>
        </p:nvGrpSpPr>
        <p:grpSpPr bwMode="auto">
          <a:xfrm>
            <a:off x="4005088" y="3465789"/>
            <a:ext cx="54786" cy="54786"/>
            <a:chOff x="1292" y="2205"/>
            <a:chExt cx="46" cy="46"/>
          </a:xfrm>
        </p:grpSpPr>
        <p:sp>
          <p:nvSpPr>
            <p:cNvPr id="135190" name="Line 22"/>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191" name="Line 23"/>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pic>
        <p:nvPicPr>
          <p:cNvPr id="60427" name="Picture 42"/>
          <p:cNvPicPr>
            <a:picLocks noChangeAspect="1" noChangeArrowheads="1"/>
          </p:cNvPicPr>
          <p:nvPr/>
        </p:nvPicPr>
        <p:blipFill>
          <a:blip r:embed="rId5" cstate="print"/>
          <a:srcRect/>
          <a:stretch>
            <a:fillRect/>
          </a:stretch>
        </p:blipFill>
        <p:spPr bwMode="auto">
          <a:xfrm>
            <a:off x="3032048" y="4085105"/>
            <a:ext cx="621698" cy="621698"/>
          </a:xfrm>
          <a:prstGeom prst="rect">
            <a:avLst/>
          </a:prstGeom>
          <a:noFill/>
          <a:ln w="12700" cap="sq">
            <a:noFill/>
            <a:miter lim="800000"/>
            <a:headEnd type="none" w="sm" len="sm"/>
            <a:tailEnd type="none" w="sm" len="sm"/>
          </a:ln>
        </p:spPr>
      </p:pic>
      <p:grpSp>
        <p:nvGrpSpPr>
          <p:cNvPr id="8" name="Group 44"/>
          <p:cNvGrpSpPr>
            <a:grpSpLocks/>
          </p:cNvGrpSpPr>
          <p:nvPr/>
        </p:nvGrpSpPr>
        <p:grpSpPr bwMode="auto">
          <a:xfrm>
            <a:off x="3167820" y="2085429"/>
            <a:ext cx="54786" cy="54786"/>
            <a:chOff x="1292" y="2205"/>
            <a:chExt cx="46" cy="46"/>
          </a:xfrm>
        </p:grpSpPr>
        <p:sp>
          <p:nvSpPr>
            <p:cNvPr id="135213" name="Line 4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214" name="Line 4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sp>
        <p:nvSpPr>
          <p:cNvPr id="135215" name="Rectangle 47"/>
          <p:cNvSpPr>
            <a:spLocks noChangeArrowheads="1"/>
          </p:cNvSpPr>
          <p:nvPr/>
        </p:nvSpPr>
        <p:spPr bwMode="auto">
          <a:xfrm>
            <a:off x="2951060" y="1872241"/>
            <a:ext cx="459723" cy="484734"/>
          </a:xfrm>
          <a:prstGeom prst="rect">
            <a:avLst/>
          </a:prstGeom>
          <a:noFill/>
          <a:ln w="25400" cap="sq">
            <a:solidFill>
              <a:schemeClr val="tx2"/>
            </a:solidFill>
            <a:miter lim="800000"/>
            <a:headEnd type="none" w="sm" len="sm"/>
            <a:tailEnd type="none" w="sm" len="sm"/>
          </a:ln>
          <a:effectLst/>
        </p:spPr>
        <p:txBody>
          <a:bodyPr wrap="none" anchor="ct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pic>
        <p:nvPicPr>
          <p:cNvPr id="60430" name="Picture 52"/>
          <p:cNvPicPr>
            <a:picLocks noChangeAspect="1" noChangeArrowheads="1"/>
          </p:cNvPicPr>
          <p:nvPr/>
        </p:nvPicPr>
        <p:blipFill>
          <a:blip r:embed="rId6" cstate="print"/>
          <a:srcRect/>
          <a:stretch>
            <a:fillRect/>
          </a:stretch>
        </p:blipFill>
        <p:spPr bwMode="auto">
          <a:xfrm>
            <a:off x="4701819" y="1790063"/>
            <a:ext cx="1863903" cy="1798399"/>
          </a:xfrm>
          <a:prstGeom prst="rect">
            <a:avLst/>
          </a:prstGeom>
          <a:noFill/>
          <a:ln w="12700" cap="sq">
            <a:noFill/>
            <a:miter lim="800000"/>
            <a:headEnd type="none" w="sm" len="sm"/>
            <a:tailEnd type="none" w="sm" len="sm"/>
          </a:ln>
        </p:spPr>
      </p:pic>
      <p:grpSp>
        <p:nvGrpSpPr>
          <p:cNvPr id="9" name="Group 53"/>
          <p:cNvGrpSpPr>
            <a:grpSpLocks/>
          </p:cNvGrpSpPr>
          <p:nvPr/>
        </p:nvGrpSpPr>
        <p:grpSpPr bwMode="auto">
          <a:xfrm>
            <a:off x="5863036" y="2006823"/>
            <a:ext cx="54786" cy="54786"/>
            <a:chOff x="1292" y="2205"/>
            <a:chExt cx="46" cy="46"/>
          </a:xfrm>
        </p:grpSpPr>
        <p:sp>
          <p:nvSpPr>
            <p:cNvPr id="135222" name="Line 54"/>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223" name="Line 55"/>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0" name="Group 56"/>
          <p:cNvGrpSpPr>
            <a:grpSpLocks/>
          </p:cNvGrpSpPr>
          <p:nvPr/>
        </p:nvGrpSpPr>
        <p:grpSpPr bwMode="auto">
          <a:xfrm>
            <a:off x="5268731" y="2952471"/>
            <a:ext cx="54786" cy="54786"/>
            <a:chOff x="1292" y="2205"/>
            <a:chExt cx="46" cy="46"/>
          </a:xfrm>
        </p:grpSpPr>
        <p:sp>
          <p:nvSpPr>
            <p:cNvPr id="135225" name="Line 57"/>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226" name="Line 58"/>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1" name="Group 59"/>
          <p:cNvGrpSpPr>
            <a:grpSpLocks/>
          </p:cNvGrpSpPr>
          <p:nvPr/>
        </p:nvGrpSpPr>
        <p:grpSpPr bwMode="auto">
          <a:xfrm>
            <a:off x="5754656" y="2222392"/>
            <a:ext cx="54786" cy="54786"/>
            <a:chOff x="1292" y="2205"/>
            <a:chExt cx="46" cy="46"/>
          </a:xfrm>
        </p:grpSpPr>
        <p:sp>
          <p:nvSpPr>
            <p:cNvPr id="135228" name="Line 60"/>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229" name="Line 61"/>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2" name="Group 62"/>
          <p:cNvGrpSpPr>
            <a:grpSpLocks/>
          </p:cNvGrpSpPr>
          <p:nvPr/>
        </p:nvGrpSpPr>
        <p:grpSpPr bwMode="auto">
          <a:xfrm>
            <a:off x="6133392" y="2573736"/>
            <a:ext cx="54786" cy="54786"/>
            <a:chOff x="1292" y="2205"/>
            <a:chExt cx="46" cy="46"/>
          </a:xfrm>
        </p:grpSpPr>
        <p:sp>
          <p:nvSpPr>
            <p:cNvPr id="135231" name="Line 63"/>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232" name="Line 64"/>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3" name="Group 65"/>
          <p:cNvGrpSpPr>
            <a:grpSpLocks/>
          </p:cNvGrpSpPr>
          <p:nvPr/>
        </p:nvGrpSpPr>
        <p:grpSpPr bwMode="auto">
          <a:xfrm>
            <a:off x="6295367" y="3168040"/>
            <a:ext cx="54786" cy="54786"/>
            <a:chOff x="1292" y="2205"/>
            <a:chExt cx="46" cy="46"/>
          </a:xfrm>
        </p:grpSpPr>
        <p:sp>
          <p:nvSpPr>
            <p:cNvPr id="135234" name="Line 66"/>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235" name="Line 67"/>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4" name="Group 68"/>
          <p:cNvGrpSpPr>
            <a:grpSpLocks/>
          </p:cNvGrpSpPr>
          <p:nvPr/>
        </p:nvGrpSpPr>
        <p:grpSpPr bwMode="auto">
          <a:xfrm>
            <a:off x="6484734" y="2520141"/>
            <a:ext cx="54786" cy="54786"/>
            <a:chOff x="1292" y="2205"/>
            <a:chExt cx="46" cy="46"/>
          </a:xfrm>
        </p:grpSpPr>
        <p:sp>
          <p:nvSpPr>
            <p:cNvPr id="135237" name="Line 6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238" name="Line 7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5" name="Group 71"/>
          <p:cNvGrpSpPr>
            <a:grpSpLocks/>
          </p:cNvGrpSpPr>
          <p:nvPr/>
        </p:nvGrpSpPr>
        <p:grpSpPr bwMode="auto">
          <a:xfrm>
            <a:off x="5269922" y="2380795"/>
            <a:ext cx="54786" cy="54786"/>
            <a:chOff x="1292" y="2205"/>
            <a:chExt cx="46" cy="46"/>
          </a:xfrm>
        </p:grpSpPr>
        <p:sp>
          <p:nvSpPr>
            <p:cNvPr id="135240" name="Line 72"/>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5241" name="Line 73"/>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sp>
        <p:nvSpPr>
          <p:cNvPr id="135242" name="Rectangle 74"/>
          <p:cNvSpPr>
            <a:spLocks noChangeArrowheads="1"/>
          </p:cNvSpPr>
          <p:nvPr/>
        </p:nvSpPr>
        <p:spPr bwMode="auto">
          <a:xfrm>
            <a:off x="4998375" y="2086619"/>
            <a:ext cx="594306" cy="621698"/>
          </a:xfrm>
          <a:prstGeom prst="rect">
            <a:avLst/>
          </a:prstGeom>
          <a:noFill/>
          <a:ln w="25400" cap="sq">
            <a:solidFill>
              <a:schemeClr val="tx2"/>
            </a:solidFill>
            <a:miter lim="800000"/>
            <a:headEnd type="none" w="sm" len="sm"/>
            <a:tailEnd type="none" w="sm" len="sm"/>
          </a:ln>
          <a:effectLst/>
        </p:spPr>
        <p:txBody>
          <a:bodyPr wrap="none" anchor="ct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pic>
        <p:nvPicPr>
          <p:cNvPr id="60439" name="Picture 75"/>
          <p:cNvPicPr>
            <a:picLocks noChangeAspect="1" noChangeArrowheads="1"/>
          </p:cNvPicPr>
          <p:nvPr/>
        </p:nvPicPr>
        <p:blipFill>
          <a:blip r:embed="rId7" cstate="print"/>
          <a:srcRect/>
          <a:stretch>
            <a:fillRect/>
          </a:stretch>
        </p:blipFill>
        <p:spPr bwMode="auto">
          <a:xfrm>
            <a:off x="5377111" y="4002927"/>
            <a:ext cx="681248" cy="730078"/>
          </a:xfrm>
          <a:prstGeom prst="rect">
            <a:avLst/>
          </a:prstGeom>
          <a:noFill/>
          <a:ln w="12700" cap="sq">
            <a:noFill/>
            <a:miter lim="800000"/>
            <a:headEnd type="none" w="sm" len="sm"/>
            <a:tailEnd type="none" w="sm" len="sm"/>
          </a:ln>
        </p:spPr>
      </p:pic>
      <p:sp>
        <p:nvSpPr>
          <p:cNvPr id="55" name="Rectangle 2">
            <a:extLst>
              <a:ext uri="{FF2B5EF4-FFF2-40B4-BE49-F238E27FC236}">
                <a16:creationId xmlns:a16="http://schemas.microsoft.com/office/drawing/2014/main" id="{1B72A575-59B5-4406-95A8-B1F378E444B5}"/>
              </a:ext>
            </a:extLst>
          </p:cNvPr>
          <p:cNvSpPr>
            <a:spLocks noGrp="1" noRot="1" noChangeArrowheads="1"/>
          </p:cNvSpPr>
          <p:nvPr>
            <p:ph type="title"/>
          </p:nvPr>
        </p:nvSpPr>
        <p:spPr>
          <a:xfrm>
            <a:off x="2249009" y="171503"/>
            <a:ext cx="4915147" cy="857515"/>
          </a:xfrm>
        </p:spPr>
        <p:txBody>
          <a:bodyPr/>
          <a:lstStyle/>
          <a:p>
            <a:pPr eaLnBrk="1" hangingPunct="1">
              <a:defRPr/>
            </a:pPr>
            <a:r>
              <a:rPr lang="zh-CN" altLang="en-US" dirty="0"/>
              <a:t>穷举尺度</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25">
            <a:extLst>
              <a:ext uri="{FF2B5EF4-FFF2-40B4-BE49-F238E27FC236}">
                <a16:creationId xmlns:a16="http://schemas.microsoft.com/office/drawing/2014/main" id="{710C5273-94B8-45AB-9FB6-A164BEE1D08B}"/>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36195" name="Rectangle 3"/>
          <p:cNvSpPr>
            <a:spLocks noGrp="1" noRot="1" noChangeArrowheads="1"/>
          </p:cNvSpPr>
          <p:nvPr>
            <p:ph type="body" idx="1"/>
          </p:nvPr>
        </p:nvSpPr>
        <p:spPr/>
        <p:txBody>
          <a:bodyPr/>
          <a:lstStyle/>
          <a:p>
            <a:pPr eaLnBrk="1" hangingPunct="1">
              <a:defRPr/>
            </a:pPr>
            <a:r>
              <a:rPr lang="zh-CN" altLang="en-US" dirty="0"/>
              <a:t>多尺度</a:t>
            </a:r>
            <a:r>
              <a:rPr lang="en-US" altLang="zh-CN" dirty="0"/>
              <a:t>(Multi-Scale)</a:t>
            </a:r>
          </a:p>
          <a:p>
            <a:pPr eaLnBrk="1" hangingPunct="1">
              <a:defRPr/>
            </a:pPr>
            <a:endParaRPr lang="en-US" dirty="0"/>
          </a:p>
        </p:txBody>
      </p:sp>
      <p:pic>
        <p:nvPicPr>
          <p:cNvPr id="61444" name="Picture 4"/>
          <p:cNvPicPr>
            <a:picLocks noChangeAspect="1" noChangeArrowheads="1"/>
          </p:cNvPicPr>
          <p:nvPr/>
        </p:nvPicPr>
        <p:blipFill>
          <a:blip r:embed="rId4" cstate="print"/>
          <a:srcRect/>
          <a:stretch>
            <a:fillRect/>
          </a:stretch>
        </p:blipFill>
        <p:spPr bwMode="auto">
          <a:xfrm>
            <a:off x="2789085" y="1790062"/>
            <a:ext cx="1778151" cy="1809117"/>
          </a:xfrm>
          <a:prstGeom prst="rect">
            <a:avLst/>
          </a:prstGeom>
          <a:noFill/>
          <a:ln w="12700" cap="sq">
            <a:noFill/>
            <a:miter lim="800000"/>
            <a:headEnd type="none" w="sm" len="sm"/>
            <a:tailEnd type="none" w="sm" len="sm"/>
          </a:ln>
        </p:spPr>
      </p:pic>
      <p:grpSp>
        <p:nvGrpSpPr>
          <p:cNvPr id="2" name="Group 5"/>
          <p:cNvGrpSpPr>
            <a:grpSpLocks/>
          </p:cNvGrpSpPr>
          <p:nvPr/>
        </p:nvGrpSpPr>
        <p:grpSpPr bwMode="auto">
          <a:xfrm>
            <a:off x="2897465" y="2168798"/>
            <a:ext cx="54786" cy="54786"/>
            <a:chOff x="1292" y="2205"/>
            <a:chExt cx="46" cy="46"/>
          </a:xfrm>
        </p:grpSpPr>
        <p:sp>
          <p:nvSpPr>
            <p:cNvPr id="136198" name="Line 6"/>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199" name="Line 7"/>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3" name="Group 8"/>
          <p:cNvGrpSpPr>
            <a:grpSpLocks/>
          </p:cNvGrpSpPr>
          <p:nvPr/>
        </p:nvGrpSpPr>
        <p:grpSpPr bwMode="auto">
          <a:xfrm>
            <a:off x="3221415" y="3087053"/>
            <a:ext cx="54786" cy="54786"/>
            <a:chOff x="1292" y="2205"/>
            <a:chExt cx="46" cy="46"/>
          </a:xfrm>
        </p:grpSpPr>
        <p:sp>
          <p:nvSpPr>
            <p:cNvPr id="136201" name="Line 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02" name="Line 1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4" name="Group 11"/>
          <p:cNvGrpSpPr>
            <a:grpSpLocks/>
          </p:cNvGrpSpPr>
          <p:nvPr/>
        </p:nvGrpSpPr>
        <p:grpSpPr bwMode="auto">
          <a:xfrm>
            <a:off x="3762125" y="2114012"/>
            <a:ext cx="54786" cy="54786"/>
            <a:chOff x="1292" y="2205"/>
            <a:chExt cx="46" cy="46"/>
          </a:xfrm>
        </p:grpSpPr>
        <p:sp>
          <p:nvSpPr>
            <p:cNvPr id="136204" name="Line 12"/>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05" name="Line 13"/>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5" name="Group 14"/>
          <p:cNvGrpSpPr>
            <a:grpSpLocks/>
          </p:cNvGrpSpPr>
          <p:nvPr/>
        </p:nvGrpSpPr>
        <p:grpSpPr bwMode="auto">
          <a:xfrm>
            <a:off x="4112277" y="2196191"/>
            <a:ext cx="54786" cy="54786"/>
            <a:chOff x="1292" y="2205"/>
            <a:chExt cx="46" cy="46"/>
          </a:xfrm>
        </p:grpSpPr>
        <p:sp>
          <p:nvSpPr>
            <p:cNvPr id="136207" name="Line 1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08" name="Line 1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6" name="Group 17"/>
          <p:cNvGrpSpPr>
            <a:grpSpLocks/>
          </p:cNvGrpSpPr>
          <p:nvPr/>
        </p:nvGrpSpPr>
        <p:grpSpPr bwMode="auto">
          <a:xfrm>
            <a:off x="4086075" y="2925078"/>
            <a:ext cx="54786" cy="54786"/>
            <a:chOff x="1292" y="2205"/>
            <a:chExt cx="46" cy="46"/>
          </a:xfrm>
        </p:grpSpPr>
        <p:sp>
          <p:nvSpPr>
            <p:cNvPr id="136210" name="Line 18"/>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11" name="Line 19"/>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7" name="Group 20"/>
          <p:cNvGrpSpPr>
            <a:grpSpLocks/>
          </p:cNvGrpSpPr>
          <p:nvPr/>
        </p:nvGrpSpPr>
        <p:grpSpPr bwMode="auto">
          <a:xfrm>
            <a:off x="4005088" y="3465789"/>
            <a:ext cx="54786" cy="54786"/>
            <a:chOff x="1292" y="2205"/>
            <a:chExt cx="46" cy="46"/>
          </a:xfrm>
        </p:grpSpPr>
        <p:sp>
          <p:nvSpPr>
            <p:cNvPr id="136213" name="Line 21"/>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14" name="Line 22"/>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pic>
        <p:nvPicPr>
          <p:cNvPr id="61451" name="Picture 23"/>
          <p:cNvPicPr>
            <a:picLocks noChangeAspect="1" noChangeArrowheads="1"/>
          </p:cNvPicPr>
          <p:nvPr/>
        </p:nvPicPr>
        <p:blipFill>
          <a:blip r:embed="rId5" cstate="print"/>
          <a:srcRect/>
          <a:stretch>
            <a:fillRect/>
          </a:stretch>
        </p:blipFill>
        <p:spPr bwMode="auto">
          <a:xfrm>
            <a:off x="3032048" y="4085105"/>
            <a:ext cx="621698" cy="621698"/>
          </a:xfrm>
          <a:prstGeom prst="rect">
            <a:avLst/>
          </a:prstGeom>
          <a:noFill/>
          <a:ln w="12700" cap="sq">
            <a:noFill/>
            <a:miter lim="800000"/>
            <a:headEnd type="none" w="sm" len="sm"/>
            <a:tailEnd type="none" w="sm" len="sm"/>
          </a:ln>
        </p:spPr>
      </p:pic>
      <p:grpSp>
        <p:nvGrpSpPr>
          <p:cNvPr id="8" name="Group 24"/>
          <p:cNvGrpSpPr>
            <a:grpSpLocks/>
          </p:cNvGrpSpPr>
          <p:nvPr/>
        </p:nvGrpSpPr>
        <p:grpSpPr bwMode="auto">
          <a:xfrm>
            <a:off x="3167820" y="2085429"/>
            <a:ext cx="54786" cy="54786"/>
            <a:chOff x="1292" y="2205"/>
            <a:chExt cx="46" cy="46"/>
          </a:xfrm>
        </p:grpSpPr>
        <p:sp>
          <p:nvSpPr>
            <p:cNvPr id="136217" name="Line 2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18" name="Line 2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sp>
        <p:nvSpPr>
          <p:cNvPr id="136219" name="Rectangle 27"/>
          <p:cNvSpPr>
            <a:spLocks noChangeArrowheads="1"/>
          </p:cNvSpPr>
          <p:nvPr/>
        </p:nvSpPr>
        <p:spPr bwMode="auto">
          <a:xfrm>
            <a:off x="2951060" y="1872241"/>
            <a:ext cx="459723" cy="484734"/>
          </a:xfrm>
          <a:prstGeom prst="rect">
            <a:avLst/>
          </a:prstGeom>
          <a:noFill/>
          <a:ln w="25400" cap="sq">
            <a:solidFill>
              <a:schemeClr val="tx2"/>
            </a:solidFill>
            <a:miter lim="800000"/>
            <a:headEnd type="none" w="sm" len="sm"/>
            <a:tailEnd type="none" w="sm" len="sm"/>
          </a:ln>
          <a:effectLst/>
        </p:spPr>
        <p:txBody>
          <a:bodyPr wrap="none" anchor="ct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pic>
        <p:nvPicPr>
          <p:cNvPr id="61454" name="Picture 28"/>
          <p:cNvPicPr>
            <a:picLocks noChangeAspect="1" noChangeArrowheads="1"/>
          </p:cNvPicPr>
          <p:nvPr/>
        </p:nvPicPr>
        <p:blipFill>
          <a:blip r:embed="rId6" cstate="print"/>
          <a:srcRect/>
          <a:stretch>
            <a:fillRect/>
          </a:stretch>
        </p:blipFill>
        <p:spPr bwMode="auto">
          <a:xfrm>
            <a:off x="4701819" y="1790063"/>
            <a:ext cx="1863903" cy="1798399"/>
          </a:xfrm>
          <a:prstGeom prst="rect">
            <a:avLst/>
          </a:prstGeom>
          <a:noFill/>
          <a:ln w="12700" cap="sq">
            <a:noFill/>
            <a:miter lim="800000"/>
            <a:headEnd type="none" w="sm" len="sm"/>
            <a:tailEnd type="none" w="sm" len="sm"/>
          </a:ln>
        </p:spPr>
      </p:pic>
      <p:grpSp>
        <p:nvGrpSpPr>
          <p:cNvPr id="9" name="Group 29"/>
          <p:cNvGrpSpPr>
            <a:grpSpLocks/>
          </p:cNvGrpSpPr>
          <p:nvPr/>
        </p:nvGrpSpPr>
        <p:grpSpPr bwMode="auto">
          <a:xfrm>
            <a:off x="5863036" y="2006823"/>
            <a:ext cx="54786" cy="54786"/>
            <a:chOff x="1292" y="2205"/>
            <a:chExt cx="46" cy="46"/>
          </a:xfrm>
        </p:grpSpPr>
        <p:sp>
          <p:nvSpPr>
            <p:cNvPr id="136222" name="Line 30"/>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23" name="Line 31"/>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0" name="Group 32"/>
          <p:cNvGrpSpPr>
            <a:grpSpLocks/>
          </p:cNvGrpSpPr>
          <p:nvPr/>
        </p:nvGrpSpPr>
        <p:grpSpPr bwMode="auto">
          <a:xfrm>
            <a:off x="5268731" y="2952471"/>
            <a:ext cx="54786" cy="54786"/>
            <a:chOff x="1292" y="2205"/>
            <a:chExt cx="46" cy="46"/>
          </a:xfrm>
        </p:grpSpPr>
        <p:sp>
          <p:nvSpPr>
            <p:cNvPr id="136225" name="Line 33"/>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26" name="Line 34"/>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1" name="Group 35"/>
          <p:cNvGrpSpPr>
            <a:grpSpLocks/>
          </p:cNvGrpSpPr>
          <p:nvPr/>
        </p:nvGrpSpPr>
        <p:grpSpPr bwMode="auto">
          <a:xfrm>
            <a:off x="5754656" y="2222392"/>
            <a:ext cx="54786" cy="54786"/>
            <a:chOff x="1292" y="2205"/>
            <a:chExt cx="46" cy="46"/>
          </a:xfrm>
        </p:grpSpPr>
        <p:sp>
          <p:nvSpPr>
            <p:cNvPr id="136228" name="Line 36"/>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29" name="Line 37"/>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2" name="Group 38"/>
          <p:cNvGrpSpPr>
            <a:grpSpLocks/>
          </p:cNvGrpSpPr>
          <p:nvPr/>
        </p:nvGrpSpPr>
        <p:grpSpPr bwMode="auto">
          <a:xfrm>
            <a:off x="6133392" y="2573736"/>
            <a:ext cx="54786" cy="54786"/>
            <a:chOff x="1292" y="2205"/>
            <a:chExt cx="46" cy="46"/>
          </a:xfrm>
        </p:grpSpPr>
        <p:sp>
          <p:nvSpPr>
            <p:cNvPr id="136231" name="Line 3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32" name="Line 4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3" name="Group 41"/>
          <p:cNvGrpSpPr>
            <a:grpSpLocks/>
          </p:cNvGrpSpPr>
          <p:nvPr/>
        </p:nvGrpSpPr>
        <p:grpSpPr bwMode="auto">
          <a:xfrm>
            <a:off x="6295367" y="3168040"/>
            <a:ext cx="54786" cy="54786"/>
            <a:chOff x="1292" y="2205"/>
            <a:chExt cx="46" cy="46"/>
          </a:xfrm>
        </p:grpSpPr>
        <p:sp>
          <p:nvSpPr>
            <p:cNvPr id="136234" name="Line 42"/>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35" name="Line 43"/>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4" name="Group 44"/>
          <p:cNvGrpSpPr>
            <a:grpSpLocks/>
          </p:cNvGrpSpPr>
          <p:nvPr/>
        </p:nvGrpSpPr>
        <p:grpSpPr bwMode="auto">
          <a:xfrm>
            <a:off x="6484734" y="2520141"/>
            <a:ext cx="54786" cy="54786"/>
            <a:chOff x="1292" y="2205"/>
            <a:chExt cx="46" cy="46"/>
          </a:xfrm>
        </p:grpSpPr>
        <p:sp>
          <p:nvSpPr>
            <p:cNvPr id="136237" name="Line 4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38" name="Line 4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5" name="Group 47"/>
          <p:cNvGrpSpPr>
            <a:grpSpLocks/>
          </p:cNvGrpSpPr>
          <p:nvPr/>
        </p:nvGrpSpPr>
        <p:grpSpPr bwMode="auto">
          <a:xfrm>
            <a:off x="5269922" y="2380795"/>
            <a:ext cx="54786" cy="54786"/>
            <a:chOff x="1292" y="2205"/>
            <a:chExt cx="46" cy="46"/>
          </a:xfrm>
        </p:grpSpPr>
        <p:sp>
          <p:nvSpPr>
            <p:cNvPr id="136240" name="Line 48"/>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6241" name="Line 49"/>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sp>
        <p:nvSpPr>
          <p:cNvPr id="136242" name="Rectangle 50"/>
          <p:cNvSpPr>
            <a:spLocks noChangeArrowheads="1"/>
          </p:cNvSpPr>
          <p:nvPr/>
        </p:nvSpPr>
        <p:spPr bwMode="auto">
          <a:xfrm>
            <a:off x="4917388" y="2005632"/>
            <a:ext cx="783673" cy="783673"/>
          </a:xfrm>
          <a:prstGeom prst="rect">
            <a:avLst/>
          </a:prstGeom>
          <a:noFill/>
          <a:ln w="25400" cap="sq">
            <a:solidFill>
              <a:schemeClr val="tx2"/>
            </a:solidFill>
            <a:miter lim="800000"/>
            <a:headEnd type="none" w="sm" len="sm"/>
            <a:tailEnd type="none" w="sm" len="sm"/>
          </a:ln>
          <a:effectLst/>
        </p:spPr>
        <p:txBody>
          <a:bodyPr wrap="none" anchor="ct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pic>
        <p:nvPicPr>
          <p:cNvPr id="61463" name="Picture 51"/>
          <p:cNvPicPr>
            <a:picLocks noChangeAspect="1" noChangeArrowheads="1"/>
          </p:cNvPicPr>
          <p:nvPr/>
        </p:nvPicPr>
        <p:blipFill>
          <a:blip r:embed="rId7" cstate="print"/>
          <a:srcRect/>
          <a:stretch>
            <a:fillRect/>
          </a:stretch>
        </p:blipFill>
        <p:spPr bwMode="auto">
          <a:xfrm>
            <a:off x="5324708" y="3976725"/>
            <a:ext cx="808684" cy="864661"/>
          </a:xfrm>
          <a:prstGeom prst="rect">
            <a:avLst/>
          </a:prstGeom>
          <a:noFill/>
          <a:ln w="12700" cap="sq">
            <a:noFill/>
            <a:miter lim="800000"/>
            <a:headEnd type="none" w="sm" len="sm"/>
            <a:tailEnd type="none" w="sm" len="sm"/>
          </a:ln>
        </p:spPr>
      </p:pic>
      <p:sp>
        <p:nvSpPr>
          <p:cNvPr id="55" name="Rectangle 2">
            <a:extLst>
              <a:ext uri="{FF2B5EF4-FFF2-40B4-BE49-F238E27FC236}">
                <a16:creationId xmlns:a16="http://schemas.microsoft.com/office/drawing/2014/main" id="{6D7E8E09-D86D-4330-85E2-CC809F1DD39C}"/>
              </a:ext>
            </a:extLst>
          </p:cNvPr>
          <p:cNvSpPr txBox="1">
            <a:spLocks noRot="1" noChangeArrowheads="1"/>
          </p:cNvSpPr>
          <p:nvPr/>
        </p:nvSpPr>
        <p:spPr>
          <a:xfrm>
            <a:off x="2249009" y="171503"/>
            <a:ext cx="4915147" cy="8575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a:t>穷举尺度</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srcRect t="-1" b="74746"/>
          <a:stretch/>
        </p:blipFill>
        <p:spPr>
          <a:xfrm>
            <a:off x="0" y="3184612"/>
            <a:ext cx="9144000" cy="1948681"/>
          </a:xfrm>
          <a:prstGeom prst="rect">
            <a:avLst/>
          </a:prstGeom>
        </p:spPr>
      </p:pic>
      <p:pic>
        <p:nvPicPr>
          <p:cNvPr id="3" name="Picture 2" descr="http://farm1.static.flickr.com/47/136915456_c6f719ea3f.jpg?v=0">
            <a:extLst>
              <a:ext uri="{FF2B5EF4-FFF2-40B4-BE49-F238E27FC236}">
                <a16:creationId xmlns:a16="http://schemas.microsoft.com/office/drawing/2014/main" id="{8B01927E-C5F2-4A00-9906-1587145ABDF6}"/>
              </a:ext>
            </a:extLst>
          </p:cNvPr>
          <p:cNvPicPr>
            <a:picLocks noChangeAspect="1" noChangeArrowheads="1"/>
          </p:cNvPicPr>
          <p:nvPr/>
        </p:nvPicPr>
        <p:blipFill>
          <a:blip r:embed="rId3" cstate="print"/>
          <a:srcRect/>
          <a:stretch>
            <a:fillRect/>
          </a:stretch>
        </p:blipFill>
        <p:spPr bwMode="auto">
          <a:xfrm>
            <a:off x="342900" y="1492424"/>
            <a:ext cx="3949700" cy="2962275"/>
          </a:xfrm>
          <a:prstGeom prst="rect">
            <a:avLst/>
          </a:prstGeom>
          <a:noFill/>
          <a:ln w="9525">
            <a:noFill/>
            <a:miter lim="800000"/>
            <a:headEnd/>
            <a:tailEnd/>
          </a:ln>
        </p:spPr>
      </p:pic>
      <p:sp>
        <p:nvSpPr>
          <p:cNvPr id="4" name="TextBox 4">
            <a:extLst>
              <a:ext uri="{FF2B5EF4-FFF2-40B4-BE49-F238E27FC236}">
                <a16:creationId xmlns:a16="http://schemas.microsoft.com/office/drawing/2014/main" id="{0184005E-732F-4EAA-8FD7-BF164F7F465A}"/>
              </a:ext>
            </a:extLst>
          </p:cNvPr>
          <p:cNvSpPr txBox="1">
            <a:spLocks noChangeArrowheads="1"/>
          </p:cNvSpPr>
          <p:nvPr/>
        </p:nvSpPr>
        <p:spPr bwMode="auto">
          <a:xfrm>
            <a:off x="419100" y="4530899"/>
            <a:ext cx="3619500" cy="338138"/>
          </a:xfrm>
          <a:prstGeom prst="rect">
            <a:avLst/>
          </a:prstGeom>
          <a:noFill/>
          <a:ln w="9525">
            <a:noFill/>
            <a:miter lim="800000"/>
            <a:headEnd/>
            <a:tailEnd/>
          </a:ln>
        </p:spPr>
        <p:txBody>
          <a:bodyPr>
            <a:spAutoFit/>
          </a:bodyPr>
          <a:lstStyle/>
          <a:p>
            <a:pPr algn="ctr"/>
            <a:r>
              <a:rPr lang="en-US" sz="1600" b="0">
                <a:latin typeface="Arial" pitchFamily="34" charset="0"/>
              </a:rPr>
              <a:t>by </a:t>
            </a:r>
            <a:r>
              <a:rPr lang="en-US" sz="1600" b="0">
                <a:latin typeface="Arial" pitchFamily="34" charset="0"/>
                <a:hlinkClick r:id="rId4"/>
              </a:rPr>
              <a:t>Diva Sian</a:t>
            </a:r>
            <a:endParaRPr lang="en-US" sz="1600" b="0">
              <a:latin typeface="Arial" pitchFamily="34" charset="0"/>
            </a:endParaRPr>
          </a:p>
        </p:txBody>
      </p:sp>
      <p:pic>
        <p:nvPicPr>
          <p:cNvPr id="5" name="Picture 4" descr="http://farm1.static.flickr.com/133/328570837_37b6289916.jpg?v=0">
            <a:extLst>
              <a:ext uri="{FF2B5EF4-FFF2-40B4-BE49-F238E27FC236}">
                <a16:creationId xmlns:a16="http://schemas.microsoft.com/office/drawing/2014/main" id="{C5C0E496-F3A8-4015-9139-F38C16BC55FE}"/>
              </a:ext>
            </a:extLst>
          </p:cNvPr>
          <p:cNvPicPr>
            <a:picLocks noChangeAspect="1" noChangeArrowheads="1"/>
          </p:cNvPicPr>
          <p:nvPr/>
        </p:nvPicPr>
        <p:blipFill>
          <a:blip r:embed="rId5" cstate="print"/>
          <a:srcRect/>
          <a:stretch>
            <a:fillRect/>
          </a:stretch>
        </p:blipFill>
        <p:spPr bwMode="auto">
          <a:xfrm>
            <a:off x="4514850" y="1525762"/>
            <a:ext cx="4171950" cy="2928937"/>
          </a:xfrm>
          <a:prstGeom prst="rect">
            <a:avLst/>
          </a:prstGeom>
          <a:noFill/>
          <a:ln w="9525">
            <a:noFill/>
            <a:miter lim="800000"/>
            <a:headEnd/>
            <a:tailEnd/>
          </a:ln>
        </p:spPr>
      </p:pic>
      <p:sp>
        <p:nvSpPr>
          <p:cNvPr id="6" name="TextBox 6">
            <a:extLst>
              <a:ext uri="{FF2B5EF4-FFF2-40B4-BE49-F238E27FC236}">
                <a16:creationId xmlns:a16="http://schemas.microsoft.com/office/drawing/2014/main" id="{79F25B8E-A307-40B2-B6DB-827CA0ECEA89}"/>
              </a:ext>
            </a:extLst>
          </p:cNvPr>
          <p:cNvSpPr txBox="1">
            <a:spLocks noChangeArrowheads="1"/>
          </p:cNvSpPr>
          <p:nvPr/>
        </p:nvSpPr>
        <p:spPr bwMode="auto">
          <a:xfrm>
            <a:off x="4876800" y="4530899"/>
            <a:ext cx="3619500" cy="338138"/>
          </a:xfrm>
          <a:prstGeom prst="rect">
            <a:avLst/>
          </a:prstGeom>
          <a:noFill/>
          <a:ln w="9525">
            <a:noFill/>
            <a:miter lim="800000"/>
            <a:headEnd/>
            <a:tailEnd/>
          </a:ln>
        </p:spPr>
        <p:txBody>
          <a:bodyPr>
            <a:spAutoFit/>
          </a:bodyPr>
          <a:lstStyle/>
          <a:p>
            <a:pPr algn="ctr"/>
            <a:r>
              <a:rPr lang="en-US" sz="1600" b="0">
                <a:latin typeface="Arial" pitchFamily="34" charset="0"/>
              </a:rPr>
              <a:t>by </a:t>
            </a:r>
            <a:r>
              <a:rPr lang="en-US" sz="1600" b="0">
                <a:latin typeface="Arial" pitchFamily="34" charset="0"/>
                <a:hlinkClick r:id="rId6"/>
              </a:rPr>
              <a:t>scgbt</a:t>
            </a:r>
            <a:endParaRPr lang="en-US" sz="1600" b="0">
              <a:latin typeface="Arial" pitchFamily="34" charset="0"/>
            </a:endParaRPr>
          </a:p>
        </p:txBody>
      </p:sp>
      <p:sp>
        <p:nvSpPr>
          <p:cNvPr id="7" name="Title 1">
            <a:extLst>
              <a:ext uri="{FF2B5EF4-FFF2-40B4-BE49-F238E27FC236}">
                <a16:creationId xmlns:a16="http://schemas.microsoft.com/office/drawing/2014/main" id="{7A7A070A-60EA-4D6C-BB35-FA8E0AF9312A}"/>
              </a:ext>
            </a:extLst>
          </p:cNvPr>
          <p:cNvSpPr>
            <a:spLocks noGrp="1"/>
          </p:cNvSpPr>
          <p:nvPr>
            <p:ph type="title"/>
          </p:nvPr>
        </p:nvSpPr>
        <p:spPr>
          <a:xfrm>
            <a:off x="2799745" y="815933"/>
            <a:ext cx="3428439" cy="465274"/>
          </a:xfrm>
        </p:spPr>
        <p:txBody>
          <a:bodyPr>
            <a:noAutofit/>
          </a:bodyPr>
          <a:lstStyle/>
          <a:p>
            <a:r>
              <a:rPr lang="zh-CN" altLang="en-US" sz="2800" dirty="0"/>
              <a:t>视角光线变化剧烈</a:t>
            </a:r>
            <a:endParaRPr lang="en-US" sz="2800" dirty="0"/>
          </a:p>
        </p:txBody>
      </p:sp>
      <p:sp>
        <p:nvSpPr>
          <p:cNvPr id="8" name="文本框 37">
            <a:extLst>
              <a:ext uri="{FF2B5EF4-FFF2-40B4-BE49-F238E27FC236}">
                <a16:creationId xmlns:a16="http://schemas.microsoft.com/office/drawing/2014/main" id="{186FE08B-18A0-4921-BDF8-CC844FE07400}"/>
              </a:ext>
            </a:extLst>
          </p:cNvPr>
          <p:cNvSpPr txBox="1"/>
          <p:nvPr/>
        </p:nvSpPr>
        <p:spPr>
          <a:xfrm>
            <a:off x="196716" y="181655"/>
            <a:ext cx="1999020" cy="466708"/>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Motivation</a:t>
            </a:r>
          </a:p>
        </p:txBody>
      </p:sp>
    </p:spTree>
    <p:extLst>
      <p:ext uri="{BB962C8B-B14F-4D97-AF65-F5344CB8AC3E}">
        <p14:creationId xmlns:p14="http://schemas.microsoft.com/office/powerpoint/2010/main" val="3619605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25">
            <a:extLst>
              <a:ext uri="{FF2B5EF4-FFF2-40B4-BE49-F238E27FC236}">
                <a16:creationId xmlns:a16="http://schemas.microsoft.com/office/drawing/2014/main" id="{B770DF31-7841-43B7-9E6D-B3B9A2A2884D}"/>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37219" name="Rectangle 3"/>
          <p:cNvSpPr>
            <a:spLocks noGrp="1" noRot="1" noChangeArrowheads="1"/>
          </p:cNvSpPr>
          <p:nvPr>
            <p:ph type="body" idx="1"/>
          </p:nvPr>
        </p:nvSpPr>
        <p:spPr/>
        <p:txBody>
          <a:bodyPr/>
          <a:lstStyle/>
          <a:p>
            <a:pPr eaLnBrk="1" hangingPunct="1">
              <a:defRPr/>
            </a:pPr>
            <a:r>
              <a:rPr lang="zh-CN" altLang="en-US" dirty="0"/>
              <a:t>多尺度</a:t>
            </a:r>
            <a:r>
              <a:rPr lang="en-US" altLang="zh-CN" dirty="0"/>
              <a:t>(Multi-Scale)</a:t>
            </a:r>
          </a:p>
          <a:p>
            <a:pPr eaLnBrk="1" hangingPunct="1">
              <a:defRPr/>
            </a:pPr>
            <a:endParaRPr lang="en-US" dirty="0"/>
          </a:p>
        </p:txBody>
      </p:sp>
      <p:pic>
        <p:nvPicPr>
          <p:cNvPr id="62468" name="Picture 4"/>
          <p:cNvPicPr>
            <a:picLocks noChangeAspect="1" noChangeArrowheads="1"/>
          </p:cNvPicPr>
          <p:nvPr/>
        </p:nvPicPr>
        <p:blipFill>
          <a:blip r:embed="rId4" cstate="print"/>
          <a:srcRect/>
          <a:stretch>
            <a:fillRect/>
          </a:stretch>
        </p:blipFill>
        <p:spPr bwMode="auto">
          <a:xfrm>
            <a:off x="2789085" y="1790062"/>
            <a:ext cx="1778151" cy="1809117"/>
          </a:xfrm>
          <a:prstGeom prst="rect">
            <a:avLst/>
          </a:prstGeom>
          <a:noFill/>
          <a:ln w="12700" cap="sq">
            <a:noFill/>
            <a:miter lim="800000"/>
            <a:headEnd type="none" w="sm" len="sm"/>
            <a:tailEnd type="none" w="sm" len="sm"/>
          </a:ln>
        </p:spPr>
      </p:pic>
      <p:grpSp>
        <p:nvGrpSpPr>
          <p:cNvPr id="2" name="Group 5"/>
          <p:cNvGrpSpPr>
            <a:grpSpLocks/>
          </p:cNvGrpSpPr>
          <p:nvPr/>
        </p:nvGrpSpPr>
        <p:grpSpPr bwMode="auto">
          <a:xfrm>
            <a:off x="2897465" y="2168798"/>
            <a:ext cx="54786" cy="54786"/>
            <a:chOff x="1292" y="2205"/>
            <a:chExt cx="46" cy="46"/>
          </a:xfrm>
        </p:grpSpPr>
        <p:sp>
          <p:nvSpPr>
            <p:cNvPr id="137222" name="Line 6"/>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23" name="Line 7"/>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3" name="Group 8"/>
          <p:cNvGrpSpPr>
            <a:grpSpLocks/>
          </p:cNvGrpSpPr>
          <p:nvPr/>
        </p:nvGrpSpPr>
        <p:grpSpPr bwMode="auto">
          <a:xfrm>
            <a:off x="3221415" y="3087053"/>
            <a:ext cx="54786" cy="54786"/>
            <a:chOff x="1292" y="2205"/>
            <a:chExt cx="46" cy="46"/>
          </a:xfrm>
        </p:grpSpPr>
        <p:sp>
          <p:nvSpPr>
            <p:cNvPr id="137225" name="Line 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26" name="Line 1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4" name="Group 11"/>
          <p:cNvGrpSpPr>
            <a:grpSpLocks/>
          </p:cNvGrpSpPr>
          <p:nvPr/>
        </p:nvGrpSpPr>
        <p:grpSpPr bwMode="auto">
          <a:xfrm>
            <a:off x="3762125" y="2114012"/>
            <a:ext cx="54786" cy="54786"/>
            <a:chOff x="1292" y="2205"/>
            <a:chExt cx="46" cy="46"/>
          </a:xfrm>
        </p:grpSpPr>
        <p:sp>
          <p:nvSpPr>
            <p:cNvPr id="137228" name="Line 12"/>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29" name="Line 13"/>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5" name="Group 14"/>
          <p:cNvGrpSpPr>
            <a:grpSpLocks/>
          </p:cNvGrpSpPr>
          <p:nvPr/>
        </p:nvGrpSpPr>
        <p:grpSpPr bwMode="auto">
          <a:xfrm>
            <a:off x="4112277" y="2196191"/>
            <a:ext cx="54786" cy="54786"/>
            <a:chOff x="1292" y="2205"/>
            <a:chExt cx="46" cy="46"/>
          </a:xfrm>
        </p:grpSpPr>
        <p:sp>
          <p:nvSpPr>
            <p:cNvPr id="137231" name="Line 1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32" name="Line 1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6" name="Group 17"/>
          <p:cNvGrpSpPr>
            <a:grpSpLocks/>
          </p:cNvGrpSpPr>
          <p:nvPr/>
        </p:nvGrpSpPr>
        <p:grpSpPr bwMode="auto">
          <a:xfrm>
            <a:off x="4086075" y="2925078"/>
            <a:ext cx="54786" cy="54786"/>
            <a:chOff x="1292" y="2205"/>
            <a:chExt cx="46" cy="46"/>
          </a:xfrm>
        </p:grpSpPr>
        <p:sp>
          <p:nvSpPr>
            <p:cNvPr id="137234" name="Line 18"/>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35" name="Line 19"/>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7" name="Group 20"/>
          <p:cNvGrpSpPr>
            <a:grpSpLocks/>
          </p:cNvGrpSpPr>
          <p:nvPr/>
        </p:nvGrpSpPr>
        <p:grpSpPr bwMode="auto">
          <a:xfrm>
            <a:off x="4005088" y="3465789"/>
            <a:ext cx="54786" cy="54786"/>
            <a:chOff x="1292" y="2205"/>
            <a:chExt cx="46" cy="46"/>
          </a:xfrm>
        </p:grpSpPr>
        <p:sp>
          <p:nvSpPr>
            <p:cNvPr id="137237" name="Line 21"/>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38" name="Line 22"/>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pic>
        <p:nvPicPr>
          <p:cNvPr id="62475" name="Picture 23"/>
          <p:cNvPicPr>
            <a:picLocks noChangeAspect="1" noChangeArrowheads="1"/>
          </p:cNvPicPr>
          <p:nvPr/>
        </p:nvPicPr>
        <p:blipFill>
          <a:blip r:embed="rId5" cstate="print"/>
          <a:srcRect/>
          <a:stretch>
            <a:fillRect/>
          </a:stretch>
        </p:blipFill>
        <p:spPr bwMode="auto">
          <a:xfrm>
            <a:off x="3032048" y="4085105"/>
            <a:ext cx="621698" cy="621698"/>
          </a:xfrm>
          <a:prstGeom prst="rect">
            <a:avLst/>
          </a:prstGeom>
          <a:noFill/>
          <a:ln w="12700" cap="sq">
            <a:noFill/>
            <a:miter lim="800000"/>
            <a:headEnd type="none" w="sm" len="sm"/>
            <a:tailEnd type="none" w="sm" len="sm"/>
          </a:ln>
        </p:spPr>
      </p:pic>
      <p:grpSp>
        <p:nvGrpSpPr>
          <p:cNvPr id="8" name="Group 24"/>
          <p:cNvGrpSpPr>
            <a:grpSpLocks/>
          </p:cNvGrpSpPr>
          <p:nvPr/>
        </p:nvGrpSpPr>
        <p:grpSpPr bwMode="auto">
          <a:xfrm>
            <a:off x="3167820" y="2085429"/>
            <a:ext cx="54786" cy="54786"/>
            <a:chOff x="1292" y="2205"/>
            <a:chExt cx="46" cy="46"/>
          </a:xfrm>
        </p:grpSpPr>
        <p:sp>
          <p:nvSpPr>
            <p:cNvPr id="137241" name="Line 2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42" name="Line 2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sp>
        <p:nvSpPr>
          <p:cNvPr id="137243" name="Rectangle 27"/>
          <p:cNvSpPr>
            <a:spLocks noChangeArrowheads="1"/>
          </p:cNvSpPr>
          <p:nvPr/>
        </p:nvSpPr>
        <p:spPr bwMode="auto">
          <a:xfrm>
            <a:off x="2951060" y="1872241"/>
            <a:ext cx="459723" cy="484734"/>
          </a:xfrm>
          <a:prstGeom prst="rect">
            <a:avLst/>
          </a:prstGeom>
          <a:noFill/>
          <a:ln w="25400" cap="sq">
            <a:solidFill>
              <a:schemeClr val="tx2"/>
            </a:solidFill>
            <a:miter lim="800000"/>
            <a:headEnd type="none" w="sm" len="sm"/>
            <a:tailEnd type="none" w="sm" len="sm"/>
          </a:ln>
          <a:effectLst/>
        </p:spPr>
        <p:txBody>
          <a:bodyPr wrap="none" anchor="ct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pic>
        <p:nvPicPr>
          <p:cNvPr id="62478" name="Picture 28"/>
          <p:cNvPicPr>
            <a:picLocks noChangeAspect="1" noChangeArrowheads="1"/>
          </p:cNvPicPr>
          <p:nvPr/>
        </p:nvPicPr>
        <p:blipFill>
          <a:blip r:embed="rId6" cstate="print"/>
          <a:srcRect/>
          <a:stretch>
            <a:fillRect/>
          </a:stretch>
        </p:blipFill>
        <p:spPr bwMode="auto">
          <a:xfrm>
            <a:off x="4706583" y="1790063"/>
            <a:ext cx="1863903" cy="1798399"/>
          </a:xfrm>
          <a:prstGeom prst="rect">
            <a:avLst/>
          </a:prstGeom>
          <a:noFill/>
          <a:ln w="12700" cap="sq">
            <a:noFill/>
            <a:miter lim="800000"/>
            <a:headEnd type="none" w="sm" len="sm"/>
            <a:tailEnd type="none" w="sm" len="sm"/>
          </a:ln>
        </p:spPr>
      </p:pic>
      <p:grpSp>
        <p:nvGrpSpPr>
          <p:cNvPr id="9" name="Group 29"/>
          <p:cNvGrpSpPr>
            <a:grpSpLocks/>
          </p:cNvGrpSpPr>
          <p:nvPr/>
        </p:nvGrpSpPr>
        <p:grpSpPr bwMode="auto">
          <a:xfrm>
            <a:off x="5867800" y="2006823"/>
            <a:ext cx="54786" cy="54786"/>
            <a:chOff x="1292" y="2205"/>
            <a:chExt cx="46" cy="46"/>
          </a:xfrm>
        </p:grpSpPr>
        <p:sp>
          <p:nvSpPr>
            <p:cNvPr id="137246" name="Line 30"/>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47" name="Line 31"/>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0" name="Group 32"/>
          <p:cNvGrpSpPr>
            <a:grpSpLocks/>
          </p:cNvGrpSpPr>
          <p:nvPr/>
        </p:nvGrpSpPr>
        <p:grpSpPr bwMode="auto">
          <a:xfrm>
            <a:off x="5272304" y="2383177"/>
            <a:ext cx="54786" cy="54786"/>
            <a:chOff x="1292" y="2205"/>
            <a:chExt cx="46" cy="46"/>
          </a:xfrm>
        </p:grpSpPr>
        <p:sp>
          <p:nvSpPr>
            <p:cNvPr id="137249" name="Line 33"/>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50" name="Line 34"/>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1" name="Group 35"/>
          <p:cNvGrpSpPr>
            <a:grpSpLocks/>
          </p:cNvGrpSpPr>
          <p:nvPr/>
        </p:nvGrpSpPr>
        <p:grpSpPr bwMode="auto">
          <a:xfrm>
            <a:off x="5273495" y="2952471"/>
            <a:ext cx="54786" cy="54786"/>
            <a:chOff x="1292" y="2205"/>
            <a:chExt cx="46" cy="46"/>
          </a:xfrm>
        </p:grpSpPr>
        <p:sp>
          <p:nvSpPr>
            <p:cNvPr id="137252" name="Line 36"/>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53" name="Line 37"/>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2" name="Group 38"/>
          <p:cNvGrpSpPr>
            <a:grpSpLocks/>
          </p:cNvGrpSpPr>
          <p:nvPr/>
        </p:nvGrpSpPr>
        <p:grpSpPr bwMode="auto">
          <a:xfrm>
            <a:off x="5759420" y="2222392"/>
            <a:ext cx="54786" cy="54786"/>
            <a:chOff x="1292" y="2205"/>
            <a:chExt cx="46" cy="46"/>
          </a:xfrm>
        </p:grpSpPr>
        <p:sp>
          <p:nvSpPr>
            <p:cNvPr id="137255" name="Line 3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56" name="Line 4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3" name="Group 41"/>
          <p:cNvGrpSpPr>
            <a:grpSpLocks/>
          </p:cNvGrpSpPr>
          <p:nvPr/>
        </p:nvGrpSpPr>
        <p:grpSpPr bwMode="auto">
          <a:xfrm>
            <a:off x="6138156" y="2573736"/>
            <a:ext cx="54786" cy="54786"/>
            <a:chOff x="1292" y="2205"/>
            <a:chExt cx="46" cy="46"/>
          </a:xfrm>
        </p:grpSpPr>
        <p:sp>
          <p:nvSpPr>
            <p:cNvPr id="137258" name="Line 42"/>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59" name="Line 43"/>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4" name="Group 44"/>
          <p:cNvGrpSpPr>
            <a:grpSpLocks/>
          </p:cNvGrpSpPr>
          <p:nvPr/>
        </p:nvGrpSpPr>
        <p:grpSpPr bwMode="auto">
          <a:xfrm>
            <a:off x="6300131" y="3168040"/>
            <a:ext cx="54786" cy="54786"/>
            <a:chOff x="1292" y="2205"/>
            <a:chExt cx="46" cy="46"/>
          </a:xfrm>
        </p:grpSpPr>
        <p:sp>
          <p:nvSpPr>
            <p:cNvPr id="137261" name="Line 4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62" name="Line 4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5" name="Group 47"/>
          <p:cNvGrpSpPr>
            <a:grpSpLocks/>
          </p:cNvGrpSpPr>
          <p:nvPr/>
        </p:nvGrpSpPr>
        <p:grpSpPr bwMode="auto">
          <a:xfrm>
            <a:off x="6489498" y="2520141"/>
            <a:ext cx="54786" cy="54786"/>
            <a:chOff x="1292" y="2205"/>
            <a:chExt cx="46" cy="46"/>
          </a:xfrm>
        </p:grpSpPr>
        <p:sp>
          <p:nvSpPr>
            <p:cNvPr id="137264" name="Line 48"/>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137265" name="Line 49"/>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sp>
        <p:nvSpPr>
          <p:cNvPr id="137266" name="Rectangle 50"/>
          <p:cNvSpPr>
            <a:spLocks noChangeArrowheads="1"/>
          </p:cNvSpPr>
          <p:nvPr/>
        </p:nvSpPr>
        <p:spPr bwMode="auto">
          <a:xfrm>
            <a:off x="4841164" y="1952037"/>
            <a:ext cx="892054" cy="918255"/>
          </a:xfrm>
          <a:prstGeom prst="rect">
            <a:avLst/>
          </a:prstGeom>
          <a:noFill/>
          <a:ln w="25400" cap="sq">
            <a:solidFill>
              <a:schemeClr val="tx2"/>
            </a:solidFill>
            <a:miter lim="800000"/>
            <a:headEnd type="none" w="sm" len="sm"/>
            <a:tailEnd type="none" w="sm" len="sm"/>
          </a:ln>
          <a:effectLst/>
        </p:spPr>
        <p:txBody>
          <a:bodyPr wrap="none" anchor="ct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pic>
        <p:nvPicPr>
          <p:cNvPr id="62487" name="Picture 51"/>
          <p:cNvPicPr>
            <a:picLocks noChangeAspect="1" noChangeArrowheads="1"/>
          </p:cNvPicPr>
          <p:nvPr/>
        </p:nvPicPr>
        <p:blipFill>
          <a:blip r:embed="rId5" cstate="print"/>
          <a:srcRect/>
          <a:stretch>
            <a:fillRect/>
          </a:stretch>
        </p:blipFill>
        <p:spPr bwMode="auto">
          <a:xfrm>
            <a:off x="5138913" y="3842142"/>
            <a:ext cx="1080231" cy="1080231"/>
          </a:xfrm>
          <a:prstGeom prst="rect">
            <a:avLst/>
          </a:prstGeom>
          <a:noFill/>
          <a:ln w="12700" cap="sq">
            <a:noFill/>
            <a:miter lim="800000"/>
            <a:headEnd type="none" w="sm" len="sm"/>
            <a:tailEnd type="none" w="sm" len="sm"/>
          </a:ln>
        </p:spPr>
      </p:pic>
      <p:sp>
        <p:nvSpPr>
          <p:cNvPr id="55" name="Rectangle 2">
            <a:extLst>
              <a:ext uri="{FF2B5EF4-FFF2-40B4-BE49-F238E27FC236}">
                <a16:creationId xmlns:a16="http://schemas.microsoft.com/office/drawing/2014/main" id="{5684625C-6F20-4BE0-9A1C-8143FA6209C0}"/>
              </a:ext>
            </a:extLst>
          </p:cNvPr>
          <p:cNvSpPr>
            <a:spLocks noGrp="1" noRot="1" noChangeArrowheads="1"/>
          </p:cNvSpPr>
          <p:nvPr>
            <p:ph type="title"/>
          </p:nvPr>
        </p:nvSpPr>
        <p:spPr>
          <a:xfrm>
            <a:off x="2249009" y="171503"/>
            <a:ext cx="4915147" cy="857515"/>
          </a:xfrm>
        </p:spPr>
        <p:txBody>
          <a:bodyPr/>
          <a:lstStyle/>
          <a:p>
            <a:pPr eaLnBrk="1" hangingPunct="1">
              <a:defRPr/>
            </a:pPr>
            <a:r>
              <a:rPr lang="zh-CN" altLang="en-US" dirty="0"/>
              <a:t>穷举尺度</a:t>
            </a:r>
            <a:endParaRPr lang="en-US" dirty="0"/>
          </a:p>
        </p:txBody>
      </p:sp>
      <p:sp>
        <p:nvSpPr>
          <p:cNvPr id="53" name="Equals 52">
            <a:extLst>
              <a:ext uri="{FF2B5EF4-FFF2-40B4-BE49-F238E27FC236}">
                <a16:creationId xmlns:a16="http://schemas.microsoft.com/office/drawing/2014/main" id="{4A0FFD7F-0405-4E11-B328-72093A2D1FBF}"/>
              </a:ext>
            </a:extLst>
          </p:cNvPr>
          <p:cNvSpPr/>
          <p:nvPr/>
        </p:nvSpPr>
        <p:spPr>
          <a:xfrm>
            <a:off x="4229096" y="4130858"/>
            <a:ext cx="612068" cy="36822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25">
            <a:extLst>
              <a:ext uri="{FF2B5EF4-FFF2-40B4-BE49-F238E27FC236}">
                <a16:creationId xmlns:a16="http://schemas.microsoft.com/office/drawing/2014/main" id="{CA3212E1-E8B5-4091-9C9A-FE9F243C0ABC}"/>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242690" name="Rectangle 2"/>
          <p:cNvSpPr>
            <a:spLocks noGrp="1" noRot="1" noChangeArrowheads="1"/>
          </p:cNvSpPr>
          <p:nvPr>
            <p:ph type="title"/>
          </p:nvPr>
        </p:nvSpPr>
        <p:spPr/>
        <p:txBody>
          <a:bodyPr/>
          <a:lstStyle/>
          <a:p>
            <a:pPr eaLnBrk="1" hangingPunct="1">
              <a:defRPr/>
            </a:pPr>
            <a:r>
              <a:rPr lang="en-US" dirty="0"/>
              <a:t>Scale Invariance</a:t>
            </a:r>
          </a:p>
        </p:txBody>
      </p:sp>
      <p:sp>
        <p:nvSpPr>
          <p:cNvPr id="242691" name="Rectangle 3"/>
          <p:cNvSpPr>
            <a:spLocks noGrp="1" noRot="1" noChangeArrowheads="1"/>
          </p:cNvSpPr>
          <p:nvPr>
            <p:ph type="body" idx="1"/>
          </p:nvPr>
        </p:nvSpPr>
        <p:spPr>
          <a:xfrm>
            <a:off x="480038" y="984842"/>
            <a:ext cx="8229600" cy="3395520"/>
          </a:xfrm>
        </p:spPr>
        <p:txBody>
          <a:bodyPr/>
          <a:lstStyle/>
          <a:p>
            <a:pPr eaLnBrk="1" hangingPunct="1">
              <a:defRPr/>
            </a:pPr>
            <a:r>
              <a:rPr lang="zh-CN" altLang="en-US" dirty="0"/>
              <a:t>分别从每个图像中提取局部区域</a:t>
            </a:r>
          </a:p>
          <a:p>
            <a:pPr eaLnBrk="1" hangingPunct="1">
              <a:defRPr/>
            </a:pPr>
            <a:endParaRPr lang="en-US" dirty="0"/>
          </a:p>
        </p:txBody>
      </p:sp>
      <p:pic>
        <p:nvPicPr>
          <p:cNvPr id="242692" name="Picture 4"/>
          <p:cNvPicPr>
            <a:picLocks noChangeAspect="1" noChangeArrowheads="1"/>
          </p:cNvPicPr>
          <p:nvPr/>
        </p:nvPicPr>
        <p:blipFill>
          <a:blip r:embed="rId4" cstate="print"/>
          <a:srcRect/>
          <a:stretch>
            <a:fillRect/>
          </a:stretch>
        </p:blipFill>
        <p:spPr bwMode="auto">
          <a:xfrm>
            <a:off x="2789085" y="1790062"/>
            <a:ext cx="1778151" cy="1809117"/>
          </a:xfrm>
          <a:prstGeom prst="rect">
            <a:avLst/>
          </a:prstGeom>
          <a:noFill/>
          <a:ln w="12700" cap="sq">
            <a:noFill/>
            <a:miter lim="800000"/>
            <a:headEnd type="none" w="sm" len="sm"/>
            <a:tailEnd type="none" w="sm" len="sm"/>
          </a:ln>
        </p:spPr>
      </p:pic>
      <p:grpSp>
        <p:nvGrpSpPr>
          <p:cNvPr id="2" name="Group 5"/>
          <p:cNvGrpSpPr>
            <a:grpSpLocks/>
          </p:cNvGrpSpPr>
          <p:nvPr/>
        </p:nvGrpSpPr>
        <p:grpSpPr bwMode="auto">
          <a:xfrm>
            <a:off x="2897465" y="2168798"/>
            <a:ext cx="54786" cy="54786"/>
            <a:chOff x="1292" y="2205"/>
            <a:chExt cx="46" cy="46"/>
          </a:xfrm>
        </p:grpSpPr>
        <p:sp>
          <p:nvSpPr>
            <p:cNvPr id="242694" name="Line 6"/>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695" name="Line 7"/>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3" name="Group 8"/>
          <p:cNvGrpSpPr>
            <a:grpSpLocks/>
          </p:cNvGrpSpPr>
          <p:nvPr/>
        </p:nvGrpSpPr>
        <p:grpSpPr bwMode="auto">
          <a:xfrm>
            <a:off x="3221415" y="3087053"/>
            <a:ext cx="54786" cy="54786"/>
            <a:chOff x="1292" y="2205"/>
            <a:chExt cx="46" cy="46"/>
          </a:xfrm>
        </p:grpSpPr>
        <p:sp>
          <p:nvSpPr>
            <p:cNvPr id="242697" name="Line 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698" name="Line 1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4" name="Group 11"/>
          <p:cNvGrpSpPr>
            <a:grpSpLocks/>
          </p:cNvGrpSpPr>
          <p:nvPr/>
        </p:nvGrpSpPr>
        <p:grpSpPr bwMode="auto">
          <a:xfrm>
            <a:off x="3762125" y="2114012"/>
            <a:ext cx="54786" cy="54786"/>
            <a:chOff x="1292" y="2205"/>
            <a:chExt cx="46" cy="46"/>
          </a:xfrm>
        </p:grpSpPr>
        <p:sp>
          <p:nvSpPr>
            <p:cNvPr id="242700" name="Line 12"/>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01" name="Line 13"/>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5" name="Group 14"/>
          <p:cNvGrpSpPr>
            <a:grpSpLocks/>
          </p:cNvGrpSpPr>
          <p:nvPr/>
        </p:nvGrpSpPr>
        <p:grpSpPr bwMode="auto">
          <a:xfrm>
            <a:off x="4112277" y="2196191"/>
            <a:ext cx="54786" cy="54786"/>
            <a:chOff x="1292" y="2205"/>
            <a:chExt cx="46" cy="46"/>
          </a:xfrm>
        </p:grpSpPr>
        <p:sp>
          <p:nvSpPr>
            <p:cNvPr id="242703" name="Line 1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04" name="Line 1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6" name="Group 17"/>
          <p:cNvGrpSpPr>
            <a:grpSpLocks/>
          </p:cNvGrpSpPr>
          <p:nvPr/>
        </p:nvGrpSpPr>
        <p:grpSpPr bwMode="auto">
          <a:xfrm>
            <a:off x="4086075" y="2925078"/>
            <a:ext cx="54786" cy="54786"/>
            <a:chOff x="1292" y="2205"/>
            <a:chExt cx="46" cy="46"/>
          </a:xfrm>
        </p:grpSpPr>
        <p:sp>
          <p:nvSpPr>
            <p:cNvPr id="242706" name="Line 18"/>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07" name="Line 19"/>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7" name="Group 20"/>
          <p:cNvGrpSpPr>
            <a:grpSpLocks/>
          </p:cNvGrpSpPr>
          <p:nvPr/>
        </p:nvGrpSpPr>
        <p:grpSpPr bwMode="auto">
          <a:xfrm>
            <a:off x="4005088" y="3465789"/>
            <a:ext cx="54786" cy="54786"/>
            <a:chOff x="1292" y="2205"/>
            <a:chExt cx="46" cy="46"/>
          </a:xfrm>
        </p:grpSpPr>
        <p:sp>
          <p:nvSpPr>
            <p:cNvPr id="242709" name="Line 21"/>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10" name="Line 22"/>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pic>
        <p:nvPicPr>
          <p:cNvPr id="242711" name="Picture 23"/>
          <p:cNvPicPr>
            <a:picLocks noChangeAspect="1" noChangeArrowheads="1"/>
          </p:cNvPicPr>
          <p:nvPr/>
        </p:nvPicPr>
        <p:blipFill>
          <a:blip r:embed="rId5" cstate="print"/>
          <a:srcRect/>
          <a:stretch>
            <a:fillRect/>
          </a:stretch>
        </p:blipFill>
        <p:spPr bwMode="auto">
          <a:xfrm>
            <a:off x="3032048" y="4085105"/>
            <a:ext cx="621698" cy="621698"/>
          </a:xfrm>
          <a:prstGeom prst="rect">
            <a:avLst/>
          </a:prstGeom>
          <a:noFill/>
          <a:ln w="12700" cap="sq">
            <a:noFill/>
            <a:miter lim="800000"/>
            <a:headEnd type="none" w="sm" len="sm"/>
            <a:tailEnd type="none" w="sm" len="sm"/>
          </a:ln>
        </p:spPr>
      </p:pic>
      <p:grpSp>
        <p:nvGrpSpPr>
          <p:cNvPr id="8" name="Group 24"/>
          <p:cNvGrpSpPr>
            <a:grpSpLocks/>
          </p:cNvGrpSpPr>
          <p:nvPr/>
        </p:nvGrpSpPr>
        <p:grpSpPr bwMode="auto">
          <a:xfrm>
            <a:off x="3167820" y="2085429"/>
            <a:ext cx="54786" cy="54786"/>
            <a:chOff x="1292" y="2205"/>
            <a:chExt cx="46" cy="46"/>
          </a:xfrm>
        </p:grpSpPr>
        <p:sp>
          <p:nvSpPr>
            <p:cNvPr id="242713" name="Line 2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14" name="Line 2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sp>
        <p:nvSpPr>
          <p:cNvPr id="242715" name="Rectangle 27"/>
          <p:cNvSpPr>
            <a:spLocks noChangeArrowheads="1"/>
          </p:cNvSpPr>
          <p:nvPr/>
        </p:nvSpPr>
        <p:spPr bwMode="auto">
          <a:xfrm>
            <a:off x="2951060" y="1872241"/>
            <a:ext cx="459723" cy="484734"/>
          </a:xfrm>
          <a:prstGeom prst="rect">
            <a:avLst/>
          </a:prstGeom>
          <a:noFill/>
          <a:ln w="25400" cap="sq">
            <a:solidFill>
              <a:schemeClr val="tx2"/>
            </a:solidFill>
            <a:miter lim="800000"/>
            <a:headEnd type="none" w="sm" len="sm"/>
            <a:tailEnd type="none" w="sm" len="sm"/>
          </a:ln>
          <a:effectLst/>
        </p:spPr>
        <p:txBody>
          <a:bodyPr wrap="none" anchor="ct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pic>
        <p:nvPicPr>
          <p:cNvPr id="242716" name="Picture 28"/>
          <p:cNvPicPr>
            <a:picLocks noChangeAspect="1" noChangeArrowheads="1"/>
          </p:cNvPicPr>
          <p:nvPr/>
        </p:nvPicPr>
        <p:blipFill>
          <a:blip r:embed="rId6" cstate="print"/>
          <a:srcRect/>
          <a:stretch>
            <a:fillRect/>
          </a:stretch>
        </p:blipFill>
        <p:spPr bwMode="auto">
          <a:xfrm>
            <a:off x="4706583" y="1790063"/>
            <a:ext cx="1863903" cy="1798399"/>
          </a:xfrm>
          <a:prstGeom prst="rect">
            <a:avLst/>
          </a:prstGeom>
          <a:noFill/>
          <a:ln w="12700" cap="sq">
            <a:noFill/>
            <a:miter lim="800000"/>
            <a:headEnd type="none" w="sm" len="sm"/>
            <a:tailEnd type="none" w="sm" len="sm"/>
          </a:ln>
        </p:spPr>
      </p:pic>
      <p:grpSp>
        <p:nvGrpSpPr>
          <p:cNvPr id="9" name="Group 29"/>
          <p:cNvGrpSpPr>
            <a:grpSpLocks/>
          </p:cNvGrpSpPr>
          <p:nvPr/>
        </p:nvGrpSpPr>
        <p:grpSpPr bwMode="auto">
          <a:xfrm>
            <a:off x="5867800" y="2006823"/>
            <a:ext cx="54786" cy="54786"/>
            <a:chOff x="1292" y="2205"/>
            <a:chExt cx="46" cy="46"/>
          </a:xfrm>
        </p:grpSpPr>
        <p:sp>
          <p:nvSpPr>
            <p:cNvPr id="242718" name="Line 30"/>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19" name="Line 31"/>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0" name="Group 32"/>
          <p:cNvGrpSpPr>
            <a:grpSpLocks/>
          </p:cNvGrpSpPr>
          <p:nvPr/>
        </p:nvGrpSpPr>
        <p:grpSpPr bwMode="auto">
          <a:xfrm>
            <a:off x="5272304" y="2383177"/>
            <a:ext cx="54786" cy="54786"/>
            <a:chOff x="1292" y="2205"/>
            <a:chExt cx="46" cy="46"/>
          </a:xfrm>
        </p:grpSpPr>
        <p:sp>
          <p:nvSpPr>
            <p:cNvPr id="242721" name="Line 33"/>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22" name="Line 34"/>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1" name="Group 35"/>
          <p:cNvGrpSpPr>
            <a:grpSpLocks/>
          </p:cNvGrpSpPr>
          <p:nvPr/>
        </p:nvGrpSpPr>
        <p:grpSpPr bwMode="auto">
          <a:xfrm>
            <a:off x="5273495" y="2952471"/>
            <a:ext cx="54786" cy="54786"/>
            <a:chOff x="1292" y="2205"/>
            <a:chExt cx="46" cy="46"/>
          </a:xfrm>
        </p:grpSpPr>
        <p:sp>
          <p:nvSpPr>
            <p:cNvPr id="242724" name="Line 36"/>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25" name="Line 37"/>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2" name="Group 38"/>
          <p:cNvGrpSpPr>
            <a:grpSpLocks/>
          </p:cNvGrpSpPr>
          <p:nvPr/>
        </p:nvGrpSpPr>
        <p:grpSpPr bwMode="auto">
          <a:xfrm>
            <a:off x="5759420" y="2222392"/>
            <a:ext cx="54786" cy="54786"/>
            <a:chOff x="1292" y="2205"/>
            <a:chExt cx="46" cy="46"/>
          </a:xfrm>
        </p:grpSpPr>
        <p:sp>
          <p:nvSpPr>
            <p:cNvPr id="242727" name="Line 3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28" name="Line 4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3" name="Group 41"/>
          <p:cNvGrpSpPr>
            <a:grpSpLocks/>
          </p:cNvGrpSpPr>
          <p:nvPr/>
        </p:nvGrpSpPr>
        <p:grpSpPr bwMode="auto">
          <a:xfrm>
            <a:off x="6138156" y="2573736"/>
            <a:ext cx="54786" cy="54786"/>
            <a:chOff x="1292" y="2205"/>
            <a:chExt cx="46" cy="46"/>
          </a:xfrm>
        </p:grpSpPr>
        <p:sp>
          <p:nvSpPr>
            <p:cNvPr id="242730" name="Line 42"/>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31" name="Line 43"/>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4" name="Group 44"/>
          <p:cNvGrpSpPr>
            <a:grpSpLocks/>
          </p:cNvGrpSpPr>
          <p:nvPr/>
        </p:nvGrpSpPr>
        <p:grpSpPr bwMode="auto">
          <a:xfrm>
            <a:off x="6300131" y="3168040"/>
            <a:ext cx="54786" cy="54786"/>
            <a:chOff x="1292" y="2205"/>
            <a:chExt cx="46" cy="46"/>
          </a:xfrm>
        </p:grpSpPr>
        <p:sp>
          <p:nvSpPr>
            <p:cNvPr id="242733" name="Line 45"/>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34" name="Line 46"/>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grpSp>
        <p:nvGrpSpPr>
          <p:cNvPr id="15" name="Group 47"/>
          <p:cNvGrpSpPr>
            <a:grpSpLocks/>
          </p:cNvGrpSpPr>
          <p:nvPr/>
        </p:nvGrpSpPr>
        <p:grpSpPr bwMode="auto">
          <a:xfrm>
            <a:off x="6489498" y="2520141"/>
            <a:ext cx="54786" cy="54786"/>
            <a:chOff x="1292" y="2205"/>
            <a:chExt cx="46" cy="46"/>
          </a:xfrm>
        </p:grpSpPr>
        <p:sp>
          <p:nvSpPr>
            <p:cNvPr id="242736" name="Line 48"/>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
          <p:nvSpPr>
            <p:cNvPr id="242737" name="Line 49"/>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a:effectLst/>
          </p:spPr>
          <p:txBody>
            <a:bodyP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grpSp>
      <p:sp>
        <p:nvSpPr>
          <p:cNvPr id="242738" name="Rectangle 50"/>
          <p:cNvSpPr>
            <a:spLocks noChangeArrowheads="1"/>
          </p:cNvSpPr>
          <p:nvPr/>
        </p:nvSpPr>
        <p:spPr bwMode="auto">
          <a:xfrm>
            <a:off x="4841164" y="1952037"/>
            <a:ext cx="892054" cy="918255"/>
          </a:xfrm>
          <a:prstGeom prst="rect">
            <a:avLst/>
          </a:prstGeom>
          <a:noFill/>
          <a:ln w="25400" cap="sq">
            <a:solidFill>
              <a:schemeClr val="tx2"/>
            </a:solidFill>
            <a:miter lim="800000"/>
            <a:headEnd type="none" w="sm" len="sm"/>
            <a:tailEnd type="none" w="sm" len="sm"/>
          </a:ln>
          <a:effectLst/>
        </p:spPr>
        <p:txBody>
          <a:bodyPr wrap="none" anchor="ct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pic>
        <p:nvPicPr>
          <p:cNvPr id="242739" name="Picture 51"/>
          <p:cNvPicPr>
            <a:picLocks noChangeAspect="1" noChangeArrowheads="1"/>
          </p:cNvPicPr>
          <p:nvPr/>
        </p:nvPicPr>
        <p:blipFill>
          <a:blip r:embed="rId5" cstate="print"/>
          <a:srcRect/>
          <a:stretch>
            <a:fillRect/>
          </a:stretch>
        </p:blipFill>
        <p:spPr bwMode="auto">
          <a:xfrm>
            <a:off x="5138913" y="3842142"/>
            <a:ext cx="1080231" cy="1080231"/>
          </a:xfrm>
          <a:prstGeom prst="rect">
            <a:avLst/>
          </a:prstGeom>
          <a:noFill/>
          <a:ln w="12700" cap="sq">
            <a:noFill/>
            <a:miter lim="800000"/>
            <a:headEnd type="none" w="sm" len="sm"/>
            <a:tailEnd type="none" w="sm" len="sm"/>
          </a:ln>
        </p:spPr>
      </p:pic>
      <p:sp>
        <p:nvSpPr>
          <p:cNvPr id="242740" name="Line 52"/>
          <p:cNvSpPr>
            <a:spLocks noChangeShapeType="1"/>
          </p:cNvSpPr>
          <p:nvPr/>
        </p:nvSpPr>
        <p:spPr bwMode="auto">
          <a:xfrm>
            <a:off x="4625595" y="1545909"/>
            <a:ext cx="21506" cy="2178763"/>
          </a:xfrm>
          <a:prstGeom prst="line">
            <a:avLst/>
          </a:prstGeom>
          <a:noFill/>
          <a:ln w="28575">
            <a:solidFill>
              <a:schemeClr val="tx1"/>
            </a:solidFill>
            <a:round/>
            <a:headEnd/>
            <a:tailEnd/>
          </a:ln>
          <a:effectLst/>
        </p:spPr>
        <p:txBody>
          <a:bodyPr anchor="ctr"/>
          <a:lstStyle/>
          <a:p>
            <a:pPr algn="ctr">
              <a:defRPr/>
            </a:pPr>
            <a:endParaRPr lang="en-US" sz="3301">
              <a:solidFill>
                <a:srgbClr val="FFFFCC"/>
              </a:solidFill>
              <a:effectLst>
                <a:outerShdw blurRad="38100" dist="38100" dir="2700000" algn="tl">
                  <a:srgbClr val="000000">
                    <a:alpha val="43137"/>
                  </a:srgbClr>
                </a:outerShdw>
              </a:effectLst>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7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27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27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2740"/>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4269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42711"/>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427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269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271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242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715" grpId="0" animBg="1"/>
      <p:bldP spid="242715" grpId="1" animBg="1"/>
      <p:bldP spid="2427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5">
            <a:extLst>
              <a:ext uri="{FF2B5EF4-FFF2-40B4-BE49-F238E27FC236}">
                <a16:creationId xmlns:a16="http://schemas.microsoft.com/office/drawing/2014/main" id="{DC71152B-4498-4F47-8D1E-17782F835088}"/>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1378" name="Rectangle 2"/>
          <p:cNvSpPr>
            <a:spLocks noGrp="1" noChangeArrowheads="1"/>
          </p:cNvSpPr>
          <p:nvPr>
            <p:ph type="title" idx="4294967295"/>
          </p:nvPr>
        </p:nvSpPr>
        <p:spPr>
          <a:xfrm>
            <a:off x="1656450" y="163166"/>
            <a:ext cx="5831099" cy="857515"/>
          </a:xfrm>
        </p:spPr>
        <p:txBody>
          <a:bodyPr>
            <a:normAutofit/>
          </a:bodyPr>
          <a:lstStyle/>
          <a:p>
            <a:pPr eaLnBrk="1" hangingPunct="1"/>
            <a:r>
              <a:rPr lang="zh-CN" altLang="en-US" dirty="0"/>
              <a:t>自动尺度选择</a:t>
            </a:r>
            <a:endParaRPr lang="ru-RU" dirty="0"/>
          </a:p>
        </p:txBody>
      </p:sp>
      <p:sp>
        <p:nvSpPr>
          <p:cNvPr id="101379" name="Rectangle 3"/>
          <p:cNvSpPr>
            <a:spLocks noGrp="1" noChangeArrowheads="1"/>
          </p:cNvSpPr>
          <p:nvPr>
            <p:ph type="body" idx="4294967295"/>
          </p:nvPr>
        </p:nvSpPr>
        <p:spPr>
          <a:xfrm>
            <a:off x="1656451" y="914682"/>
            <a:ext cx="6479943" cy="3087053"/>
          </a:xfrm>
        </p:spPr>
        <p:txBody>
          <a:bodyPr/>
          <a:lstStyle/>
          <a:p>
            <a:pPr eaLnBrk="1" hangingPunct="1"/>
            <a:r>
              <a:rPr lang="zh-CN" altLang="en-US" sz="1800" dirty="0"/>
              <a:t>方案</a:t>
            </a:r>
            <a:r>
              <a:rPr lang="en-US" sz="1800" dirty="0"/>
              <a:t>:</a:t>
            </a:r>
          </a:p>
          <a:p>
            <a:pPr lvl="1" eaLnBrk="1" hangingPunct="1"/>
            <a:r>
              <a:rPr lang="zh-CN" altLang="en-US" sz="1800" dirty="0"/>
              <a:t>设计一个函数，该函数是“尺度不变的”（即使对应的尺度不同，其对应值也相同）</a:t>
            </a:r>
            <a:br>
              <a:rPr lang="en-US" sz="1800" dirty="0"/>
            </a:br>
            <a:br>
              <a:rPr lang="en-US" sz="1800" dirty="0"/>
            </a:br>
            <a:endParaRPr lang="en-US" sz="1800" dirty="0"/>
          </a:p>
        </p:txBody>
      </p:sp>
      <p:sp>
        <p:nvSpPr>
          <p:cNvPr id="101380" name="Rectangle 4"/>
          <p:cNvSpPr>
            <a:spLocks noChangeArrowheads="1"/>
          </p:cNvSpPr>
          <p:nvPr/>
        </p:nvSpPr>
        <p:spPr bwMode="auto">
          <a:xfrm>
            <a:off x="2571134" y="1948873"/>
            <a:ext cx="4916416" cy="553998"/>
          </a:xfrm>
          <a:prstGeom prst="rect">
            <a:avLst/>
          </a:prstGeom>
          <a:solidFill>
            <a:schemeClr val="bg1"/>
          </a:solidFill>
          <a:ln w="9525">
            <a:noFill/>
            <a:miter lim="800000"/>
            <a:headEnd/>
            <a:tailEnd/>
          </a:ln>
        </p:spPr>
        <p:txBody>
          <a:bodyPr wrap="square">
            <a:spAutoFit/>
          </a:bodyPr>
          <a:lstStyle/>
          <a:p>
            <a:pPr fontAlgn="base">
              <a:spcBef>
                <a:spcPct val="0"/>
              </a:spcBef>
              <a:spcAft>
                <a:spcPct val="0"/>
              </a:spcAft>
            </a:pPr>
            <a:r>
              <a:rPr lang="zh-CN" altLang="en-US" sz="1500" dirty="0">
                <a:solidFill>
                  <a:srgbClr val="000000"/>
                </a:solidFill>
                <a:cs typeface="Arial" pitchFamily="34" charset="0"/>
              </a:rPr>
              <a:t>比如：平均强度。 对于相应的区域（即使大小不同）也将是相同的。但这只适用于纯色图像。</a:t>
            </a:r>
            <a:endParaRPr lang="ru-RU" sz="1500" dirty="0">
              <a:solidFill>
                <a:srgbClr val="000000"/>
              </a:solidFill>
              <a:cs typeface="Times New Roman" pitchFamily="18" charset="0"/>
            </a:endParaRPr>
          </a:p>
        </p:txBody>
      </p:sp>
      <p:grpSp>
        <p:nvGrpSpPr>
          <p:cNvPr id="2" name="Group 5"/>
          <p:cNvGrpSpPr>
            <a:grpSpLocks/>
          </p:cNvGrpSpPr>
          <p:nvPr/>
        </p:nvGrpSpPr>
        <p:grpSpPr bwMode="auto">
          <a:xfrm>
            <a:off x="4038435" y="3818323"/>
            <a:ext cx="1018298" cy="469251"/>
            <a:chOff x="2432" y="2342"/>
            <a:chExt cx="855" cy="394"/>
          </a:xfrm>
        </p:grpSpPr>
        <p:sp>
          <p:nvSpPr>
            <p:cNvPr id="101397" name="AutoShape 6"/>
            <p:cNvSpPr>
              <a:spLocks noChangeArrowheads="1"/>
            </p:cNvSpPr>
            <p:nvPr/>
          </p:nvSpPr>
          <p:spPr bwMode="auto">
            <a:xfrm>
              <a:off x="2688" y="2544"/>
              <a:ext cx="384"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en-US" sz="1350">
                <a:solidFill>
                  <a:srgbClr val="000000"/>
                </a:solidFill>
              </a:endParaRPr>
            </a:p>
          </p:txBody>
        </p:sp>
        <p:sp>
          <p:nvSpPr>
            <p:cNvPr id="101398" name="Text Box 7"/>
            <p:cNvSpPr txBox="1">
              <a:spLocks noChangeArrowheads="1"/>
            </p:cNvSpPr>
            <p:nvPr/>
          </p:nvSpPr>
          <p:spPr bwMode="auto">
            <a:xfrm>
              <a:off x="2432" y="2342"/>
              <a:ext cx="855" cy="271"/>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500">
                  <a:solidFill>
                    <a:srgbClr val="0033CC"/>
                  </a:solidFill>
                  <a:latin typeface="Times New Roman" pitchFamily="18" charset="0"/>
                  <a:cs typeface="Times New Roman" pitchFamily="18" charset="0"/>
                </a:rPr>
                <a:t>scale = 1/2</a:t>
              </a:r>
              <a:endParaRPr lang="ru-RU" sz="1500">
                <a:solidFill>
                  <a:srgbClr val="0033CC"/>
                </a:solidFill>
                <a:latin typeface="Times New Roman" pitchFamily="18" charset="0"/>
                <a:cs typeface="Times New Roman" pitchFamily="18" charset="0"/>
              </a:endParaRPr>
            </a:p>
          </p:txBody>
        </p:sp>
      </p:grpSp>
      <p:sp>
        <p:nvSpPr>
          <p:cNvPr id="214024" name="Rectangle 8"/>
          <p:cNvSpPr>
            <a:spLocks noChangeArrowheads="1"/>
          </p:cNvSpPr>
          <p:nvPr/>
        </p:nvSpPr>
        <p:spPr bwMode="auto">
          <a:xfrm>
            <a:off x="1728610" y="2630476"/>
            <a:ext cx="5488093" cy="628844"/>
          </a:xfrm>
          <a:prstGeom prst="rect">
            <a:avLst/>
          </a:prstGeom>
          <a:noFill/>
          <a:ln w="9525">
            <a:noFill/>
            <a:miter lim="800000"/>
            <a:headEnd/>
            <a:tailEnd/>
          </a:ln>
        </p:spPr>
        <p:txBody>
          <a:bodyPr/>
          <a:lstStyle/>
          <a:p>
            <a:pPr marL="557361" lvl="1" indent="-214370" fontAlgn="base">
              <a:spcBef>
                <a:spcPct val="20000"/>
              </a:spcBef>
              <a:spcAft>
                <a:spcPct val="0"/>
              </a:spcAft>
              <a:buFontTx/>
              <a:buChar char="–"/>
            </a:pPr>
            <a:r>
              <a:rPr lang="zh-CN" altLang="en-US" dirty="0">
                <a:solidFill>
                  <a:srgbClr val="000000"/>
                </a:solidFill>
                <a:cs typeface="Times New Roman" pitchFamily="18" charset="0"/>
              </a:rPr>
              <a:t>对于一张图像中的一个点，我们可以将其视以局部区域大小为自变量的函数</a:t>
            </a:r>
            <a:br>
              <a:rPr lang="en-US" dirty="0">
                <a:solidFill>
                  <a:srgbClr val="000000"/>
                </a:solidFill>
                <a:cs typeface="Times New Roman" pitchFamily="18" charset="0"/>
              </a:rPr>
            </a:br>
            <a:endParaRPr lang="en-US" dirty="0">
              <a:solidFill>
                <a:srgbClr val="000000"/>
              </a:solidFill>
              <a:cs typeface="Times New Roman" pitchFamily="18" charset="0"/>
            </a:endParaRPr>
          </a:p>
        </p:txBody>
      </p:sp>
      <p:grpSp>
        <p:nvGrpSpPr>
          <p:cNvPr id="3" name="Group 9"/>
          <p:cNvGrpSpPr>
            <a:grpSpLocks/>
          </p:cNvGrpSpPr>
          <p:nvPr/>
        </p:nvGrpSpPr>
        <p:grpSpPr bwMode="auto">
          <a:xfrm>
            <a:off x="1199109" y="3466979"/>
            <a:ext cx="2785732" cy="1543525"/>
            <a:chOff x="48" y="3055"/>
            <a:chExt cx="2339" cy="1296"/>
          </a:xfrm>
        </p:grpSpPr>
        <p:sp>
          <p:nvSpPr>
            <p:cNvPr id="101391" name="Line 10"/>
            <p:cNvSpPr>
              <a:spLocks noChangeShapeType="1"/>
            </p:cNvSpPr>
            <p:nvPr/>
          </p:nvSpPr>
          <p:spPr bwMode="auto">
            <a:xfrm>
              <a:off x="297" y="4080"/>
              <a:ext cx="192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sz="1350">
                <a:solidFill>
                  <a:srgbClr val="000000"/>
                </a:solidFill>
              </a:endParaRPr>
            </a:p>
          </p:txBody>
        </p:sp>
        <p:sp>
          <p:nvSpPr>
            <p:cNvPr id="101392" name="Line 11"/>
            <p:cNvSpPr>
              <a:spLocks noChangeShapeType="1"/>
            </p:cNvSpPr>
            <p:nvPr/>
          </p:nvSpPr>
          <p:spPr bwMode="auto">
            <a:xfrm flipV="1">
              <a:off x="297" y="3168"/>
              <a:ext cx="0" cy="912"/>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sz="1350">
                <a:solidFill>
                  <a:srgbClr val="000000"/>
                </a:solidFill>
              </a:endParaRPr>
            </a:p>
          </p:txBody>
        </p:sp>
        <p:sp>
          <p:nvSpPr>
            <p:cNvPr id="101393" name="Text Box 12"/>
            <p:cNvSpPr txBox="1">
              <a:spLocks noChangeArrowheads="1"/>
            </p:cNvSpPr>
            <p:nvPr/>
          </p:nvSpPr>
          <p:spPr bwMode="auto">
            <a:xfrm>
              <a:off x="48" y="3072"/>
              <a:ext cx="256" cy="310"/>
            </a:xfrm>
            <a:prstGeom prst="rect">
              <a:avLst/>
            </a:prstGeom>
            <a:noFill/>
            <a:ln w="9525">
              <a:noFill/>
              <a:miter lim="800000"/>
              <a:headEnd/>
              <a:tailEnd/>
            </a:ln>
          </p:spPr>
          <p:txBody>
            <a:bodyPr>
              <a:spAutoFit/>
            </a:bodyPr>
            <a:lstStyle/>
            <a:p>
              <a:pPr algn="ctr" fontAlgn="base">
                <a:spcBef>
                  <a:spcPct val="0"/>
                </a:spcBef>
                <a:spcAft>
                  <a:spcPct val="0"/>
                </a:spcAft>
              </a:pPr>
              <a:r>
                <a:rPr lang="en-US" i="1">
                  <a:solidFill>
                    <a:srgbClr val="009900"/>
                  </a:solidFill>
                  <a:latin typeface="Times New Roman" pitchFamily="18" charset="0"/>
                  <a:cs typeface="Times New Roman" pitchFamily="18" charset="0"/>
                </a:rPr>
                <a:t>f</a:t>
              </a:r>
              <a:endParaRPr lang="ru-RU" i="1">
                <a:solidFill>
                  <a:srgbClr val="009900"/>
                </a:solidFill>
                <a:latin typeface="Times New Roman" pitchFamily="18" charset="0"/>
                <a:cs typeface="Times New Roman" pitchFamily="18" charset="0"/>
              </a:endParaRPr>
            </a:p>
          </p:txBody>
        </p:sp>
        <p:sp>
          <p:nvSpPr>
            <p:cNvPr id="101394" name="Text Box 13"/>
            <p:cNvSpPr txBox="1">
              <a:spLocks noChangeArrowheads="1"/>
            </p:cNvSpPr>
            <p:nvPr/>
          </p:nvSpPr>
          <p:spPr bwMode="auto">
            <a:xfrm>
              <a:off x="1529" y="4080"/>
              <a:ext cx="858" cy="271"/>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500">
                  <a:solidFill>
                    <a:srgbClr val="009900"/>
                  </a:solidFill>
                  <a:latin typeface="Times New Roman" pitchFamily="18" charset="0"/>
                  <a:cs typeface="Times New Roman" pitchFamily="18" charset="0"/>
                </a:rPr>
                <a:t>region size</a:t>
              </a:r>
              <a:endParaRPr lang="ru-RU" sz="1500">
                <a:solidFill>
                  <a:srgbClr val="009900"/>
                </a:solidFill>
                <a:latin typeface="Times New Roman" pitchFamily="18" charset="0"/>
                <a:cs typeface="Times New Roman" pitchFamily="18" charset="0"/>
              </a:endParaRPr>
            </a:p>
          </p:txBody>
        </p:sp>
        <p:sp>
          <p:nvSpPr>
            <p:cNvPr id="101395" name="Text Box 14"/>
            <p:cNvSpPr txBox="1">
              <a:spLocks noChangeArrowheads="1"/>
            </p:cNvSpPr>
            <p:nvPr/>
          </p:nvSpPr>
          <p:spPr bwMode="auto">
            <a:xfrm>
              <a:off x="1326" y="3055"/>
              <a:ext cx="679" cy="271"/>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500">
                  <a:solidFill>
                    <a:srgbClr val="009900"/>
                  </a:solidFill>
                  <a:latin typeface="Times New Roman" pitchFamily="18" charset="0"/>
                  <a:cs typeface="Times New Roman" pitchFamily="18" charset="0"/>
                </a:rPr>
                <a:t>Image 1</a:t>
              </a:r>
              <a:endParaRPr lang="ru-RU" sz="1500">
                <a:solidFill>
                  <a:srgbClr val="009900"/>
                </a:solidFill>
                <a:latin typeface="Times New Roman" pitchFamily="18" charset="0"/>
                <a:cs typeface="Times New Roman" pitchFamily="18" charset="0"/>
              </a:endParaRPr>
            </a:p>
          </p:txBody>
        </p:sp>
        <p:sp>
          <p:nvSpPr>
            <p:cNvPr id="101396" name="Freeform 15"/>
            <p:cNvSpPr>
              <a:spLocks/>
            </p:cNvSpPr>
            <p:nvPr/>
          </p:nvSpPr>
          <p:spPr bwMode="auto">
            <a:xfrm>
              <a:off x="528" y="3368"/>
              <a:ext cx="1632" cy="568"/>
            </a:xfrm>
            <a:custGeom>
              <a:avLst/>
              <a:gdLst>
                <a:gd name="T0" fmla="*/ 0 w 1632"/>
                <a:gd name="T1" fmla="*/ 568 h 568"/>
                <a:gd name="T2" fmla="*/ 288 w 1632"/>
                <a:gd name="T3" fmla="*/ 40 h 568"/>
                <a:gd name="T4" fmla="*/ 912 w 1632"/>
                <a:gd name="T5" fmla="*/ 328 h 568"/>
                <a:gd name="T6" fmla="*/ 1392 w 1632"/>
                <a:gd name="T7" fmla="*/ 472 h 568"/>
                <a:gd name="T8" fmla="*/ 1632 w 1632"/>
                <a:gd name="T9" fmla="*/ 520 h 568"/>
                <a:gd name="T10" fmla="*/ 0 60000 65536"/>
                <a:gd name="T11" fmla="*/ 0 60000 65536"/>
                <a:gd name="T12" fmla="*/ 0 60000 65536"/>
                <a:gd name="T13" fmla="*/ 0 60000 65536"/>
                <a:gd name="T14" fmla="*/ 0 60000 65536"/>
                <a:gd name="T15" fmla="*/ 0 w 1632"/>
                <a:gd name="T16" fmla="*/ 0 h 568"/>
                <a:gd name="T17" fmla="*/ 1632 w 1632"/>
                <a:gd name="T18" fmla="*/ 568 h 568"/>
              </a:gdLst>
              <a:ahLst/>
              <a:cxnLst>
                <a:cxn ang="T10">
                  <a:pos x="T0" y="T1"/>
                </a:cxn>
                <a:cxn ang="T11">
                  <a:pos x="T2" y="T3"/>
                </a:cxn>
                <a:cxn ang="T12">
                  <a:pos x="T4" y="T5"/>
                </a:cxn>
                <a:cxn ang="T13">
                  <a:pos x="T6" y="T7"/>
                </a:cxn>
                <a:cxn ang="T14">
                  <a:pos x="T8" y="T9"/>
                </a:cxn>
              </a:cxnLst>
              <a:rect l="T15" t="T16" r="T17" b="T18"/>
              <a:pathLst>
                <a:path w="1632" h="568">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525">
              <a:solidFill>
                <a:schemeClr val="tx1"/>
              </a:solidFill>
              <a:round/>
              <a:headEnd/>
              <a:tailEnd/>
            </a:ln>
          </p:spPr>
          <p:txBody>
            <a:bodyPr/>
            <a:lstStyle/>
            <a:p>
              <a:pPr fontAlgn="base">
                <a:spcBef>
                  <a:spcPct val="0"/>
                </a:spcBef>
                <a:spcAft>
                  <a:spcPct val="0"/>
                </a:spcAft>
              </a:pPr>
              <a:endParaRPr lang="en-US" sz="1350">
                <a:solidFill>
                  <a:srgbClr val="000000"/>
                </a:solidFill>
              </a:endParaRPr>
            </a:p>
          </p:txBody>
        </p:sp>
      </p:grpSp>
      <p:grpSp>
        <p:nvGrpSpPr>
          <p:cNvPr id="4" name="Group 16"/>
          <p:cNvGrpSpPr>
            <a:grpSpLocks/>
          </p:cNvGrpSpPr>
          <p:nvPr/>
        </p:nvGrpSpPr>
        <p:grpSpPr bwMode="auto">
          <a:xfrm>
            <a:off x="5186553" y="3475317"/>
            <a:ext cx="2785732" cy="1523280"/>
            <a:chOff x="3396" y="3072"/>
            <a:chExt cx="2339" cy="1279"/>
          </a:xfrm>
        </p:grpSpPr>
        <p:sp>
          <p:nvSpPr>
            <p:cNvPr id="101385" name="Line 17"/>
            <p:cNvSpPr>
              <a:spLocks noChangeShapeType="1"/>
            </p:cNvSpPr>
            <p:nvPr/>
          </p:nvSpPr>
          <p:spPr bwMode="auto">
            <a:xfrm>
              <a:off x="3645" y="4080"/>
              <a:ext cx="192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sz="1350">
                <a:solidFill>
                  <a:srgbClr val="000000"/>
                </a:solidFill>
              </a:endParaRPr>
            </a:p>
          </p:txBody>
        </p:sp>
        <p:sp>
          <p:nvSpPr>
            <p:cNvPr id="101386" name="Line 18"/>
            <p:cNvSpPr>
              <a:spLocks noChangeShapeType="1"/>
            </p:cNvSpPr>
            <p:nvPr/>
          </p:nvSpPr>
          <p:spPr bwMode="auto">
            <a:xfrm flipV="1">
              <a:off x="3645" y="3168"/>
              <a:ext cx="0" cy="912"/>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sz="1350">
                <a:solidFill>
                  <a:srgbClr val="000000"/>
                </a:solidFill>
              </a:endParaRPr>
            </a:p>
          </p:txBody>
        </p:sp>
        <p:sp>
          <p:nvSpPr>
            <p:cNvPr id="101387" name="Text Box 19"/>
            <p:cNvSpPr txBox="1">
              <a:spLocks noChangeArrowheads="1"/>
            </p:cNvSpPr>
            <p:nvPr/>
          </p:nvSpPr>
          <p:spPr bwMode="auto">
            <a:xfrm>
              <a:off x="3396" y="3072"/>
              <a:ext cx="256" cy="310"/>
            </a:xfrm>
            <a:prstGeom prst="rect">
              <a:avLst/>
            </a:prstGeom>
            <a:noFill/>
            <a:ln w="9525">
              <a:noFill/>
              <a:miter lim="800000"/>
              <a:headEnd/>
              <a:tailEnd/>
            </a:ln>
          </p:spPr>
          <p:txBody>
            <a:bodyPr>
              <a:spAutoFit/>
            </a:bodyPr>
            <a:lstStyle/>
            <a:p>
              <a:pPr algn="ctr" fontAlgn="base">
                <a:spcBef>
                  <a:spcPct val="0"/>
                </a:spcBef>
                <a:spcAft>
                  <a:spcPct val="0"/>
                </a:spcAft>
              </a:pPr>
              <a:r>
                <a:rPr lang="en-US" i="1">
                  <a:solidFill>
                    <a:srgbClr val="009900"/>
                  </a:solidFill>
                  <a:latin typeface="Times New Roman" pitchFamily="18" charset="0"/>
                  <a:cs typeface="Times New Roman" pitchFamily="18" charset="0"/>
                </a:rPr>
                <a:t>f</a:t>
              </a:r>
              <a:endParaRPr lang="ru-RU" i="1">
                <a:solidFill>
                  <a:srgbClr val="009900"/>
                </a:solidFill>
                <a:latin typeface="Times New Roman" pitchFamily="18" charset="0"/>
                <a:cs typeface="Times New Roman" pitchFamily="18" charset="0"/>
              </a:endParaRPr>
            </a:p>
          </p:txBody>
        </p:sp>
        <p:sp>
          <p:nvSpPr>
            <p:cNvPr id="101388" name="Text Box 20"/>
            <p:cNvSpPr txBox="1">
              <a:spLocks noChangeArrowheads="1"/>
            </p:cNvSpPr>
            <p:nvPr/>
          </p:nvSpPr>
          <p:spPr bwMode="auto">
            <a:xfrm>
              <a:off x="4877" y="4080"/>
              <a:ext cx="858" cy="271"/>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500">
                  <a:solidFill>
                    <a:srgbClr val="009900"/>
                  </a:solidFill>
                  <a:latin typeface="Times New Roman" pitchFamily="18" charset="0"/>
                  <a:cs typeface="Times New Roman" pitchFamily="18" charset="0"/>
                </a:rPr>
                <a:t>region size</a:t>
              </a:r>
              <a:endParaRPr lang="ru-RU" sz="1500">
                <a:solidFill>
                  <a:srgbClr val="009900"/>
                </a:solidFill>
                <a:latin typeface="Times New Roman" pitchFamily="18" charset="0"/>
                <a:cs typeface="Times New Roman" pitchFamily="18" charset="0"/>
              </a:endParaRPr>
            </a:p>
          </p:txBody>
        </p:sp>
        <p:sp>
          <p:nvSpPr>
            <p:cNvPr id="101389" name="Text Box 21"/>
            <p:cNvSpPr txBox="1">
              <a:spLocks noChangeArrowheads="1"/>
            </p:cNvSpPr>
            <p:nvPr/>
          </p:nvSpPr>
          <p:spPr bwMode="auto">
            <a:xfrm>
              <a:off x="4782" y="3103"/>
              <a:ext cx="679" cy="271"/>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500">
                  <a:solidFill>
                    <a:srgbClr val="009900"/>
                  </a:solidFill>
                  <a:latin typeface="Times New Roman" pitchFamily="18" charset="0"/>
                  <a:cs typeface="Times New Roman" pitchFamily="18" charset="0"/>
                </a:rPr>
                <a:t>Image 2</a:t>
              </a:r>
              <a:endParaRPr lang="ru-RU" sz="1500">
                <a:solidFill>
                  <a:srgbClr val="009900"/>
                </a:solidFill>
                <a:latin typeface="Times New Roman" pitchFamily="18" charset="0"/>
                <a:cs typeface="Times New Roman" pitchFamily="18" charset="0"/>
              </a:endParaRPr>
            </a:p>
          </p:txBody>
        </p:sp>
        <p:sp>
          <p:nvSpPr>
            <p:cNvPr id="101390" name="Freeform 22"/>
            <p:cNvSpPr>
              <a:spLocks/>
            </p:cNvSpPr>
            <p:nvPr/>
          </p:nvSpPr>
          <p:spPr bwMode="auto">
            <a:xfrm>
              <a:off x="3744" y="3368"/>
              <a:ext cx="864" cy="568"/>
            </a:xfrm>
            <a:custGeom>
              <a:avLst/>
              <a:gdLst>
                <a:gd name="T0" fmla="*/ 0 w 1632"/>
                <a:gd name="T1" fmla="*/ 568 h 568"/>
                <a:gd name="T2" fmla="*/ 42 w 1632"/>
                <a:gd name="T3" fmla="*/ 40 h 568"/>
                <a:gd name="T4" fmla="*/ 136 w 1632"/>
                <a:gd name="T5" fmla="*/ 328 h 568"/>
                <a:gd name="T6" fmla="*/ 206 w 1632"/>
                <a:gd name="T7" fmla="*/ 472 h 568"/>
                <a:gd name="T8" fmla="*/ 242 w 1632"/>
                <a:gd name="T9" fmla="*/ 520 h 568"/>
                <a:gd name="T10" fmla="*/ 0 60000 65536"/>
                <a:gd name="T11" fmla="*/ 0 60000 65536"/>
                <a:gd name="T12" fmla="*/ 0 60000 65536"/>
                <a:gd name="T13" fmla="*/ 0 60000 65536"/>
                <a:gd name="T14" fmla="*/ 0 60000 65536"/>
                <a:gd name="T15" fmla="*/ 0 w 1632"/>
                <a:gd name="T16" fmla="*/ 0 h 568"/>
                <a:gd name="T17" fmla="*/ 1632 w 1632"/>
                <a:gd name="T18" fmla="*/ 568 h 568"/>
              </a:gdLst>
              <a:ahLst/>
              <a:cxnLst>
                <a:cxn ang="T10">
                  <a:pos x="T0" y="T1"/>
                </a:cxn>
                <a:cxn ang="T11">
                  <a:pos x="T2" y="T3"/>
                </a:cxn>
                <a:cxn ang="T12">
                  <a:pos x="T4" y="T5"/>
                </a:cxn>
                <a:cxn ang="T13">
                  <a:pos x="T6" y="T7"/>
                </a:cxn>
                <a:cxn ang="T14">
                  <a:pos x="T8" y="T9"/>
                </a:cxn>
              </a:cxnLst>
              <a:rect l="T15" t="T16" r="T17" b="T18"/>
              <a:pathLst>
                <a:path w="1632" h="568">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525">
              <a:solidFill>
                <a:schemeClr val="tx1"/>
              </a:solidFill>
              <a:round/>
              <a:headEnd/>
              <a:tailEnd/>
            </a:ln>
          </p:spPr>
          <p:txBody>
            <a:bodyPr/>
            <a:lstStyle/>
            <a:p>
              <a:pPr fontAlgn="base">
                <a:spcBef>
                  <a:spcPct val="0"/>
                </a:spcBef>
                <a:spcAft>
                  <a:spcPct val="0"/>
                </a:spcAft>
              </a:pPr>
              <a:endParaRPr lang="en-US" sz="1350">
                <a:solidFill>
                  <a:srgbClr val="000000"/>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25">
            <a:extLst>
              <a:ext uri="{FF2B5EF4-FFF2-40B4-BE49-F238E27FC236}">
                <a16:creationId xmlns:a16="http://schemas.microsoft.com/office/drawing/2014/main" id="{A09FAAE2-44F6-411C-BE3C-9FB08C8A66F3}"/>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2403" name="Rectangle 3"/>
          <p:cNvSpPr>
            <a:spLocks noGrp="1" noChangeArrowheads="1"/>
          </p:cNvSpPr>
          <p:nvPr>
            <p:ph type="body" idx="4294967295"/>
          </p:nvPr>
        </p:nvSpPr>
        <p:spPr>
          <a:xfrm>
            <a:off x="1656451" y="857515"/>
            <a:ext cx="5831099" cy="3087053"/>
          </a:xfrm>
        </p:spPr>
        <p:txBody>
          <a:bodyPr/>
          <a:lstStyle/>
          <a:p>
            <a:pPr eaLnBrk="1" hangingPunct="1"/>
            <a:r>
              <a:rPr lang="zh-CN" altLang="en-US" sz="2101" dirty="0"/>
              <a:t>方法</a:t>
            </a:r>
            <a:r>
              <a:rPr lang="en-US" sz="2101" dirty="0"/>
              <a:t>:</a:t>
            </a:r>
          </a:p>
        </p:txBody>
      </p:sp>
      <p:grpSp>
        <p:nvGrpSpPr>
          <p:cNvPr id="2" name="Group 4"/>
          <p:cNvGrpSpPr>
            <a:grpSpLocks/>
          </p:cNvGrpSpPr>
          <p:nvPr/>
        </p:nvGrpSpPr>
        <p:grpSpPr bwMode="auto">
          <a:xfrm>
            <a:off x="4038435" y="3761155"/>
            <a:ext cx="1018298" cy="469251"/>
            <a:chOff x="2432" y="2342"/>
            <a:chExt cx="855" cy="394"/>
          </a:xfrm>
        </p:grpSpPr>
        <p:sp>
          <p:nvSpPr>
            <p:cNvPr id="102430" name="AutoShape 5"/>
            <p:cNvSpPr>
              <a:spLocks noChangeArrowheads="1"/>
            </p:cNvSpPr>
            <p:nvPr/>
          </p:nvSpPr>
          <p:spPr bwMode="auto">
            <a:xfrm>
              <a:off x="2688" y="2544"/>
              <a:ext cx="384"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en-US" sz="1350">
                <a:solidFill>
                  <a:srgbClr val="000000"/>
                </a:solidFill>
              </a:endParaRPr>
            </a:p>
          </p:txBody>
        </p:sp>
        <p:sp>
          <p:nvSpPr>
            <p:cNvPr id="102431" name="Text Box 6"/>
            <p:cNvSpPr txBox="1">
              <a:spLocks noChangeArrowheads="1"/>
            </p:cNvSpPr>
            <p:nvPr/>
          </p:nvSpPr>
          <p:spPr bwMode="auto">
            <a:xfrm>
              <a:off x="2432" y="2342"/>
              <a:ext cx="855" cy="271"/>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500">
                  <a:solidFill>
                    <a:srgbClr val="0033CC"/>
                  </a:solidFill>
                  <a:latin typeface="Times New Roman" pitchFamily="18" charset="0"/>
                  <a:cs typeface="Times New Roman" pitchFamily="18" charset="0"/>
                </a:rPr>
                <a:t>scale = 1/2</a:t>
              </a:r>
              <a:endParaRPr lang="ru-RU" sz="1500">
                <a:solidFill>
                  <a:srgbClr val="0033CC"/>
                </a:solidFill>
                <a:latin typeface="Times New Roman" pitchFamily="18" charset="0"/>
                <a:cs typeface="Times New Roman" pitchFamily="18" charset="0"/>
              </a:endParaRPr>
            </a:p>
          </p:txBody>
        </p:sp>
      </p:grpSp>
      <p:grpSp>
        <p:nvGrpSpPr>
          <p:cNvPr id="3" name="Group 7"/>
          <p:cNvGrpSpPr>
            <a:grpSpLocks/>
          </p:cNvGrpSpPr>
          <p:nvPr/>
        </p:nvGrpSpPr>
        <p:grpSpPr bwMode="auto">
          <a:xfrm>
            <a:off x="1199109" y="3409812"/>
            <a:ext cx="2785732" cy="1543525"/>
            <a:chOff x="48" y="3055"/>
            <a:chExt cx="2339" cy="1296"/>
          </a:xfrm>
        </p:grpSpPr>
        <p:sp>
          <p:nvSpPr>
            <p:cNvPr id="102424" name="Line 8"/>
            <p:cNvSpPr>
              <a:spLocks noChangeShapeType="1"/>
            </p:cNvSpPr>
            <p:nvPr/>
          </p:nvSpPr>
          <p:spPr bwMode="auto">
            <a:xfrm>
              <a:off x="297" y="4080"/>
              <a:ext cx="192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sz="1350">
                <a:solidFill>
                  <a:srgbClr val="000000"/>
                </a:solidFill>
              </a:endParaRPr>
            </a:p>
          </p:txBody>
        </p:sp>
        <p:sp>
          <p:nvSpPr>
            <p:cNvPr id="102425" name="Line 9"/>
            <p:cNvSpPr>
              <a:spLocks noChangeShapeType="1"/>
            </p:cNvSpPr>
            <p:nvPr/>
          </p:nvSpPr>
          <p:spPr bwMode="auto">
            <a:xfrm flipV="1">
              <a:off x="297" y="3168"/>
              <a:ext cx="0" cy="912"/>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sz="1350">
                <a:solidFill>
                  <a:srgbClr val="000000"/>
                </a:solidFill>
              </a:endParaRPr>
            </a:p>
          </p:txBody>
        </p:sp>
        <p:sp>
          <p:nvSpPr>
            <p:cNvPr id="102426" name="Text Box 10"/>
            <p:cNvSpPr txBox="1">
              <a:spLocks noChangeArrowheads="1"/>
            </p:cNvSpPr>
            <p:nvPr/>
          </p:nvSpPr>
          <p:spPr bwMode="auto">
            <a:xfrm>
              <a:off x="48" y="3072"/>
              <a:ext cx="256" cy="310"/>
            </a:xfrm>
            <a:prstGeom prst="rect">
              <a:avLst/>
            </a:prstGeom>
            <a:noFill/>
            <a:ln w="9525">
              <a:noFill/>
              <a:miter lim="800000"/>
              <a:headEnd/>
              <a:tailEnd/>
            </a:ln>
          </p:spPr>
          <p:txBody>
            <a:bodyPr>
              <a:spAutoFit/>
            </a:bodyPr>
            <a:lstStyle/>
            <a:p>
              <a:pPr algn="ctr" fontAlgn="base">
                <a:spcBef>
                  <a:spcPct val="0"/>
                </a:spcBef>
                <a:spcAft>
                  <a:spcPct val="0"/>
                </a:spcAft>
              </a:pPr>
              <a:r>
                <a:rPr lang="en-US" i="1">
                  <a:solidFill>
                    <a:srgbClr val="009900"/>
                  </a:solidFill>
                  <a:latin typeface="Times New Roman" pitchFamily="18" charset="0"/>
                  <a:cs typeface="Times New Roman" pitchFamily="18" charset="0"/>
                </a:rPr>
                <a:t>f</a:t>
              </a:r>
              <a:endParaRPr lang="ru-RU" i="1">
                <a:solidFill>
                  <a:srgbClr val="009900"/>
                </a:solidFill>
                <a:latin typeface="Times New Roman" pitchFamily="18" charset="0"/>
                <a:cs typeface="Times New Roman" pitchFamily="18" charset="0"/>
              </a:endParaRPr>
            </a:p>
          </p:txBody>
        </p:sp>
        <p:sp>
          <p:nvSpPr>
            <p:cNvPr id="102427" name="Text Box 11"/>
            <p:cNvSpPr txBox="1">
              <a:spLocks noChangeArrowheads="1"/>
            </p:cNvSpPr>
            <p:nvPr/>
          </p:nvSpPr>
          <p:spPr bwMode="auto">
            <a:xfrm>
              <a:off x="1529" y="4080"/>
              <a:ext cx="858" cy="271"/>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500">
                  <a:solidFill>
                    <a:srgbClr val="009900"/>
                  </a:solidFill>
                  <a:latin typeface="Times New Roman" pitchFamily="18" charset="0"/>
                  <a:cs typeface="Times New Roman" pitchFamily="18" charset="0"/>
                </a:rPr>
                <a:t>region size</a:t>
              </a:r>
              <a:endParaRPr lang="ru-RU" sz="1500">
                <a:solidFill>
                  <a:srgbClr val="009900"/>
                </a:solidFill>
                <a:latin typeface="Times New Roman" pitchFamily="18" charset="0"/>
                <a:cs typeface="Times New Roman" pitchFamily="18" charset="0"/>
              </a:endParaRPr>
            </a:p>
          </p:txBody>
        </p:sp>
        <p:sp>
          <p:nvSpPr>
            <p:cNvPr id="102428" name="Text Box 12"/>
            <p:cNvSpPr txBox="1">
              <a:spLocks noChangeArrowheads="1"/>
            </p:cNvSpPr>
            <p:nvPr/>
          </p:nvSpPr>
          <p:spPr bwMode="auto">
            <a:xfrm>
              <a:off x="1326" y="3055"/>
              <a:ext cx="679" cy="271"/>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500">
                  <a:solidFill>
                    <a:srgbClr val="009900"/>
                  </a:solidFill>
                  <a:latin typeface="Times New Roman" pitchFamily="18" charset="0"/>
                  <a:cs typeface="Times New Roman" pitchFamily="18" charset="0"/>
                </a:rPr>
                <a:t>Image 1</a:t>
              </a:r>
              <a:endParaRPr lang="ru-RU" sz="1500">
                <a:solidFill>
                  <a:srgbClr val="009900"/>
                </a:solidFill>
                <a:latin typeface="Times New Roman" pitchFamily="18" charset="0"/>
                <a:cs typeface="Times New Roman" pitchFamily="18" charset="0"/>
              </a:endParaRPr>
            </a:p>
          </p:txBody>
        </p:sp>
        <p:sp>
          <p:nvSpPr>
            <p:cNvPr id="102429" name="Freeform 13"/>
            <p:cNvSpPr>
              <a:spLocks/>
            </p:cNvSpPr>
            <p:nvPr/>
          </p:nvSpPr>
          <p:spPr bwMode="auto">
            <a:xfrm>
              <a:off x="528" y="3368"/>
              <a:ext cx="1632" cy="568"/>
            </a:xfrm>
            <a:custGeom>
              <a:avLst/>
              <a:gdLst>
                <a:gd name="T0" fmla="*/ 0 w 1632"/>
                <a:gd name="T1" fmla="*/ 568 h 568"/>
                <a:gd name="T2" fmla="*/ 288 w 1632"/>
                <a:gd name="T3" fmla="*/ 40 h 568"/>
                <a:gd name="T4" fmla="*/ 912 w 1632"/>
                <a:gd name="T5" fmla="*/ 328 h 568"/>
                <a:gd name="T6" fmla="*/ 1392 w 1632"/>
                <a:gd name="T7" fmla="*/ 472 h 568"/>
                <a:gd name="T8" fmla="*/ 1632 w 1632"/>
                <a:gd name="T9" fmla="*/ 520 h 568"/>
                <a:gd name="T10" fmla="*/ 0 60000 65536"/>
                <a:gd name="T11" fmla="*/ 0 60000 65536"/>
                <a:gd name="T12" fmla="*/ 0 60000 65536"/>
                <a:gd name="T13" fmla="*/ 0 60000 65536"/>
                <a:gd name="T14" fmla="*/ 0 60000 65536"/>
                <a:gd name="T15" fmla="*/ 0 w 1632"/>
                <a:gd name="T16" fmla="*/ 0 h 568"/>
                <a:gd name="T17" fmla="*/ 1632 w 1632"/>
                <a:gd name="T18" fmla="*/ 568 h 568"/>
              </a:gdLst>
              <a:ahLst/>
              <a:cxnLst>
                <a:cxn ang="T10">
                  <a:pos x="T0" y="T1"/>
                </a:cxn>
                <a:cxn ang="T11">
                  <a:pos x="T2" y="T3"/>
                </a:cxn>
                <a:cxn ang="T12">
                  <a:pos x="T4" y="T5"/>
                </a:cxn>
                <a:cxn ang="T13">
                  <a:pos x="T6" y="T7"/>
                </a:cxn>
                <a:cxn ang="T14">
                  <a:pos x="T8" y="T9"/>
                </a:cxn>
              </a:cxnLst>
              <a:rect l="T15" t="T16" r="T17" b="T18"/>
              <a:pathLst>
                <a:path w="1632" h="568">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525">
              <a:solidFill>
                <a:schemeClr val="tx1"/>
              </a:solidFill>
              <a:round/>
              <a:headEnd/>
              <a:tailEnd/>
            </a:ln>
          </p:spPr>
          <p:txBody>
            <a:bodyPr/>
            <a:lstStyle/>
            <a:p>
              <a:pPr fontAlgn="base">
                <a:spcBef>
                  <a:spcPct val="0"/>
                </a:spcBef>
                <a:spcAft>
                  <a:spcPct val="0"/>
                </a:spcAft>
              </a:pPr>
              <a:endParaRPr lang="en-US" sz="1350">
                <a:solidFill>
                  <a:srgbClr val="000000"/>
                </a:solidFill>
              </a:endParaRPr>
            </a:p>
          </p:txBody>
        </p:sp>
      </p:grpSp>
      <p:grpSp>
        <p:nvGrpSpPr>
          <p:cNvPr id="4" name="Group 14"/>
          <p:cNvGrpSpPr>
            <a:grpSpLocks/>
          </p:cNvGrpSpPr>
          <p:nvPr/>
        </p:nvGrpSpPr>
        <p:grpSpPr bwMode="auto">
          <a:xfrm>
            <a:off x="5186553" y="3418150"/>
            <a:ext cx="2785732" cy="1523280"/>
            <a:chOff x="3396" y="3072"/>
            <a:chExt cx="2339" cy="1279"/>
          </a:xfrm>
        </p:grpSpPr>
        <p:sp>
          <p:nvSpPr>
            <p:cNvPr id="102418" name="Line 15"/>
            <p:cNvSpPr>
              <a:spLocks noChangeShapeType="1"/>
            </p:cNvSpPr>
            <p:nvPr/>
          </p:nvSpPr>
          <p:spPr bwMode="auto">
            <a:xfrm>
              <a:off x="3645" y="4080"/>
              <a:ext cx="192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sz="1350">
                <a:solidFill>
                  <a:srgbClr val="000000"/>
                </a:solidFill>
              </a:endParaRPr>
            </a:p>
          </p:txBody>
        </p:sp>
        <p:sp>
          <p:nvSpPr>
            <p:cNvPr id="102419" name="Line 16"/>
            <p:cNvSpPr>
              <a:spLocks noChangeShapeType="1"/>
            </p:cNvSpPr>
            <p:nvPr/>
          </p:nvSpPr>
          <p:spPr bwMode="auto">
            <a:xfrm flipV="1">
              <a:off x="3645" y="3168"/>
              <a:ext cx="0" cy="912"/>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sz="1350">
                <a:solidFill>
                  <a:srgbClr val="000000"/>
                </a:solidFill>
              </a:endParaRPr>
            </a:p>
          </p:txBody>
        </p:sp>
        <p:sp>
          <p:nvSpPr>
            <p:cNvPr id="102420" name="Text Box 17"/>
            <p:cNvSpPr txBox="1">
              <a:spLocks noChangeArrowheads="1"/>
            </p:cNvSpPr>
            <p:nvPr/>
          </p:nvSpPr>
          <p:spPr bwMode="auto">
            <a:xfrm>
              <a:off x="3396" y="3072"/>
              <a:ext cx="256" cy="310"/>
            </a:xfrm>
            <a:prstGeom prst="rect">
              <a:avLst/>
            </a:prstGeom>
            <a:noFill/>
            <a:ln w="9525">
              <a:noFill/>
              <a:miter lim="800000"/>
              <a:headEnd/>
              <a:tailEnd/>
            </a:ln>
          </p:spPr>
          <p:txBody>
            <a:bodyPr>
              <a:spAutoFit/>
            </a:bodyPr>
            <a:lstStyle/>
            <a:p>
              <a:pPr algn="ctr" fontAlgn="base">
                <a:spcBef>
                  <a:spcPct val="0"/>
                </a:spcBef>
                <a:spcAft>
                  <a:spcPct val="0"/>
                </a:spcAft>
              </a:pPr>
              <a:r>
                <a:rPr lang="en-US" i="1">
                  <a:solidFill>
                    <a:srgbClr val="009900"/>
                  </a:solidFill>
                  <a:latin typeface="Times New Roman" pitchFamily="18" charset="0"/>
                  <a:cs typeface="Times New Roman" pitchFamily="18" charset="0"/>
                </a:rPr>
                <a:t>f</a:t>
              </a:r>
              <a:endParaRPr lang="ru-RU" i="1">
                <a:solidFill>
                  <a:srgbClr val="009900"/>
                </a:solidFill>
                <a:latin typeface="Times New Roman" pitchFamily="18" charset="0"/>
                <a:cs typeface="Times New Roman" pitchFamily="18" charset="0"/>
              </a:endParaRPr>
            </a:p>
          </p:txBody>
        </p:sp>
        <p:sp>
          <p:nvSpPr>
            <p:cNvPr id="102421" name="Text Box 18"/>
            <p:cNvSpPr txBox="1">
              <a:spLocks noChangeArrowheads="1"/>
            </p:cNvSpPr>
            <p:nvPr/>
          </p:nvSpPr>
          <p:spPr bwMode="auto">
            <a:xfrm>
              <a:off x="4877" y="4080"/>
              <a:ext cx="858" cy="271"/>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500">
                  <a:solidFill>
                    <a:srgbClr val="009900"/>
                  </a:solidFill>
                  <a:latin typeface="Times New Roman" pitchFamily="18" charset="0"/>
                  <a:cs typeface="Times New Roman" pitchFamily="18" charset="0"/>
                </a:rPr>
                <a:t>region size</a:t>
              </a:r>
              <a:endParaRPr lang="ru-RU" sz="1500">
                <a:solidFill>
                  <a:srgbClr val="009900"/>
                </a:solidFill>
                <a:latin typeface="Times New Roman" pitchFamily="18" charset="0"/>
                <a:cs typeface="Times New Roman" pitchFamily="18" charset="0"/>
              </a:endParaRPr>
            </a:p>
          </p:txBody>
        </p:sp>
        <p:sp>
          <p:nvSpPr>
            <p:cNvPr id="102422" name="Text Box 19"/>
            <p:cNvSpPr txBox="1">
              <a:spLocks noChangeArrowheads="1"/>
            </p:cNvSpPr>
            <p:nvPr/>
          </p:nvSpPr>
          <p:spPr bwMode="auto">
            <a:xfrm>
              <a:off x="4782" y="3103"/>
              <a:ext cx="679" cy="271"/>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500">
                  <a:solidFill>
                    <a:srgbClr val="009900"/>
                  </a:solidFill>
                  <a:latin typeface="Times New Roman" pitchFamily="18" charset="0"/>
                  <a:cs typeface="Times New Roman" pitchFamily="18" charset="0"/>
                </a:rPr>
                <a:t>Image 2</a:t>
              </a:r>
              <a:endParaRPr lang="ru-RU" sz="1500">
                <a:solidFill>
                  <a:srgbClr val="009900"/>
                </a:solidFill>
                <a:latin typeface="Times New Roman" pitchFamily="18" charset="0"/>
                <a:cs typeface="Times New Roman" pitchFamily="18" charset="0"/>
              </a:endParaRPr>
            </a:p>
          </p:txBody>
        </p:sp>
        <p:sp>
          <p:nvSpPr>
            <p:cNvPr id="102423" name="Freeform 20"/>
            <p:cNvSpPr>
              <a:spLocks/>
            </p:cNvSpPr>
            <p:nvPr/>
          </p:nvSpPr>
          <p:spPr bwMode="auto">
            <a:xfrm>
              <a:off x="3744" y="3368"/>
              <a:ext cx="864" cy="568"/>
            </a:xfrm>
            <a:custGeom>
              <a:avLst/>
              <a:gdLst>
                <a:gd name="T0" fmla="*/ 0 w 1632"/>
                <a:gd name="T1" fmla="*/ 568 h 568"/>
                <a:gd name="T2" fmla="*/ 42 w 1632"/>
                <a:gd name="T3" fmla="*/ 40 h 568"/>
                <a:gd name="T4" fmla="*/ 136 w 1632"/>
                <a:gd name="T5" fmla="*/ 328 h 568"/>
                <a:gd name="T6" fmla="*/ 206 w 1632"/>
                <a:gd name="T7" fmla="*/ 472 h 568"/>
                <a:gd name="T8" fmla="*/ 242 w 1632"/>
                <a:gd name="T9" fmla="*/ 520 h 568"/>
                <a:gd name="T10" fmla="*/ 0 60000 65536"/>
                <a:gd name="T11" fmla="*/ 0 60000 65536"/>
                <a:gd name="T12" fmla="*/ 0 60000 65536"/>
                <a:gd name="T13" fmla="*/ 0 60000 65536"/>
                <a:gd name="T14" fmla="*/ 0 60000 65536"/>
                <a:gd name="T15" fmla="*/ 0 w 1632"/>
                <a:gd name="T16" fmla="*/ 0 h 568"/>
                <a:gd name="T17" fmla="*/ 1632 w 1632"/>
                <a:gd name="T18" fmla="*/ 568 h 568"/>
              </a:gdLst>
              <a:ahLst/>
              <a:cxnLst>
                <a:cxn ang="T10">
                  <a:pos x="T0" y="T1"/>
                </a:cxn>
                <a:cxn ang="T11">
                  <a:pos x="T2" y="T3"/>
                </a:cxn>
                <a:cxn ang="T12">
                  <a:pos x="T4" y="T5"/>
                </a:cxn>
                <a:cxn ang="T13">
                  <a:pos x="T6" y="T7"/>
                </a:cxn>
                <a:cxn ang="T14">
                  <a:pos x="T8" y="T9"/>
                </a:cxn>
              </a:cxnLst>
              <a:rect l="T15" t="T16" r="T17" b="T18"/>
              <a:pathLst>
                <a:path w="1632" h="568">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525">
              <a:solidFill>
                <a:schemeClr val="tx1"/>
              </a:solidFill>
              <a:round/>
              <a:headEnd/>
              <a:tailEnd/>
            </a:ln>
          </p:spPr>
          <p:txBody>
            <a:bodyPr/>
            <a:lstStyle/>
            <a:p>
              <a:pPr fontAlgn="base">
                <a:spcBef>
                  <a:spcPct val="0"/>
                </a:spcBef>
                <a:spcAft>
                  <a:spcPct val="0"/>
                </a:spcAft>
              </a:pPr>
              <a:endParaRPr lang="en-US" sz="1350">
                <a:solidFill>
                  <a:srgbClr val="000000"/>
                </a:solidFill>
              </a:endParaRPr>
            </a:p>
          </p:txBody>
        </p:sp>
      </p:grpSp>
      <p:sp>
        <p:nvSpPr>
          <p:cNvPr id="216085" name="Oval 21"/>
          <p:cNvSpPr>
            <a:spLocks noChangeArrowheads="1"/>
          </p:cNvSpPr>
          <p:nvPr/>
        </p:nvSpPr>
        <p:spPr bwMode="auto">
          <a:xfrm>
            <a:off x="2113792" y="3773065"/>
            <a:ext cx="114335" cy="11433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sz="1350">
              <a:solidFill>
                <a:srgbClr val="000000"/>
              </a:solidFill>
            </a:endParaRPr>
          </a:p>
        </p:txBody>
      </p:sp>
      <p:sp>
        <p:nvSpPr>
          <p:cNvPr id="216086" name="Oval 22"/>
          <p:cNvSpPr>
            <a:spLocks noChangeArrowheads="1"/>
          </p:cNvSpPr>
          <p:nvPr/>
        </p:nvSpPr>
        <p:spPr bwMode="auto">
          <a:xfrm>
            <a:off x="5761802" y="3751627"/>
            <a:ext cx="114335" cy="11433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sz="1350">
              <a:solidFill>
                <a:srgbClr val="000000"/>
              </a:solidFill>
            </a:endParaRPr>
          </a:p>
        </p:txBody>
      </p:sp>
      <p:sp>
        <p:nvSpPr>
          <p:cNvPr id="216087" name="Rectangle 23"/>
          <p:cNvSpPr>
            <a:spLocks noChangeArrowheads="1"/>
          </p:cNvSpPr>
          <p:nvPr/>
        </p:nvSpPr>
        <p:spPr bwMode="auto">
          <a:xfrm>
            <a:off x="2399630" y="1313666"/>
            <a:ext cx="4242315" cy="369332"/>
          </a:xfrm>
          <a:prstGeom prst="rect">
            <a:avLst/>
          </a:prstGeom>
          <a:noFill/>
          <a:ln w="9525">
            <a:noFill/>
            <a:miter lim="800000"/>
            <a:headEnd/>
            <a:tailEnd/>
          </a:ln>
        </p:spPr>
        <p:txBody>
          <a:bodyPr>
            <a:spAutoFit/>
          </a:bodyPr>
          <a:lstStyle/>
          <a:p>
            <a:pPr fontAlgn="base">
              <a:spcBef>
                <a:spcPct val="0"/>
              </a:spcBef>
              <a:spcAft>
                <a:spcPct val="0"/>
              </a:spcAft>
            </a:pPr>
            <a:r>
              <a:rPr lang="zh-CN" altLang="en-US" dirty="0">
                <a:solidFill>
                  <a:srgbClr val="000000"/>
                </a:solidFill>
                <a:cs typeface="Times New Roman" pitchFamily="18" charset="0"/>
              </a:rPr>
              <a:t>取此函数的局部最大值</a:t>
            </a:r>
            <a:endParaRPr lang="ru-RU" dirty="0">
              <a:solidFill>
                <a:srgbClr val="000000"/>
              </a:solidFill>
              <a:cs typeface="Times New Roman" pitchFamily="18" charset="0"/>
            </a:endParaRPr>
          </a:p>
        </p:txBody>
      </p:sp>
      <p:sp>
        <p:nvSpPr>
          <p:cNvPr id="216088" name="Rectangle 24"/>
          <p:cNvSpPr>
            <a:spLocks noChangeArrowheads="1"/>
          </p:cNvSpPr>
          <p:nvPr/>
        </p:nvSpPr>
        <p:spPr bwMode="auto">
          <a:xfrm>
            <a:off x="2399630" y="1790063"/>
            <a:ext cx="5515487" cy="701731"/>
          </a:xfrm>
          <a:prstGeom prst="rect">
            <a:avLst/>
          </a:prstGeom>
          <a:noFill/>
          <a:ln w="9525">
            <a:noFill/>
            <a:miter lim="800000"/>
            <a:headEnd/>
            <a:tailEnd/>
          </a:ln>
        </p:spPr>
        <p:txBody>
          <a:bodyPr>
            <a:spAutoFit/>
          </a:bodyPr>
          <a:lstStyle/>
          <a:p>
            <a:pPr fontAlgn="base">
              <a:spcBef>
                <a:spcPct val="20000"/>
              </a:spcBef>
              <a:spcAft>
                <a:spcPct val="0"/>
              </a:spcAft>
            </a:pPr>
            <a:r>
              <a:rPr lang="en-US" dirty="0">
                <a:solidFill>
                  <a:srgbClr val="000000"/>
                </a:solidFill>
                <a:cs typeface="Arial" pitchFamily="34" charset="0"/>
              </a:rPr>
              <a:t>Observation</a:t>
            </a:r>
            <a:r>
              <a:rPr lang="en-US" dirty="0">
                <a:solidFill>
                  <a:srgbClr val="000000"/>
                </a:solidFill>
                <a:cs typeface="Times New Roman" pitchFamily="18" charset="0"/>
              </a:rPr>
              <a:t>:</a:t>
            </a:r>
          </a:p>
          <a:p>
            <a:pPr fontAlgn="base">
              <a:spcBef>
                <a:spcPct val="20000"/>
              </a:spcBef>
              <a:spcAft>
                <a:spcPct val="0"/>
              </a:spcAft>
            </a:pPr>
            <a:r>
              <a:rPr lang="zh-CN" altLang="en-US" dirty="0">
                <a:solidFill>
                  <a:srgbClr val="000000"/>
                </a:solidFill>
                <a:cs typeface="Times New Roman" pitchFamily="18" charset="0"/>
              </a:rPr>
              <a:t>达到最大值的区域应与图像尺度无关。</a:t>
            </a:r>
            <a:endParaRPr lang="en-US" dirty="0">
              <a:solidFill>
                <a:srgbClr val="000000"/>
              </a:solidFill>
              <a:cs typeface="Times New Roman" pitchFamily="18" charset="0"/>
            </a:endParaRPr>
          </a:p>
        </p:txBody>
      </p:sp>
      <p:grpSp>
        <p:nvGrpSpPr>
          <p:cNvPr id="5" name="Group 25"/>
          <p:cNvGrpSpPr>
            <a:grpSpLocks/>
          </p:cNvGrpSpPr>
          <p:nvPr/>
        </p:nvGrpSpPr>
        <p:grpSpPr bwMode="auto">
          <a:xfrm>
            <a:off x="2032805" y="3887399"/>
            <a:ext cx="351344" cy="1055219"/>
            <a:chOff x="748" y="3456"/>
            <a:chExt cx="295" cy="886"/>
          </a:xfrm>
        </p:grpSpPr>
        <p:sp>
          <p:nvSpPr>
            <p:cNvPr id="102416" name="Line 26"/>
            <p:cNvSpPr>
              <a:spLocks noChangeShapeType="1"/>
            </p:cNvSpPr>
            <p:nvPr/>
          </p:nvSpPr>
          <p:spPr bwMode="auto">
            <a:xfrm>
              <a:off x="864" y="3456"/>
              <a:ext cx="0" cy="624"/>
            </a:xfrm>
            <a:prstGeom prst="line">
              <a:avLst/>
            </a:prstGeom>
            <a:noFill/>
            <a:ln w="19050">
              <a:solidFill>
                <a:srgbClr val="FF0000"/>
              </a:solidFill>
              <a:prstDash val="dash"/>
              <a:round/>
              <a:headEnd/>
              <a:tailEnd/>
            </a:ln>
          </p:spPr>
          <p:txBody>
            <a:bodyPr/>
            <a:lstStyle/>
            <a:p>
              <a:pPr fontAlgn="base">
                <a:spcBef>
                  <a:spcPct val="0"/>
                </a:spcBef>
                <a:spcAft>
                  <a:spcPct val="0"/>
                </a:spcAft>
              </a:pPr>
              <a:endParaRPr lang="en-US" sz="1350">
                <a:solidFill>
                  <a:srgbClr val="000000"/>
                </a:solidFill>
              </a:endParaRPr>
            </a:p>
          </p:txBody>
        </p:sp>
        <p:sp>
          <p:nvSpPr>
            <p:cNvPr id="102417" name="Text Box 27"/>
            <p:cNvSpPr txBox="1">
              <a:spLocks noChangeArrowheads="1"/>
            </p:cNvSpPr>
            <p:nvPr/>
          </p:nvSpPr>
          <p:spPr bwMode="auto">
            <a:xfrm>
              <a:off x="748" y="4032"/>
              <a:ext cx="295" cy="310"/>
            </a:xfrm>
            <a:prstGeom prst="rect">
              <a:avLst/>
            </a:prstGeom>
            <a:noFill/>
            <a:ln w="9525">
              <a:noFill/>
              <a:miter lim="800000"/>
              <a:headEnd/>
              <a:tailEnd/>
            </a:ln>
          </p:spPr>
          <p:txBody>
            <a:bodyPr wrap="none">
              <a:spAutoFit/>
            </a:bodyPr>
            <a:lstStyle/>
            <a:p>
              <a:pPr algn="ctr" fontAlgn="base">
                <a:spcBef>
                  <a:spcPct val="0"/>
                </a:spcBef>
                <a:spcAft>
                  <a:spcPct val="0"/>
                </a:spcAft>
              </a:pPr>
              <a:r>
                <a:rPr lang="en-US">
                  <a:solidFill>
                    <a:srgbClr val="FF0000"/>
                  </a:solidFill>
                  <a:latin typeface="Times New Roman" pitchFamily="18" charset="0"/>
                  <a:cs typeface="Times New Roman" pitchFamily="18" charset="0"/>
                </a:rPr>
                <a:t>s</a:t>
              </a:r>
              <a:r>
                <a:rPr lang="en-US" baseline="-25000">
                  <a:solidFill>
                    <a:srgbClr val="FF0000"/>
                  </a:solidFill>
                  <a:latin typeface="Times New Roman" pitchFamily="18" charset="0"/>
                  <a:cs typeface="Times New Roman" pitchFamily="18" charset="0"/>
                </a:rPr>
                <a:t>1</a:t>
              </a:r>
              <a:endParaRPr lang="ru-RU" baseline="-25000">
                <a:solidFill>
                  <a:srgbClr val="FF0000"/>
                </a:solidFill>
                <a:latin typeface="Times New Roman" pitchFamily="18" charset="0"/>
                <a:cs typeface="Times New Roman" pitchFamily="18" charset="0"/>
              </a:endParaRPr>
            </a:p>
          </p:txBody>
        </p:sp>
      </p:grpSp>
      <p:grpSp>
        <p:nvGrpSpPr>
          <p:cNvPr id="6" name="Group 28"/>
          <p:cNvGrpSpPr>
            <a:grpSpLocks/>
          </p:cNvGrpSpPr>
          <p:nvPr/>
        </p:nvGrpSpPr>
        <p:grpSpPr bwMode="auto">
          <a:xfrm>
            <a:off x="5691539" y="3887399"/>
            <a:ext cx="351344" cy="1055219"/>
            <a:chOff x="3820" y="3456"/>
            <a:chExt cx="295" cy="886"/>
          </a:xfrm>
        </p:grpSpPr>
        <p:sp>
          <p:nvSpPr>
            <p:cNvPr id="102414" name="Line 29"/>
            <p:cNvSpPr>
              <a:spLocks noChangeShapeType="1"/>
            </p:cNvSpPr>
            <p:nvPr/>
          </p:nvSpPr>
          <p:spPr bwMode="auto">
            <a:xfrm>
              <a:off x="3936" y="3456"/>
              <a:ext cx="0" cy="624"/>
            </a:xfrm>
            <a:prstGeom prst="line">
              <a:avLst/>
            </a:prstGeom>
            <a:noFill/>
            <a:ln w="19050">
              <a:solidFill>
                <a:srgbClr val="FF0000"/>
              </a:solidFill>
              <a:prstDash val="dash"/>
              <a:round/>
              <a:headEnd/>
              <a:tailEnd/>
            </a:ln>
          </p:spPr>
          <p:txBody>
            <a:bodyPr/>
            <a:lstStyle/>
            <a:p>
              <a:pPr fontAlgn="base">
                <a:spcBef>
                  <a:spcPct val="0"/>
                </a:spcBef>
                <a:spcAft>
                  <a:spcPct val="0"/>
                </a:spcAft>
              </a:pPr>
              <a:endParaRPr lang="en-US" sz="1350">
                <a:solidFill>
                  <a:srgbClr val="000000"/>
                </a:solidFill>
              </a:endParaRPr>
            </a:p>
          </p:txBody>
        </p:sp>
        <p:sp>
          <p:nvSpPr>
            <p:cNvPr id="102415" name="Text Box 30"/>
            <p:cNvSpPr txBox="1">
              <a:spLocks noChangeArrowheads="1"/>
            </p:cNvSpPr>
            <p:nvPr/>
          </p:nvSpPr>
          <p:spPr bwMode="auto">
            <a:xfrm>
              <a:off x="3820" y="4032"/>
              <a:ext cx="295" cy="310"/>
            </a:xfrm>
            <a:prstGeom prst="rect">
              <a:avLst/>
            </a:prstGeom>
            <a:noFill/>
            <a:ln w="9525">
              <a:noFill/>
              <a:miter lim="800000"/>
              <a:headEnd/>
              <a:tailEnd/>
            </a:ln>
          </p:spPr>
          <p:txBody>
            <a:bodyPr wrap="none">
              <a:spAutoFit/>
            </a:bodyPr>
            <a:lstStyle/>
            <a:p>
              <a:pPr algn="ctr" fontAlgn="base">
                <a:spcBef>
                  <a:spcPct val="0"/>
                </a:spcBef>
                <a:spcAft>
                  <a:spcPct val="0"/>
                </a:spcAft>
              </a:pPr>
              <a:r>
                <a:rPr lang="en-US">
                  <a:solidFill>
                    <a:srgbClr val="FF0000"/>
                  </a:solidFill>
                  <a:latin typeface="Times New Roman" pitchFamily="18" charset="0"/>
                  <a:cs typeface="Times New Roman" pitchFamily="18" charset="0"/>
                </a:rPr>
                <a:t>s</a:t>
              </a:r>
              <a:r>
                <a:rPr lang="en-US" baseline="-25000">
                  <a:solidFill>
                    <a:srgbClr val="FF0000"/>
                  </a:solidFill>
                  <a:latin typeface="Times New Roman" pitchFamily="18" charset="0"/>
                  <a:cs typeface="Times New Roman" pitchFamily="18" charset="0"/>
                </a:rPr>
                <a:t>2</a:t>
              </a:r>
              <a:endParaRPr lang="ru-RU" baseline="-25000">
                <a:solidFill>
                  <a:srgbClr val="FF0000"/>
                </a:solidFill>
                <a:latin typeface="Times New Roman" pitchFamily="18" charset="0"/>
                <a:cs typeface="Times New Roman" pitchFamily="18" charset="0"/>
              </a:endParaRPr>
            </a:p>
          </p:txBody>
        </p:sp>
      </p:grpSp>
      <p:sp>
        <p:nvSpPr>
          <p:cNvPr id="216095" name="Text Box 31"/>
          <p:cNvSpPr txBox="1">
            <a:spLocks noChangeArrowheads="1"/>
          </p:cNvSpPr>
          <p:nvPr/>
        </p:nvSpPr>
        <p:spPr bwMode="auto">
          <a:xfrm>
            <a:off x="2208477" y="2566040"/>
            <a:ext cx="5260614" cy="415627"/>
          </a:xfrm>
          <a:prstGeom prst="rect">
            <a:avLst/>
          </a:prstGeom>
          <a:noFill/>
          <a:ln w="19050">
            <a:solidFill>
              <a:srgbClr val="FF0000"/>
            </a:solidFill>
            <a:miter lim="800000"/>
            <a:headEnd/>
            <a:tailEnd/>
          </a:ln>
        </p:spPr>
        <p:txBody>
          <a:bodyPr>
            <a:spAutoFit/>
          </a:bodyPr>
          <a:lstStyle/>
          <a:p>
            <a:pPr algn="ctr" fontAlgn="base">
              <a:spcBef>
                <a:spcPct val="50000"/>
              </a:spcBef>
              <a:spcAft>
                <a:spcPct val="0"/>
              </a:spcAft>
            </a:pPr>
            <a:r>
              <a:rPr lang="zh-CN" altLang="en-US" sz="2101" dirty="0">
                <a:solidFill>
                  <a:srgbClr val="000000"/>
                </a:solidFill>
                <a:cs typeface="Times New Roman" pitchFamily="18" charset="0"/>
              </a:rPr>
              <a:t>在每个图像中</a:t>
            </a:r>
            <a:r>
              <a:rPr lang="zh-CN" altLang="en-US" sz="2101" dirty="0">
                <a:solidFill>
                  <a:srgbClr val="FF0000"/>
                </a:solidFill>
                <a:cs typeface="Times New Roman" pitchFamily="18" charset="0"/>
              </a:rPr>
              <a:t>独立</a:t>
            </a:r>
            <a:r>
              <a:rPr lang="zh-CN" altLang="en-US" sz="2101" dirty="0">
                <a:solidFill>
                  <a:srgbClr val="000000"/>
                </a:solidFill>
                <a:cs typeface="Times New Roman" pitchFamily="18" charset="0"/>
              </a:rPr>
              <a:t>找到相同内容的区域大小！</a:t>
            </a:r>
            <a:endParaRPr lang="ru-RU" sz="2101" dirty="0">
              <a:solidFill>
                <a:srgbClr val="000000"/>
              </a:solidFill>
              <a:cs typeface="Times New Roman" pitchFamily="18" charset="0"/>
            </a:endParaRPr>
          </a:p>
        </p:txBody>
      </p:sp>
      <p:sp>
        <p:nvSpPr>
          <p:cNvPr id="33" name="Rectangle 2">
            <a:extLst>
              <a:ext uri="{FF2B5EF4-FFF2-40B4-BE49-F238E27FC236}">
                <a16:creationId xmlns:a16="http://schemas.microsoft.com/office/drawing/2014/main" id="{7F3155DE-173E-4A17-828F-D460E5C2CD5D}"/>
              </a:ext>
            </a:extLst>
          </p:cNvPr>
          <p:cNvSpPr txBox="1">
            <a:spLocks noChangeArrowheads="1"/>
          </p:cNvSpPr>
          <p:nvPr/>
        </p:nvSpPr>
        <p:spPr>
          <a:xfrm>
            <a:off x="1656450" y="163166"/>
            <a:ext cx="5831099" cy="8575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自动尺度选择</a:t>
            </a:r>
            <a:endParaRPr lang="ru-RU"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5">
            <a:extLst>
              <a:ext uri="{FF2B5EF4-FFF2-40B4-BE49-F238E27FC236}">
                <a16:creationId xmlns:a16="http://schemas.microsoft.com/office/drawing/2014/main" id="{8827C013-0C11-4F22-933F-84BE52CD6163}"/>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9222" name="Content Placeholder 2"/>
          <p:cNvSpPr>
            <a:spLocks noGrp="1"/>
          </p:cNvSpPr>
          <p:nvPr>
            <p:ph idx="4294967295"/>
          </p:nvPr>
        </p:nvSpPr>
        <p:spPr>
          <a:xfrm>
            <a:off x="525087" y="924671"/>
            <a:ext cx="8229600" cy="3395520"/>
          </a:xfrm>
        </p:spPr>
        <p:txBody>
          <a:bodyPr/>
          <a:lstStyle/>
          <a:p>
            <a:pPr eaLnBrk="1" hangingPunct="1"/>
            <a:r>
              <a:rPr lang="en-US" dirty="0"/>
              <a:t>Function responses for increasing scale (scale signature) </a:t>
            </a:r>
            <a:endParaRPr lang="de-CH" dirty="0"/>
          </a:p>
        </p:txBody>
      </p:sp>
      <p:sp>
        <p:nvSpPr>
          <p:cNvPr id="9223" name="Slide Number Placeholder 3"/>
          <p:cNvSpPr txBox="1">
            <a:spLocks noGrp="1"/>
          </p:cNvSpPr>
          <p:nvPr/>
        </p:nvSpPr>
        <p:spPr bwMode="auto">
          <a:xfrm>
            <a:off x="6572867" y="4802082"/>
            <a:ext cx="1429191" cy="343006"/>
          </a:xfrm>
          <a:prstGeom prst="rect">
            <a:avLst/>
          </a:prstGeom>
          <a:noFill/>
          <a:ln w="12700" cap="sq">
            <a:noFill/>
            <a:miter lim="800000"/>
            <a:headEnd type="none" w="sm" len="sm"/>
            <a:tailEnd type="none" w="sm" len="sm"/>
          </a:ln>
        </p:spPr>
        <p:txBody>
          <a:bodyPr/>
          <a:lstStyle/>
          <a:p>
            <a:pPr algn="r" eaLnBrk="0" fontAlgn="base" hangingPunct="0">
              <a:spcBef>
                <a:spcPct val="0"/>
              </a:spcBef>
              <a:spcAft>
                <a:spcPct val="0"/>
              </a:spcAft>
            </a:pPr>
            <a:fld id="{CF70BF58-EF61-444A-A8D3-5E350FFC8B9E}" type="slidenum">
              <a:rPr lang="de-DE" sz="1050">
                <a:solidFill>
                  <a:srgbClr val="000000"/>
                </a:solidFill>
              </a:rPr>
              <a:pPr algn="r" eaLnBrk="0" fontAlgn="base" hangingPunct="0">
                <a:spcBef>
                  <a:spcPct val="0"/>
                </a:spcBef>
                <a:spcAft>
                  <a:spcPct val="0"/>
                </a:spcAft>
              </a:pPr>
              <a:t>44</a:t>
            </a:fld>
            <a:endParaRPr lang="de-DE" sz="1050">
              <a:solidFill>
                <a:srgbClr val="000000"/>
              </a:solidFill>
            </a:endParaRPr>
          </a:p>
        </p:txBody>
      </p:sp>
      <p:grpSp>
        <p:nvGrpSpPr>
          <p:cNvPr id="2" name="Group 25"/>
          <p:cNvGrpSpPr>
            <a:grpSpLocks/>
          </p:cNvGrpSpPr>
          <p:nvPr/>
        </p:nvGrpSpPr>
        <p:grpSpPr bwMode="auto">
          <a:xfrm>
            <a:off x="2735796" y="1611195"/>
            <a:ext cx="5136750" cy="3540821"/>
            <a:chOff x="1042988" y="1952625"/>
            <a:chExt cx="6846887" cy="4718932"/>
          </a:xfrm>
        </p:grpSpPr>
        <p:graphicFrame>
          <p:nvGraphicFramePr>
            <p:cNvPr id="9218" name="Object 2"/>
            <p:cNvGraphicFramePr>
              <a:graphicFrameLocks noChangeAspect="1"/>
            </p:cNvGraphicFramePr>
            <p:nvPr/>
          </p:nvGraphicFramePr>
          <p:xfrm>
            <a:off x="2093913" y="6390569"/>
            <a:ext cx="1038225" cy="277813"/>
          </p:xfrm>
          <a:graphic>
            <a:graphicData uri="http://schemas.openxmlformats.org/presentationml/2006/ole">
              <mc:AlternateContent xmlns:mc="http://schemas.openxmlformats.org/markup-compatibility/2006">
                <mc:Choice xmlns:v="urn:schemas-microsoft-com:vml" Requires="v">
                  <p:oleObj name="Equation" r:id="rId4" imgW="901440" imgH="241200" progId="Equation.3">
                    <p:embed/>
                  </p:oleObj>
                </mc:Choice>
                <mc:Fallback>
                  <p:oleObj name="Equation" r:id="rId4" imgW="901440" imgH="241200" progId="Equation.3">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13" y="6390569"/>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226" name="Picture 4"/>
            <p:cNvPicPr>
              <a:picLocks noChangeAspect="1" noChangeArrowheads="1"/>
            </p:cNvPicPr>
            <p:nvPr/>
          </p:nvPicPr>
          <p:blipFill>
            <a:blip r:embed="rId6" cstate="print"/>
            <a:srcRect/>
            <a:stretch>
              <a:fillRect/>
            </a:stretch>
          </p:blipFill>
          <p:spPr bwMode="auto">
            <a:xfrm>
              <a:off x="1304925" y="4895850"/>
              <a:ext cx="2619375" cy="1485900"/>
            </a:xfrm>
            <a:prstGeom prst="rect">
              <a:avLst/>
            </a:prstGeom>
            <a:noFill/>
            <a:ln w="12700" cap="sq">
              <a:noFill/>
              <a:miter lim="800000"/>
              <a:headEnd type="none" w="sm" len="sm"/>
              <a:tailEnd type="none" w="sm" len="sm"/>
            </a:ln>
          </p:spPr>
        </p:pic>
        <p:pic>
          <p:nvPicPr>
            <p:cNvPr id="9227" name="Picture 6"/>
            <p:cNvPicPr>
              <a:picLocks noChangeAspect="1" noChangeArrowheads="1"/>
            </p:cNvPicPr>
            <p:nvPr/>
          </p:nvPicPr>
          <p:blipFill>
            <a:blip r:embed="rId7" cstate="print"/>
            <a:srcRect/>
            <a:stretch>
              <a:fillRect/>
            </a:stretch>
          </p:blipFill>
          <p:spPr bwMode="auto">
            <a:xfrm>
              <a:off x="1042988" y="1952625"/>
              <a:ext cx="3313112" cy="2649538"/>
            </a:xfrm>
            <a:prstGeom prst="rect">
              <a:avLst/>
            </a:prstGeom>
            <a:noFill/>
            <a:ln w="9525">
              <a:noFill/>
              <a:miter lim="800000"/>
              <a:headEnd/>
              <a:tailEnd/>
            </a:ln>
          </p:spPr>
        </p:pic>
        <p:pic>
          <p:nvPicPr>
            <p:cNvPr id="9228" name="Picture 7"/>
            <p:cNvPicPr>
              <a:picLocks noChangeAspect="1" noChangeArrowheads="1"/>
            </p:cNvPicPr>
            <p:nvPr/>
          </p:nvPicPr>
          <p:blipFill>
            <a:blip r:embed="rId8" cstate="print"/>
            <a:srcRect/>
            <a:stretch>
              <a:fillRect/>
            </a:stretch>
          </p:blipFill>
          <p:spPr bwMode="auto">
            <a:xfrm>
              <a:off x="5265738" y="1989138"/>
              <a:ext cx="2619375" cy="2663825"/>
            </a:xfrm>
            <a:prstGeom prst="rect">
              <a:avLst/>
            </a:prstGeom>
            <a:noFill/>
            <a:ln w="9525">
              <a:noFill/>
              <a:miter lim="800000"/>
              <a:headEnd/>
              <a:tailEnd/>
            </a:ln>
          </p:spPr>
        </p:pic>
        <p:sp>
          <p:nvSpPr>
            <p:cNvPr id="9229" name="Rectangle 8"/>
            <p:cNvSpPr>
              <a:spLocks noChangeArrowheads="1"/>
            </p:cNvSpPr>
            <p:nvPr/>
          </p:nvSpPr>
          <p:spPr bwMode="auto">
            <a:xfrm>
              <a:off x="1906588" y="2601913"/>
              <a:ext cx="144462" cy="142875"/>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nvGrpSpPr>
            <p:cNvPr id="3" name="Group 9"/>
            <p:cNvGrpSpPr>
              <a:grpSpLocks/>
            </p:cNvGrpSpPr>
            <p:nvPr/>
          </p:nvGrpSpPr>
          <p:grpSpPr bwMode="auto">
            <a:xfrm>
              <a:off x="5821363" y="2393950"/>
              <a:ext cx="73025" cy="73025"/>
              <a:chOff x="1292" y="2205"/>
              <a:chExt cx="46" cy="46"/>
            </a:xfrm>
          </p:grpSpPr>
          <p:sp>
            <p:nvSpPr>
              <p:cNvPr id="9242" name="Line 10"/>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9243" name="Line 11"/>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grpSp>
          <p:nvGrpSpPr>
            <p:cNvPr id="4" name="Group 12"/>
            <p:cNvGrpSpPr>
              <a:grpSpLocks/>
            </p:cNvGrpSpPr>
            <p:nvPr/>
          </p:nvGrpSpPr>
          <p:grpSpPr bwMode="auto">
            <a:xfrm>
              <a:off x="1943100" y="2636838"/>
              <a:ext cx="73025" cy="73025"/>
              <a:chOff x="1292" y="2205"/>
              <a:chExt cx="46" cy="46"/>
            </a:xfrm>
          </p:grpSpPr>
          <p:sp>
            <p:nvSpPr>
              <p:cNvPr id="9240" name="Line 13"/>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9241" name="Line 14"/>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pic>
          <p:nvPicPr>
            <p:cNvPr id="9232" name="Picture 19"/>
            <p:cNvPicPr>
              <a:picLocks noChangeAspect="1" noChangeArrowheads="1"/>
            </p:cNvPicPr>
            <p:nvPr/>
          </p:nvPicPr>
          <p:blipFill>
            <a:blip r:embed="rId9" cstate="print"/>
            <a:srcRect/>
            <a:stretch>
              <a:fillRect/>
            </a:stretch>
          </p:blipFill>
          <p:spPr bwMode="auto">
            <a:xfrm>
              <a:off x="5327650" y="4868863"/>
              <a:ext cx="2562225" cy="1428750"/>
            </a:xfrm>
            <a:prstGeom prst="rect">
              <a:avLst/>
            </a:prstGeom>
            <a:noFill/>
            <a:ln w="12700" cap="sq">
              <a:noFill/>
              <a:miter lim="800000"/>
              <a:headEnd type="none" w="sm" len="sm"/>
              <a:tailEnd type="none" w="sm" len="sm"/>
            </a:ln>
          </p:spPr>
        </p:pic>
        <p:sp>
          <p:nvSpPr>
            <p:cNvPr id="9233" name="Rectangle 20"/>
            <p:cNvSpPr>
              <a:spLocks noChangeArrowheads="1"/>
            </p:cNvSpPr>
            <p:nvPr/>
          </p:nvSpPr>
          <p:spPr bwMode="auto">
            <a:xfrm>
              <a:off x="5472113" y="4941888"/>
              <a:ext cx="2303462" cy="1116012"/>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aphicFrame>
          <p:nvGraphicFramePr>
            <p:cNvPr id="9219" name="Object 3"/>
            <p:cNvGraphicFramePr>
              <a:graphicFrameLocks noChangeAspect="1"/>
            </p:cNvGraphicFramePr>
            <p:nvPr/>
          </p:nvGraphicFramePr>
          <p:xfrm>
            <a:off x="5953125" y="6336594"/>
            <a:ext cx="1301750" cy="334963"/>
          </p:xfrm>
          <a:graphic>
            <a:graphicData uri="http://schemas.openxmlformats.org/presentationml/2006/ole">
              <mc:AlternateContent xmlns:mc="http://schemas.openxmlformats.org/markup-compatibility/2006">
                <mc:Choice xmlns:v="urn:schemas-microsoft-com:vml" Requires="v">
                  <p:oleObj name="Equation" r:id="rId10" imgW="939600" imgH="241200" progId="Equation.3">
                    <p:embed/>
                  </p:oleObj>
                </mc:Choice>
                <mc:Fallback>
                  <p:oleObj name="Equation" r:id="rId10" imgW="939600" imgH="241200" progId="Equation.3">
                    <p:embed/>
                    <p:pic>
                      <p:nvPicPr>
                        <p:cNvPr id="9219"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3125" y="6336594"/>
                          <a:ext cx="1301750"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4" name="Rectangle 22"/>
            <p:cNvSpPr>
              <a:spLocks noChangeArrowheads="1"/>
            </p:cNvSpPr>
            <p:nvPr/>
          </p:nvSpPr>
          <p:spPr bwMode="auto">
            <a:xfrm>
              <a:off x="1511300" y="4951413"/>
              <a:ext cx="2305050" cy="1150937"/>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9235" name="Line 16"/>
            <p:cNvSpPr>
              <a:spLocks noChangeShapeType="1"/>
            </p:cNvSpPr>
            <p:nvPr/>
          </p:nvSpPr>
          <p:spPr bwMode="auto">
            <a:xfrm flipH="1">
              <a:off x="1584325" y="2816225"/>
              <a:ext cx="395288" cy="2305050"/>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9236" name="Rectangle 24"/>
            <p:cNvSpPr>
              <a:spLocks noChangeArrowheads="1"/>
            </p:cNvSpPr>
            <p:nvPr/>
          </p:nvSpPr>
          <p:spPr bwMode="auto">
            <a:xfrm>
              <a:off x="5786438" y="2359025"/>
              <a:ext cx="144462" cy="142875"/>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9237" name="Line 25"/>
            <p:cNvSpPr>
              <a:spLocks noChangeShapeType="1"/>
            </p:cNvSpPr>
            <p:nvPr/>
          </p:nvSpPr>
          <p:spPr bwMode="auto">
            <a:xfrm flipH="1">
              <a:off x="5543550" y="2528888"/>
              <a:ext cx="360363" cy="3240087"/>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9238" name="Oval 26"/>
            <p:cNvSpPr>
              <a:spLocks noChangeArrowheads="1"/>
            </p:cNvSpPr>
            <p:nvPr/>
          </p:nvSpPr>
          <p:spPr bwMode="auto">
            <a:xfrm>
              <a:off x="1511300" y="53006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9239" name="Oval 27"/>
            <p:cNvSpPr>
              <a:spLocks noChangeArrowheads="1"/>
            </p:cNvSpPr>
            <p:nvPr/>
          </p:nvSpPr>
          <p:spPr bwMode="auto">
            <a:xfrm>
              <a:off x="5543550" y="5842000"/>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sp>
        <p:nvSpPr>
          <p:cNvPr id="27" name="Rectangle 2">
            <a:extLst>
              <a:ext uri="{FF2B5EF4-FFF2-40B4-BE49-F238E27FC236}">
                <a16:creationId xmlns:a16="http://schemas.microsoft.com/office/drawing/2014/main" id="{659132AB-C296-4E5E-A551-15AA2B66A191}"/>
              </a:ext>
            </a:extLst>
          </p:cNvPr>
          <p:cNvSpPr txBox="1">
            <a:spLocks noChangeArrowheads="1"/>
          </p:cNvSpPr>
          <p:nvPr/>
        </p:nvSpPr>
        <p:spPr>
          <a:xfrm>
            <a:off x="1656450" y="163166"/>
            <a:ext cx="5831099" cy="8575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自动尺度选择</a:t>
            </a:r>
            <a:endParaRPr lang="ru-RU"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5">
            <a:extLst>
              <a:ext uri="{FF2B5EF4-FFF2-40B4-BE49-F238E27FC236}">
                <a16:creationId xmlns:a16="http://schemas.microsoft.com/office/drawing/2014/main" id="{11A6995D-74E9-43DE-94EA-961F893D4871}"/>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246" name="Content Placeholder 2"/>
          <p:cNvSpPr>
            <a:spLocks noGrp="1"/>
          </p:cNvSpPr>
          <p:nvPr>
            <p:ph idx="4294967295"/>
          </p:nvPr>
        </p:nvSpPr>
        <p:spPr>
          <a:xfrm>
            <a:off x="457200" y="999651"/>
            <a:ext cx="8229600" cy="3395520"/>
          </a:xfrm>
        </p:spPr>
        <p:txBody>
          <a:bodyPr/>
          <a:lstStyle/>
          <a:p>
            <a:pPr eaLnBrk="1" hangingPunct="1"/>
            <a:r>
              <a:rPr lang="en-US" dirty="0"/>
              <a:t>Function responses for increasing scale (scale signature) </a:t>
            </a:r>
            <a:endParaRPr lang="de-CH" dirty="0"/>
          </a:p>
          <a:p>
            <a:pPr eaLnBrk="1" hangingPunct="1"/>
            <a:endParaRPr lang="de-CH" dirty="0"/>
          </a:p>
        </p:txBody>
      </p:sp>
      <p:sp>
        <p:nvSpPr>
          <p:cNvPr id="10247" name="Slide Number Placeholder 3"/>
          <p:cNvSpPr txBox="1">
            <a:spLocks noGrp="1"/>
          </p:cNvSpPr>
          <p:nvPr/>
        </p:nvSpPr>
        <p:spPr bwMode="auto">
          <a:xfrm>
            <a:off x="6572867" y="4802082"/>
            <a:ext cx="1429191" cy="343006"/>
          </a:xfrm>
          <a:prstGeom prst="rect">
            <a:avLst/>
          </a:prstGeom>
          <a:noFill/>
          <a:ln w="12700" cap="sq">
            <a:noFill/>
            <a:miter lim="800000"/>
            <a:headEnd type="none" w="sm" len="sm"/>
            <a:tailEnd type="none" w="sm" len="sm"/>
          </a:ln>
        </p:spPr>
        <p:txBody>
          <a:bodyPr/>
          <a:lstStyle/>
          <a:p>
            <a:pPr algn="r" eaLnBrk="0" fontAlgn="base" hangingPunct="0">
              <a:spcBef>
                <a:spcPct val="0"/>
              </a:spcBef>
              <a:spcAft>
                <a:spcPct val="0"/>
              </a:spcAft>
            </a:pPr>
            <a:fld id="{98FEDBBD-03C6-4AE0-992C-6DA7542ECA0D}" type="slidenum">
              <a:rPr lang="de-DE" sz="1050">
                <a:solidFill>
                  <a:srgbClr val="000000"/>
                </a:solidFill>
              </a:rPr>
              <a:pPr algn="r" eaLnBrk="0" fontAlgn="base" hangingPunct="0">
                <a:spcBef>
                  <a:spcPct val="0"/>
                </a:spcBef>
                <a:spcAft>
                  <a:spcPct val="0"/>
                </a:spcAft>
              </a:pPr>
              <a:t>45</a:t>
            </a:fld>
            <a:endParaRPr lang="de-DE" sz="1050">
              <a:solidFill>
                <a:srgbClr val="000000"/>
              </a:solidFill>
            </a:endParaRPr>
          </a:p>
        </p:txBody>
      </p:sp>
      <p:grpSp>
        <p:nvGrpSpPr>
          <p:cNvPr id="2" name="Group 28"/>
          <p:cNvGrpSpPr>
            <a:grpSpLocks/>
          </p:cNvGrpSpPr>
          <p:nvPr/>
        </p:nvGrpSpPr>
        <p:grpSpPr bwMode="auto">
          <a:xfrm>
            <a:off x="2862550" y="1637729"/>
            <a:ext cx="5136750" cy="3542012"/>
            <a:chOff x="1042988" y="1952625"/>
            <a:chExt cx="6846887" cy="4720903"/>
          </a:xfrm>
        </p:grpSpPr>
        <p:pic>
          <p:nvPicPr>
            <p:cNvPr id="10250" name="Picture 4"/>
            <p:cNvPicPr>
              <a:picLocks noChangeAspect="1" noChangeArrowheads="1"/>
            </p:cNvPicPr>
            <p:nvPr/>
          </p:nvPicPr>
          <p:blipFill>
            <a:blip r:embed="rId4" cstate="print"/>
            <a:srcRect/>
            <a:stretch>
              <a:fillRect/>
            </a:stretch>
          </p:blipFill>
          <p:spPr bwMode="auto">
            <a:xfrm>
              <a:off x="1304925" y="4895850"/>
              <a:ext cx="2619375" cy="1485900"/>
            </a:xfrm>
            <a:prstGeom prst="rect">
              <a:avLst/>
            </a:prstGeom>
            <a:noFill/>
            <a:ln w="12700" cap="sq">
              <a:noFill/>
              <a:miter lim="800000"/>
              <a:headEnd type="none" w="sm" len="sm"/>
              <a:tailEnd type="none" w="sm" len="sm"/>
            </a:ln>
          </p:spPr>
        </p:pic>
        <p:pic>
          <p:nvPicPr>
            <p:cNvPr id="10251" name="Picture 5"/>
            <p:cNvPicPr>
              <a:picLocks noChangeAspect="1" noChangeArrowheads="1"/>
            </p:cNvPicPr>
            <p:nvPr/>
          </p:nvPicPr>
          <p:blipFill>
            <a:blip r:embed="rId5" cstate="print"/>
            <a:srcRect/>
            <a:stretch>
              <a:fillRect/>
            </a:stretch>
          </p:blipFill>
          <p:spPr bwMode="auto">
            <a:xfrm>
              <a:off x="1042988" y="1952625"/>
              <a:ext cx="3313112" cy="2649538"/>
            </a:xfrm>
            <a:prstGeom prst="rect">
              <a:avLst/>
            </a:prstGeom>
            <a:noFill/>
            <a:ln w="9525">
              <a:noFill/>
              <a:miter lim="800000"/>
              <a:headEnd/>
              <a:tailEnd/>
            </a:ln>
          </p:spPr>
        </p:pic>
        <p:pic>
          <p:nvPicPr>
            <p:cNvPr id="10252" name="Picture 6"/>
            <p:cNvPicPr>
              <a:picLocks noChangeAspect="1" noChangeArrowheads="1"/>
            </p:cNvPicPr>
            <p:nvPr/>
          </p:nvPicPr>
          <p:blipFill>
            <a:blip r:embed="rId6" cstate="print"/>
            <a:srcRect/>
            <a:stretch>
              <a:fillRect/>
            </a:stretch>
          </p:blipFill>
          <p:spPr bwMode="auto">
            <a:xfrm>
              <a:off x="5265738" y="1989138"/>
              <a:ext cx="2619375" cy="2663825"/>
            </a:xfrm>
            <a:prstGeom prst="rect">
              <a:avLst/>
            </a:prstGeom>
            <a:noFill/>
            <a:ln w="9525">
              <a:noFill/>
              <a:miter lim="800000"/>
              <a:headEnd/>
              <a:tailEnd/>
            </a:ln>
          </p:spPr>
        </p:pic>
        <p:sp>
          <p:nvSpPr>
            <p:cNvPr id="10253" name="Rectangle 7"/>
            <p:cNvSpPr>
              <a:spLocks noChangeArrowheads="1"/>
            </p:cNvSpPr>
            <p:nvPr/>
          </p:nvSpPr>
          <p:spPr bwMode="auto">
            <a:xfrm>
              <a:off x="1871663" y="2573338"/>
              <a:ext cx="190500" cy="206375"/>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nvGrpSpPr>
            <p:cNvPr id="3" name="Group 8"/>
            <p:cNvGrpSpPr>
              <a:grpSpLocks/>
            </p:cNvGrpSpPr>
            <p:nvPr/>
          </p:nvGrpSpPr>
          <p:grpSpPr bwMode="auto">
            <a:xfrm>
              <a:off x="5821363" y="2393950"/>
              <a:ext cx="73025" cy="73025"/>
              <a:chOff x="1292" y="2205"/>
              <a:chExt cx="46" cy="46"/>
            </a:xfrm>
          </p:grpSpPr>
          <p:sp>
            <p:nvSpPr>
              <p:cNvPr id="10268" name="Line 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10269" name="Line 1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grpSp>
          <p:nvGrpSpPr>
            <p:cNvPr id="4" name="Group 11"/>
            <p:cNvGrpSpPr>
              <a:grpSpLocks/>
            </p:cNvGrpSpPr>
            <p:nvPr/>
          </p:nvGrpSpPr>
          <p:grpSpPr bwMode="auto">
            <a:xfrm>
              <a:off x="1943100" y="2636838"/>
              <a:ext cx="73025" cy="73025"/>
              <a:chOff x="1292" y="2205"/>
              <a:chExt cx="46" cy="46"/>
            </a:xfrm>
          </p:grpSpPr>
          <p:sp>
            <p:nvSpPr>
              <p:cNvPr id="10266" name="Line 12"/>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10267" name="Line 13"/>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pic>
          <p:nvPicPr>
            <p:cNvPr id="10256" name="Picture 14"/>
            <p:cNvPicPr>
              <a:picLocks noChangeAspect="1" noChangeArrowheads="1"/>
            </p:cNvPicPr>
            <p:nvPr/>
          </p:nvPicPr>
          <p:blipFill>
            <a:blip r:embed="rId7" cstate="print"/>
            <a:srcRect/>
            <a:stretch>
              <a:fillRect/>
            </a:stretch>
          </p:blipFill>
          <p:spPr bwMode="auto">
            <a:xfrm>
              <a:off x="5327650" y="4868863"/>
              <a:ext cx="2562225" cy="1428750"/>
            </a:xfrm>
            <a:prstGeom prst="rect">
              <a:avLst/>
            </a:prstGeom>
            <a:noFill/>
            <a:ln w="12700" cap="sq">
              <a:noFill/>
              <a:miter lim="800000"/>
              <a:headEnd type="none" w="sm" len="sm"/>
              <a:tailEnd type="none" w="sm" len="sm"/>
            </a:ln>
          </p:spPr>
        </p:pic>
        <p:sp>
          <p:nvSpPr>
            <p:cNvPr id="10257" name="Rectangle 15"/>
            <p:cNvSpPr>
              <a:spLocks noChangeArrowheads="1"/>
            </p:cNvSpPr>
            <p:nvPr/>
          </p:nvSpPr>
          <p:spPr bwMode="auto">
            <a:xfrm>
              <a:off x="5472113" y="4941888"/>
              <a:ext cx="2303462" cy="1116012"/>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aphicFrame>
          <p:nvGraphicFramePr>
            <p:cNvPr id="10243" name="Object 3"/>
            <p:cNvGraphicFramePr>
              <a:graphicFrameLocks noChangeAspect="1"/>
            </p:cNvGraphicFramePr>
            <p:nvPr/>
          </p:nvGraphicFramePr>
          <p:xfrm>
            <a:off x="5953125" y="6338565"/>
            <a:ext cx="1301750" cy="334963"/>
          </p:xfrm>
          <a:graphic>
            <a:graphicData uri="http://schemas.openxmlformats.org/presentationml/2006/ole">
              <mc:AlternateContent xmlns:mc="http://schemas.openxmlformats.org/markup-compatibility/2006">
                <mc:Choice xmlns:v="urn:schemas-microsoft-com:vml" Requires="v">
                  <p:oleObj name="Equation" r:id="rId8" imgW="939600" imgH="241200" progId="Equation.3">
                    <p:embed/>
                  </p:oleObj>
                </mc:Choice>
                <mc:Fallback>
                  <p:oleObj name="Equation" r:id="rId8" imgW="939600" imgH="241200" progId="Equation.3">
                    <p:embed/>
                    <p:pic>
                      <p:nvPicPr>
                        <p:cNvPr id="1024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3125" y="6338565"/>
                          <a:ext cx="1301750"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8" name="Rectangle 17"/>
            <p:cNvSpPr>
              <a:spLocks noChangeArrowheads="1"/>
            </p:cNvSpPr>
            <p:nvPr/>
          </p:nvSpPr>
          <p:spPr bwMode="auto">
            <a:xfrm>
              <a:off x="1511300" y="4951413"/>
              <a:ext cx="2305050" cy="1150937"/>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0259" name="Line 19"/>
            <p:cNvSpPr>
              <a:spLocks noChangeShapeType="1"/>
            </p:cNvSpPr>
            <p:nvPr/>
          </p:nvSpPr>
          <p:spPr bwMode="auto">
            <a:xfrm flipH="1">
              <a:off x="1619250" y="2816225"/>
              <a:ext cx="360363" cy="2160588"/>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10260" name="Rectangle 20"/>
            <p:cNvSpPr>
              <a:spLocks noChangeArrowheads="1"/>
            </p:cNvSpPr>
            <p:nvPr/>
          </p:nvSpPr>
          <p:spPr bwMode="auto">
            <a:xfrm>
              <a:off x="5751513" y="2330450"/>
              <a:ext cx="190500" cy="206375"/>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0261" name="Line 21"/>
            <p:cNvSpPr>
              <a:spLocks noChangeShapeType="1"/>
            </p:cNvSpPr>
            <p:nvPr/>
          </p:nvSpPr>
          <p:spPr bwMode="auto">
            <a:xfrm flipH="1">
              <a:off x="5688013" y="2528888"/>
              <a:ext cx="215900" cy="2916237"/>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10262" name="Oval 22"/>
            <p:cNvSpPr>
              <a:spLocks noChangeArrowheads="1"/>
            </p:cNvSpPr>
            <p:nvPr/>
          </p:nvSpPr>
          <p:spPr bwMode="auto">
            <a:xfrm>
              <a:off x="1511300" y="53006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0263" name="Oval 23"/>
            <p:cNvSpPr>
              <a:spLocks noChangeArrowheads="1"/>
            </p:cNvSpPr>
            <p:nvPr/>
          </p:nvSpPr>
          <p:spPr bwMode="auto">
            <a:xfrm>
              <a:off x="5534025" y="58324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0264" name="Oval 24"/>
            <p:cNvSpPr>
              <a:spLocks noChangeArrowheads="1"/>
            </p:cNvSpPr>
            <p:nvPr/>
          </p:nvSpPr>
          <p:spPr bwMode="auto">
            <a:xfrm>
              <a:off x="1619250" y="50133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0265" name="Oval 25"/>
            <p:cNvSpPr>
              <a:spLocks noChangeArrowheads="1"/>
            </p:cNvSpPr>
            <p:nvPr/>
          </p:nvSpPr>
          <p:spPr bwMode="auto">
            <a:xfrm>
              <a:off x="5651500" y="55530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sp>
        <p:nvSpPr>
          <p:cNvPr id="28" name="Rectangle 2">
            <a:extLst>
              <a:ext uri="{FF2B5EF4-FFF2-40B4-BE49-F238E27FC236}">
                <a16:creationId xmlns:a16="http://schemas.microsoft.com/office/drawing/2014/main" id="{5310D529-2763-4F8F-BB3F-93CCA1D58434}"/>
              </a:ext>
            </a:extLst>
          </p:cNvPr>
          <p:cNvSpPr txBox="1">
            <a:spLocks noChangeArrowheads="1"/>
          </p:cNvSpPr>
          <p:nvPr/>
        </p:nvSpPr>
        <p:spPr>
          <a:xfrm>
            <a:off x="1656450" y="163166"/>
            <a:ext cx="5831099" cy="8575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自动尺度选择</a:t>
            </a:r>
            <a:endParaRPr lang="ru-RU"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5">
            <a:extLst>
              <a:ext uri="{FF2B5EF4-FFF2-40B4-BE49-F238E27FC236}">
                <a16:creationId xmlns:a16="http://schemas.microsoft.com/office/drawing/2014/main" id="{11A6995D-74E9-43DE-94EA-961F893D4871}"/>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246" name="Content Placeholder 2"/>
          <p:cNvSpPr>
            <a:spLocks noGrp="1"/>
          </p:cNvSpPr>
          <p:nvPr>
            <p:ph idx="4294967295"/>
          </p:nvPr>
        </p:nvSpPr>
        <p:spPr>
          <a:xfrm>
            <a:off x="457200" y="999651"/>
            <a:ext cx="8229600" cy="3395520"/>
          </a:xfrm>
        </p:spPr>
        <p:txBody>
          <a:bodyPr/>
          <a:lstStyle/>
          <a:p>
            <a:pPr eaLnBrk="1" hangingPunct="1"/>
            <a:r>
              <a:rPr lang="en-US" dirty="0"/>
              <a:t>Function responses for increasing scale (scale signature) </a:t>
            </a:r>
            <a:endParaRPr lang="de-CH" dirty="0"/>
          </a:p>
          <a:p>
            <a:pPr eaLnBrk="1" hangingPunct="1"/>
            <a:endParaRPr lang="de-CH" dirty="0"/>
          </a:p>
        </p:txBody>
      </p:sp>
      <p:sp>
        <p:nvSpPr>
          <p:cNvPr id="10247" name="Slide Number Placeholder 3"/>
          <p:cNvSpPr txBox="1">
            <a:spLocks noGrp="1"/>
          </p:cNvSpPr>
          <p:nvPr/>
        </p:nvSpPr>
        <p:spPr bwMode="auto">
          <a:xfrm>
            <a:off x="6572867" y="4802082"/>
            <a:ext cx="1429191" cy="343006"/>
          </a:xfrm>
          <a:prstGeom prst="rect">
            <a:avLst/>
          </a:prstGeom>
          <a:noFill/>
          <a:ln w="12700" cap="sq">
            <a:noFill/>
            <a:miter lim="800000"/>
            <a:headEnd type="none" w="sm" len="sm"/>
            <a:tailEnd type="none" w="sm" len="sm"/>
          </a:ln>
        </p:spPr>
        <p:txBody>
          <a:bodyPr/>
          <a:lstStyle/>
          <a:p>
            <a:pPr algn="r" eaLnBrk="0" fontAlgn="base" hangingPunct="0">
              <a:spcBef>
                <a:spcPct val="0"/>
              </a:spcBef>
              <a:spcAft>
                <a:spcPct val="0"/>
              </a:spcAft>
            </a:pPr>
            <a:fld id="{98FEDBBD-03C6-4AE0-992C-6DA7542ECA0D}" type="slidenum">
              <a:rPr lang="de-DE" sz="1050">
                <a:solidFill>
                  <a:srgbClr val="000000"/>
                </a:solidFill>
              </a:rPr>
              <a:pPr algn="r" eaLnBrk="0" fontAlgn="base" hangingPunct="0">
                <a:spcBef>
                  <a:spcPct val="0"/>
                </a:spcBef>
                <a:spcAft>
                  <a:spcPct val="0"/>
                </a:spcAft>
              </a:pPr>
              <a:t>46</a:t>
            </a:fld>
            <a:endParaRPr lang="de-DE" sz="1050">
              <a:solidFill>
                <a:srgbClr val="000000"/>
              </a:solidFill>
            </a:endParaRPr>
          </a:p>
        </p:txBody>
      </p:sp>
      <p:grpSp>
        <p:nvGrpSpPr>
          <p:cNvPr id="28" name="Group 52">
            <a:extLst>
              <a:ext uri="{FF2B5EF4-FFF2-40B4-BE49-F238E27FC236}">
                <a16:creationId xmlns:a16="http://schemas.microsoft.com/office/drawing/2014/main" id="{6D582A74-A97B-475B-9D8F-4CC55D512ED3}"/>
              </a:ext>
            </a:extLst>
          </p:cNvPr>
          <p:cNvGrpSpPr>
            <a:grpSpLocks/>
          </p:cNvGrpSpPr>
          <p:nvPr/>
        </p:nvGrpSpPr>
        <p:grpSpPr bwMode="auto">
          <a:xfrm>
            <a:off x="2865308" y="1603076"/>
            <a:ext cx="5136750" cy="3542011"/>
            <a:chOff x="1042988" y="1952625"/>
            <a:chExt cx="6846887" cy="4720903"/>
          </a:xfrm>
        </p:grpSpPr>
        <p:graphicFrame>
          <p:nvGraphicFramePr>
            <p:cNvPr id="29" name="Object 4">
              <a:extLst>
                <a:ext uri="{FF2B5EF4-FFF2-40B4-BE49-F238E27FC236}">
                  <a16:creationId xmlns:a16="http://schemas.microsoft.com/office/drawing/2014/main" id="{D565EF72-D99C-4565-93C8-8919BACF0FA2}"/>
                </a:ext>
              </a:extLst>
            </p:cNvPr>
            <p:cNvGraphicFramePr>
              <a:graphicFrameLocks noChangeAspect="1"/>
            </p:cNvGraphicFramePr>
            <p:nvPr/>
          </p:nvGraphicFramePr>
          <p:xfrm>
            <a:off x="2093913" y="6392540"/>
            <a:ext cx="1038225" cy="277813"/>
          </p:xfrm>
          <a:graphic>
            <a:graphicData uri="http://schemas.openxmlformats.org/presentationml/2006/ole">
              <mc:AlternateContent xmlns:mc="http://schemas.openxmlformats.org/markup-compatibility/2006">
                <mc:Choice xmlns:v="urn:schemas-microsoft-com:vml" Requires="v">
                  <p:oleObj name="Equation" r:id="rId4" imgW="901440" imgH="241200" progId="Equation.3">
                    <p:embed/>
                  </p:oleObj>
                </mc:Choice>
                <mc:Fallback>
                  <p:oleObj name="Equation" r:id="rId4" imgW="901440" imgH="241200" progId="Equation.3">
                    <p:embed/>
                    <p:pic>
                      <p:nvPicPr>
                        <p:cNvPr id="29" name="Object 4">
                          <a:extLst>
                            <a:ext uri="{FF2B5EF4-FFF2-40B4-BE49-F238E27FC236}">
                              <a16:creationId xmlns:a16="http://schemas.microsoft.com/office/drawing/2014/main" id="{D565EF72-D99C-4565-93C8-8919BACF0F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13" y="6392540"/>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 name="Picture 4">
              <a:extLst>
                <a:ext uri="{FF2B5EF4-FFF2-40B4-BE49-F238E27FC236}">
                  <a16:creationId xmlns:a16="http://schemas.microsoft.com/office/drawing/2014/main" id="{EB19F800-C768-4D87-85E8-44BC7C9ADB68}"/>
                </a:ext>
              </a:extLst>
            </p:cNvPr>
            <p:cNvPicPr>
              <a:picLocks noChangeAspect="1" noChangeArrowheads="1"/>
            </p:cNvPicPr>
            <p:nvPr/>
          </p:nvPicPr>
          <p:blipFill>
            <a:blip r:embed="rId6" cstate="print"/>
            <a:srcRect/>
            <a:stretch>
              <a:fillRect/>
            </a:stretch>
          </p:blipFill>
          <p:spPr bwMode="auto">
            <a:xfrm>
              <a:off x="1304925" y="4895850"/>
              <a:ext cx="2619375" cy="1485900"/>
            </a:xfrm>
            <a:prstGeom prst="rect">
              <a:avLst/>
            </a:prstGeom>
            <a:noFill/>
            <a:ln w="12700" cap="sq">
              <a:noFill/>
              <a:miter lim="800000"/>
              <a:headEnd type="none" w="sm" len="sm"/>
              <a:tailEnd type="none" w="sm" len="sm"/>
            </a:ln>
          </p:spPr>
        </p:pic>
        <p:pic>
          <p:nvPicPr>
            <p:cNvPr id="32" name="Picture 5">
              <a:extLst>
                <a:ext uri="{FF2B5EF4-FFF2-40B4-BE49-F238E27FC236}">
                  <a16:creationId xmlns:a16="http://schemas.microsoft.com/office/drawing/2014/main" id="{2C802DD6-D74B-4A8B-98DA-F497AD095CED}"/>
                </a:ext>
              </a:extLst>
            </p:cNvPr>
            <p:cNvPicPr>
              <a:picLocks noChangeAspect="1" noChangeArrowheads="1"/>
            </p:cNvPicPr>
            <p:nvPr/>
          </p:nvPicPr>
          <p:blipFill>
            <a:blip r:embed="rId7" cstate="print"/>
            <a:srcRect/>
            <a:stretch>
              <a:fillRect/>
            </a:stretch>
          </p:blipFill>
          <p:spPr bwMode="auto">
            <a:xfrm>
              <a:off x="1042988" y="1952625"/>
              <a:ext cx="3313112" cy="2649538"/>
            </a:xfrm>
            <a:prstGeom prst="rect">
              <a:avLst/>
            </a:prstGeom>
            <a:noFill/>
            <a:ln w="9525">
              <a:noFill/>
              <a:miter lim="800000"/>
              <a:headEnd/>
              <a:tailEnd/>
            </a:ln>
          </p:spPr>
        </p:pic>
        <p:pic>
          <p:nvPicPr>
            <p:cNvPr id="33" name="Picture 6">
              <a:extLst>
                <a:ext uri="{FF2B5EF4-FFF2-40B4-BE49-F238E27FC236}">
                  <a16:creationId xmlns:a16="http://schemas.microsoft.com/office/drawing/2014/main" id="{1282069E-A5E5-43DC-87CB-3F7E951EA876}"/>
                </a:ext>
              </a:extLst>
            </p:cNvPr>
            <p:cNvPicPr>
              <a:picLocks noChangeAspect="1" noChangeArrowheads="1"/>
            </p:cNvPicPr>
            <p:nvPr/>
          </p:nvPicPr>
          <p:blipFill>
            <a:blip r:embed="rId8" cstate="print"/>
            <a:srcRect/>
            <a:stretch>
              <a:fillRect/>
            </a:stretch>
          </p:blipFill>
          <p:spPr bwMode="auto">
            <a:xfrm>
              <a:off x="5265738" y="1989138"/>
              <a:ext cx="2619375" cy="2663825"/>
            </a:xfrm>
            <a:prstGeom prst="rect">
              <a:avLst/>
            </a:prstGeom>
            <a:noFill/>
            <a:ln w="9525">
              <a:noFill/>
              <a:miter lim="800000"/>
              <a:headEnd/>
              <a:tailEnd/>
            </a:ln>
          </p:spPr>
        </p:pic>
        <p:sp>
          <p:nvSpPr>
            <p:cNvPr id="34" name="Rectangle 7">
              <a:extLst>
                <a:ext uri="{FF2B5EF4-FFF2-40B4-BE49-F238E27FC236}">
                  <a16:creationId xmlns:a16="http://schemas.microsoft.com/office/drawing/2014/main" id="{CC9FD49A-C132-4C9A-9D76-F681A49C14E6}"/>
                </a:ext>
              </a:extLst>
            </p:cNvPr>
            <p:cNvSpPr>
              <a:spLocks noChangeArrowheads="1"/>
            </p:cNvSpPr>
            <p:nvPr/>
          </p:nvSpPr>
          <p:spPr bwMode="auto">
            <a:xfrm>
              <a:off x="1843088" y="2535238"/>
              <a:ext cx="260350" cy="269875"/>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nvGrpSpPr>
            <p:cNvPr id="35" name="Group 8">
              <a:extLst>
                <a:ext uri="{FF2B5EF4-FFF2-40B4-BE49-F238E27FC236}">
                  <a16:creationId xmlns:a16="http://schemas.microsoft.com/office/drawing/2014/main" id="{0BB40CF7-3540-470F-8AF2-A27D75A5FA70}"/>
                </a:ext>
              </a:extLst>
            </p:cNvPr>
            <p:cNvGrpSpPr>
              <a:grpSpLocks/>
            </p:cNvGrpSpPr>
            <p:nvPr/>
          </p:nvGrpSpPr>
          <p:grpSpPr bwMode="auto">
            <a:xfrm>
              <a:off x="5821363" y="2393950"/>
              <a:ext cx="73025" cy="73025"/>
              <a:chOff x="1292" y="2205"/>
              <a:chExt cx="46" cy="46"/>
            </a:xfrm>
          </p:grpSpPr>
          <p:sp>
            <p:nvSpPr>
              <p:cNvPr id="52" name="Line 9">
                <a:extLst>
                  <a:ext uri="{FF2B5EF4-FFF2-40B4-BE49-F238E27FC236}">
                    <a16:creationId xmlns:a16="http://schemas.microsoft.com/office/drawing/2014/main" id="{79E4ACA8-D09A-4A1B-B978-F0F7939A9AEF}"/>
                  </a:ext>
                </a:extLst>
              </p:cNvPr>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53" name="Line 10">
                <a:extLst>
                  <a:ext uri="{FF2B5EF4-FFF2-40B4-BE49-F238E27FC236}">
                    <a16:creationId xmlns:a16="http://schemas.microsoft.com/office/drawing/2014/main" id="{345E7D28-389A-4443-8CCB-16DE95415DDC}"/>
                  </a:ext>
                </a:extLst>
              </p:cNvPr>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grpSp>
          <p:nvGrpSpPr>
            <p:cNvPr id="36" name="Group 11">
              <a:extLst>
                <a:ext uri="{FF2B5EF4-FFF2-40B4-BE49-F238E27FC236}">
                  <a16:creationId xmlns:a16="http://schemas.microsoft.com/office/drawing/2014/main" id="{AB6FB683-51E8-4323-99BD-33CCB46E0005}"/>
                </a:ext>
              </a:extLst>
            </p:cNvPr>
            <p:cNvGrpSpPr>
              <a:grpSpLocks/>
            </p:cNvGrpSpPr>
            <p:nvPr/>
          </p:nvGrpSpPr>
          <p:grpSpPr bwMode="auto">
            <a:xfrm>
              <a:off x="1943100" y="2636838"/>
              <a:ext cx="73025" cy="73025"/>
              <a:chOff x="1292" y="2205"/>
              <a:chExt cx="46" cy="46"/>
            </a:xfrm>
          </p:grpSpPr>
          <p:sp>
            <p:nvSpPr>
              <p:cNvPr id="50" name="Line 12">
                <a:extLst>
                  <a:ext uri="{FF2B5EF4-FFF2-40B4-BE49-F238E27FC236}">
                    <a16:creationId xmlns:a16="http://schemas.microsoft.com/office/drawing/2014/main" id="{80177632-5A03-482E-8989-1705F1A61D83}"/>
                  </a:ext>
                </a:extLst>
              </p:cNvPr>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51" name="Line 13">
                <a:extLst>
                  <a:ext uri="{FF2B5EF4-FFF2-40B4-BE49-F238E27FC236}">
                    <a16:creationId xmlns:a16="http://schemas.microsoft.com/office/drawing/2014/main" id="{C9A7E325-076C-4008-965A-AF6550E2E043}"/>
                  </a:ext>
                </a:extLst>
              </p:cNvPr>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pic>
          <p:nvPicPr>
            <p:cNvPr id="37" name="Picture 14">
              <a:extLst>
                <a:ext uri="{FF2B5EF4-FFF2-40B4-BE49-F238E27FC236}">
                  <a16:creationId xmlns:a16="http://schemas.microsoft.com/office/drawing/2014/main" id="{1072442C-1822-4EC8-A615-89628A658B39}"/>
                </a:ext>
              </a:extLst>
            </p:cNvPr>
            <p:cNvPicPr>
              <a:picLocks noChangeAspect="1" noChangeArrowheads="1"/>
            </p:cNvPicPr>
            <p:nvPr/>
          </p:nvPicPr>
          <p:blipFill>
            <a:blip r:embed="rId9" cstate="print"/>
            <a:srcRect/>
            <a:stretch>
              <a:fillRect/>
            </a:stretch>
          </p:blipFill>
          <p:spPr bwMode="auto">
            <a:xfrm>
              <a:off x="5327650" y="4868863"/>
              <a:ext cx="2562225" cy="1428750"/>
            </a:xfrm>
            <a:prstGeom prst="rect">
              <a:avLst/>
            </a:prstGeom>
            <a:noFill/>
            <a:ln w="12700" cap="sq">
              <a:noFill/>
              <a:miter lim="800000"/>
              <a:headEnd type="none" w="sm" len="sm"/>
              <a:tailEnd type="none" w="sm" len="sm"/>
            </a:ln>
          </p:spPr>
        </p:pic>
        <p:sp>
          <p:nvSpPr>
            <p:cNvPr id="38" name="Rectangle 15">
              <a:extLst>
                <a:ext uri="{FF2B5EF4-FFF2-40B4-BE49-F238E27FC236}">
                  <a16:creationId xmlns:a16="http://schemas.microsoft.com/office/drawing/2014/main" id="{131AD0B1-B36D-4BE1-9C9B-4DEC60A9ABDE}"/>
                </a:ext>
              </a:extLst>
            </p:cNvPr>
            <p:cNvSpPr>
              <a:spLocks noChangeArrowheads="1"/>
            </p:cNvSpPr>
            <p:nvPr/>
          </p:nvSpPr>
          <p:spPr bwMode="auto">
            <a:xfrm>
              <a:off x="5472113" y="4941888"/>
              <a:ext cx="2303462" cy="1116012"/>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aphicFrame>
          <p:nvGraphicFramePr>
            <p:cNvPr id="39" name="Object 5">
              <a:extLst>
                <a:ext uri="{FF2B5EF4-FFF2-40B4-BE49-F238E27FC236}">
                  <a16:creationId xmlns:a16="http://schemas.microsoft.com/office/drawing/2014/main" id="{17624957-CCBD-4F2B-A926-49CDDBFEC9EA}"/>
                </a:ext>
              </a:extLst>
            </p:cNvPr>
            <p:cNvGraphicFramePr>
              <a:graphicFrameLocks noChangeAspect="1"/>
            </p:cNvGraphicFramePr>
            <p:nvPr/>
          </p:nvGraphicFramePr>
          <p:xfrm>
            <a:off x="5953125" y="6338565"/>
            <a:ext cx="1301750" cy="334963"/>
          </p:xfrm>
          <a:graphic>
            <a:graphicData uri="http://schemas.openxmlformats.org/presentationml/2006/ole">
              <mc:AlternateContent xmlns:mc="http://schemas.openxmlformats.org/markup-compatibility/2006">
                <mc:Choice xmlns:v="urn:schemas-microsoft-com:vml" Requires="v">
                  <p:oleObj name="Equation" r:id="rId10" imgW="939600" imgH="241200" progId="Equation.3">
                    <p:embed/>
                  </p:oleObj>
                </mc:Choice>
                <mc:Fallback>
                  <p:oleObj name="Equation" r:id="rId10" imgW="939600" imgH="241200" progId="Equation.3">
                    <p:embed/>
                    <p:pic>
                      <p:nvPicPr>
                        <p:cNvPr id="39" name="Object 5">
                          <a:extLst>
                            <a:ext uri="{FF2B5EF4-FFF2-40B4-BE49-F238E27FC236}">
                              <a16:creationId xmlns:a16="http://schemas.microsoft.com/office/drawing/2014/main" id="{17624957-CCBD-4F2B-A926-49CDDBFEC9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3125" y="6338565"/>
                          <a:ext cx="1301750"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Rectangle 17">
              <a:extLst>
                <a:ext uri="{FF2B5EF4-FFF2-40B4-BE49-F238E27FC236}">
                  <a16:creationId xmlns:a16="http://schemas.microsoft.com/office/drawing/2014/main" id="{DEA140E0-AAED-41CF-8429-BE3B560C8209}"/>
                </a:ext>
              </a:extLst>
            </p:cNvPr>
            <p:cNvSpPr>
              <a:spLocks noChangeArrowheads="1"/>
            </p:cNvSpPr>
            <p:nvPr/>
          </p:nvSpPr>
          <p:spPr bwMode="auto">
            <a:xfrm>
              <a:off x="1511300" y="4951413"/>
              <a:ext cx="2305050" cy="1150937"/>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1" name="Line 19">
              <a:extLst>
                <a:ext uri="{FF2B5EF4-FFF2-40B4-BE49-F238E27FC236}">
                  <a16:creationId xmlns:a16="http://schemas.microsoft.com/office/drawing/2014/main" id="{1152E810-0862-4627-8406-7710A03A7774}"/>
                </a:ext>
              </a:extLst>
            </p:cNvPr>
            <p:cNvSpPr>
              <a:spLocks noChangeShapeType="1"/>
            </p:cNvSpPr>
            <p:nvPr/>
          </p:nvSpPr>
          <p:spPr bwMode="auto">
            <a:xfrm flipH="1">
              <a:off x="1763713" y="2816225"/>
              <a:ext cx="215900" cy="2052638"/>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42" name="Rectangle 20">
              <a:extLst>
                <a:ext uri="{FF2B5EF4-FFF2-40B4-BE49-F238E27FC236}">
                  <a16:creationId xmlns:a16="http://schemas.microsoft.com/office/drawing/2014/main" id="{63649D4A-F5FC-4417-A5F3-6485E98CF1E0}"/>
                </a:ext>
              </a:extLst>
            </p:cNvPr>
            <p:cNvSpPr>
              <a:spLocks noChangeArrowheads="1"/>
            </p:cNvSpPr>
            <p:nvPr/>
          </p:nvSpPr>
          <p:spPr bwMode="auto">
            <a:xfrm>
              <a:off x="5722938" y="2292350"/>
              <a:ext cx="260350" cy="269875"/>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3" name="Line 21">
              <a:extLst>
                <a:ext uri="{FF2B5EF4-FFF2-40B4-BE49-F238E27FC236}">
                  <a16:creationId xmlns:a16="http://schemas.microsoft.com/office/drawing/2014/main" id="{4E515157-17B7-4DDB-8750-347B011069AE}"/>
                </a:ext>
              </a:extLst>
            </p:cNvPr>
            <p:cNvSpPr>
              <a:spLocks noChangeShapeType="1"/>
            </p:cNvSpPr>
            <p:nvPr/>
          </p:nvSpPr>
          <p:spPr bwMode="auto">
            <a:xfrm flipH="1">
              <a:off x="5795963" y="2528888"/>
              <a:ext cx="107950" cy="2663825"/>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44" name="Oval 22">
              <a:extLst>
                <a:ext uri="{FF2B5EF4-FFF2-40B4-BE49-F238E27FC236}">
                  <a16:creationId xmlns:a16="http://schemas.microsoft.com/office/drawing/2014/main" id="{8A9A242F-C18B-4A6C-ACCE-9AF12277B28D}"/>
                </a:ext>
              </a:extLst>
            </p:cNvPr>
            <p:cNvSpPr>
              <a:spLocks noChangeArrowheads="1"/>
            </p:cNvSpPr>
            <p:nvPr/>
          </p:nvSpPr>
          <p:spPr bwMode="auto">
            <a:xfrm>
              <a:off x="1511300" y="53006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5" name="Oval 23">
              <a:extLst>
                <a:ext uri="{FF2B5EF4-FFF2-40B4-BE49-F238E27FC236}">
                  <a16:creationId xmlns:a16="http://schemas.microsoft.com/office/drawing/2014/main" id="{DF1464A7-4DD3-46D3-A509-E78D481BA219}"/>
                </a:ext>
              </a:extLst>
            </p:cNvPr>
            <p:cNvSpPr>
              <a:spLocks noChangeArrowheads="1"/>
            </p:cNvSpPr>
            <p:nvPr/>
          </p:nvSpPr>
          <p:spPr bwMode="auto">
            <a:xfrm>
              <a:off x="5534025" y="58324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6" name="Oval 24">
              <a:extLst>
                <a:ext uri="{FF2B5EF4-FFF2-40B4-BE49-F238E27FC236}">
                  <a16:creationId xmlns:a16="http://schemas.microsoft.com/office/drawing/2014/main" id="{E47E907F-DFC7-45DE-82E0-6B26CB23DE3A}"/>
                </a:ext>
              </a:extLst>
            </p:cNvPr>
            <p:cNvSpPr>
              <a:spLocks noChangeArrowheads="1"/>
            </p:cNvSpPr>
            <p:nvPr/>
          </p:nvSpPr>
          <p:spPr bwMode="auto">
            <a:xfrm>
              <a:off x="1619250" y="50133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7" name="Oval 25">
              <a:extLst>
                <a:ext uri="{FF2B5EF4-FFF2-40B4-BE49-F238E27FC236}">
                  <a16:creationId xmlns:a16="http://schemas.microsoft.com/office/drawing/2014/main" id="{5253A7E4-A678-47B3-A72F-3C1A5403C531}"/>
                </a:ext>
              </a:extLst>
            </p:cNvPr>
            <p:cNvSpPr>
              <a:spLocks noChangeArrowheads="1"/>
            </p:cNvSpPr>
            <p:nvPr/>
          </p:nvSpPr>
          <p:spPr bwMode="auto">
            <a:xfrm>
              <a:off x="5651500" y="55530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8" name="Oval 26">
              <a:extLst>
                <a:ext uri="{FF2B5EF4-FFF2-40B4-BE49-F238E27FC236}">
                  <a16:creationId xmlns:a16="http://schemas.microsoft.com/office/drawing/2014/main" id="{4CBD634E-460F-4616-89B8-046AA10AD6CD}"/>
                </a:ext>
              </a:extLst>
            </p:cNvPr>
            <p:cNvSpPr>
              <a:spLocks noChangeArrowheads="1"/>
            </p:cNvSpPr>
            <p:nvPr/>
          </p:nvSpPr>
          <p:spPr bwMode="auto">
            <a:xfrm>
              <a:off x="1727200" y="49307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9" name="Oval 27">
              <a:extLst>
                <a:ext uri="{FF2B5EF4-FFF2-40B4-BE49-F238E27FC236}">
                  <a16:creationId xmlns:a16="http://schemas.microsoft.com/office/drawing/2014/main" id="{A3AE371C-3C06-4488-B7BB-71C42D67A3CF}"/>
                </a:ext>
              </a:extLst>
            </p:cNvPr>
            <p:cNvSpPr>
              <a:spLocks noChangeArrowheads="1"/>
            </p:cNvSpPr>
            <p:nvPr/>
          </p:nvSpPr>
          <p:spPr bwMode="auto">
            <a:xfrm>
              <a:off x="5795963" y="530066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sp>
        <p:nvSpPr>
          <p:cNvPr id="54" name="Rectangle 2">
            <a:extLst>
              <a:ext uri="{FF2B5EF4-FFF2-40B4-BE49-F238E27FC236}">
                <a16:creationId xmlns:a16="http://schemas.microsoft.com/office/drawing/2014/main" id="{A0BF97E3-4F9F-41F4-A13F-64032DAA1C80}"/>
              </a:ext>
            </a:extLst>
          </p:cNvPr>
          <p:cNvSpPr txBox="1">
            <a:spLocks noChangeArrowheads="1"/>
          </p:cNvSpPr>
          <p:nvPr/>
        </p:nvSpPr>
        <p:spPr>
          <a:xfrm>
            <a:off x="1656450" y="163166"/>
            <a:ext cx="5831099" cy="8575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自动尺度选择</a:t>
            </a:r>
            <a:endParaRPr lang="ru-RU" dirty="0"/>
          </a:p>
        </p:txBody>
      </p:sp>
    </p:spTree>
    <p:extLst>
      <p:ext uri="{BB962C8B-B14F-4D97-AF65-F5344CB8AC3E}">
        <p14:creationId xmlns:p14="http://schemas.microsoft.com/office/powerpoint/2010/main" val="986003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5">
            <a:extLst>
              <a:ext uri="{FF2B5EF4-FFF2-40B4-BE49-F238E27FC236}">
                <a16:creationId xmlns:a16="http://schemas.microsoft.com/office/drawing/2014/main" id="{11A6995D-74E9-43DE-94EA-961F893D4871}"/>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246" name="Content Placeholder 2"/>
          <p:cNvSpPr>
            <a:spLocks noGrp="1"/>
          </p:cNvSpPr>
          <p:nvPr>
            <p:ph idx="4294967295"/>
          </p:nvPr>
        </p:nvSpPr>
        <p:spPr>
          <a:xfrm>
            <a:off x="457200" y="999651"/>
            <a:ext cx="8229600" cy="3395520"/>
          </a:xfrm>
        </p:spPr>
        <p:txBody>
          <a:bodyPr/>
          <a:lstStyle/>
          <a:p>
            <a:pPr eaLnBrk="1" hangingPunct="1"/>
            <a:r>
              <a:rPr lang="en-US" dirty="0"/>
              <a:t>Function responses for increasing scale (scale signature) </a:t>
            </a:r>
            <a:endParaRPr lang="de-CH" dirty="0"/>
          </a:p>
          <a:p>
            <a:pPr eaLnBrk="1" hangingPunct="1"/>
            <a:endParaRPr lang="de-CH" dirty="0"/>
          </a:p>
        </p:txBody>
      </p:sp>
      <p:sp>
        <p:nvSpPr>
          <p:cNvPr id="10247" name="Slide Number Placeholder 3"/>
          <p:cNvSpPr txBox="1">
            <a:spLocks noGrp="1"/>
          </p:cNvSpPr>
          <p:nvPr/>
        </p:nvSpPr>
        <p:spPr bwMode="auto">
          <a:xfrm>
            <a:off x="6572867" y="4802082"/>
            <a:ext cx="1429191" cy="343006"/>
          </a:xfrm>
          <a:prstGeom prst="rect">
            <a:avLst/>
          </a:prstGeom>
          <a:noFill/>
          <a:ln w="12700" cap="sq">
            <a:noFill/>
            <a:miter lim="800000"/>
            <a:headEnd type="none" w="sm" len="sm"/>
            <a:tailEnd type="none" w="sm" len="sm"/>
          </a:ln>
        </p:spPr>
        <p:txBody>
          <a:bodyPr/>
          <a:lstStyle/>
          <a:p>
            <a:pPr algn="r" eaLnBrk="0" fontAlgn="base" hangingPunct="0">
              <a:spcBef>
                <a:spcPct val="0"/>
              </a:spcBef>
              <a:spcAft>
                <a:spcPct val="0"/>
              </a:spcAft>
            </a:pPr>
            <a:fld id="{98FEDBBD-03C6-4AE0-992C-6DA7542ECA0D}" type="slidenum">
              <a:rPr lang="de-DE" sz="1050">
                <a:solidFill>
                  <a:srgbClr val="000000"/>
                </a:solidFill>
              </a:rPr>
              <a:pPr algn="r" eaLnBrk="0" fontAlgn="base" hangingPunct="0">
                <a:spcBef>
                  <a:spcPct val="0"/>
                </a:spcBef>
                <a:spcAft>
                  <a:spcPct val="0"/>
                </a:spcAft>
              </a:pPr>
              <a:t>47</a:t>
            </a:fld>
            <a:endParaRPr lang="de-DE" sz="1050">
              <a:solidFill>
                <a:srgbClr val="000000"/>
              </a:solidFill>
            </a:endParaRPr>
          </a:p>
        </p:txBody>
      </p:sp>
      <p:grpSp>
        <p:nvGrpSpPr>
          <p:cNvPr id="28" name="Group 76">
            <a:extLst>
              <a:ext uri="{FF2B5EF4-FFF2-40B4-BE49-F238E27FC236}">
                <a16:creationId xmlns:a16="http://schemas.microsoft.com/office/drawing/2014/main" id="{38C55E3A-D1DE-4EA3-818C-4D12938C2F67}"/>
              </a:ext>
            </a:extLst>
          </p:cNvPr>
          <p:cNvGrpSpPr>
            <a:grpSpLocks/>
          </p:cNvGrpSpPr>
          <p:nvPr/>
        </p:nvGrpSpPr>
        <p:grpSpPr bwMode="auto">
          <a:xfrm>
            <a:off x="2855378" y="1646768"/>
            <a:ext cx="5136750" cy="3498320"/>
            <a:chOff x="1042988" y="1952625"/>
            <a:chExt cx="6846887" cy="4720903"/>
          </a:xfrm>
        </p:grpSpPr>
        <p:graphicFrame>
          <p:nvGraphicFramePr>
            <p:cNvPr id="29" name="Object 4">
              <a:extLst>
                <a:ext uri="{FF2B5EF4-FFF2-40B4-BE49-F238E27FC236}">
                  <a16:creationId xmlns:a16="http://schemas.microsoft.com/office/drawing/2014/main" id="{4B26BFF8-DD74-4B42-82C9-7695913B888F}"/>
                </a:ext>
              </a:extLst>
            </p:cNvPr>
            <p:cNvGraphicFramePr>
              <a:graphicFrameLocks noChangeAspect="1"/>
            </p:cNvGraphicFramePr>
            <p:nvPr/>
          </p:nvGraphicFramePr>
          <p:xfrm>
            <a:off x="2093913" y="6392540"/>
            <a:ext cx="1038225" cy="277813"/>
          </p:xfrm>
          <a:graphic>
            <a:graphicData uri="http://schemas.openxmlformats.org/presentationml/2006/ole">
              <mc:AlternateContent xmlns:mc="http://schemas.openxmlformats.org/markup-compatibility/2006">
                <mc:Choice xmlns:v="urn:schemas-microsoft-com:vml" Requires="v">
                  <p:oleObj name="Equation" r:id="rId4" imgW="901440" imgH="241200" progId="Equation.3">
                    <p:embed/>
                  </p:oleObj>
                </mc:Choice>
                <mc:Fallback>
                  <p:oleObj name="Equation" r:id="rId4" imgW="901440" imgH="241200" progId="Equation.3">
                    <p:embed/>
                    <p:pic>
                      <p:nvPicPr>
                        <p:cNvPr id="29" name="Object 4">
                          <a:extLst>
                            <a:ext uri="{FF2B5EF4-FFF2-40B4-BE49-F238E27FC236}">
                              <a16:creationId xmlns:a16="http://schemas.microsoft.com/office/drawing/2014/main" id="{4B26BFF8-DD74-4B42-82C9-7695913B88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13" y="6392540"/>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 name="Picture 4">
              <a:extLst>
                <a:ext uri="{FF2B5EF4-FFF2-40B4-BE49-F238E27FC236}">
                  <a16:creationId xmlns:a16="http://schemas.microsoft.com/office/drawing/2014/main" id="{8BCA9E46-B018-470B-B2E8-A0020D9BCCA3}"/>
                </a:ext>
              </a:extLst>
            </p:cNvPr>
            <p:cNvPicPr>
              <a:picLocks noChangeAspect="1" noChangeArrowheads="1"/>
            </p:cNvPicPr>
            <p:nvPr/>
          </p:nvPicPr>
          <p:blipFill>
            <a:blip r:embed="rId6" cstate="print"/>
            <a:srcRect/>
            <a:stretch>
              <a:fillRect/>
            </a:stretch>
          </p:blipFill>
          <p:spPr bwMode="auto">
            <a:xfrm>
              <a:off x="1304925" y="4895850"/>
              <a:ext cx="2619375" cy="1485900"/>
            </a:xfrm>
            <a:prstGeom prst="rect">
              <a:avLst/>
            </a:prstGeom>
            <a:noFill/>
            <a:ln w="12700" cap="sq">
              <a:noFill/>
              <a:miter lim="800000"/>
              <a:headEnd type="none" w="sm" len="sm"/>
              <a:tailEnd type="none" w="sm" len="sm"/>
            </a:ln>
          </p:spPr>
        </p:pic>
        <p:pic>
          <p:nvPicPr>
            <p:cNvPr id="32" name="Picture 5">
              <a:extLst>
                <a:ext uri="{FF2B5EF4-FFF2-40B4-BE49-F238E27FC236}">
                  <a16:creationId xmlns:a16="http://schemas.microsoft.com/office/drawing/2014/main" id="{530E0D95-7F17-4923-8721-26758133318B}"/>
                </a:ext>
              </a:extLst>
            </p:cNvPr>
            <p:cNvPicPr>
              <a:picLocks noChangeAspect="1" noChangeArrowheads="1"/>
            </p:cNvPicPr>
            <p:nvPr/>
          </p:nvPicPr>
          <p:blipFill>
            <a:blip r:embed="rId7" cstate="print"/>
            <a:srcRect/>
            <a:stretch>
              <a:fillRect/>
            </a:stretch>
          </p:blipFill>
          <p:spPr bwMode="auto">
            <a:xfrm>
              <a:off x="1042988" y="1952625"/>
              <a:ext cx="3313112" cy="2649538"/>
            </a:xfrm>
            <a:prstGeom prst="rect">
              <a:avLst/>
            </a:prstGeom>
            <a:noFill/>
            <a:ln w="9525">
              <a:noFill/>
              <a:miter lim="800000"/>
              <a:headEnd/>
              <a:tailEnd/>
            </a:ln>
          </p:spPr>
        </p:pic>
        <p:pic>
          <p:nvPicPr>
            <p:cNvPr id="33" name="Picture 6">
              <a:extLst>
                <a:ext uri="{FF2B5EF4-FFF2-40B4-BE49-F238E27FC236}">
                  <a16:creationId xmlns:a16="http://schemas.microsoft.com/office/drawing/2014/main" id="{09D8BA3D-EE41-4342-BEA6-77FA8B1ED703}"/>
                </a:ext>
              </a:extLst>
            </p:cNvPr>
            <p:cNvPicPr>
              <a:picLocks noChangeAspect="1" noChangeArrowheads="1"/>
            </p:cNvPicPr>
            <p:nvPr/>
          </p:nvPicPr>
          <p:blipFill>
            <a:blip r:embed="rId8" cstate="print"/>
            <a:srcRect/>
            <a:stretch>
              <a:fillRect/>
            </a:stretch>
          </p:blipFill>
          <p:spPr bwMode="auto">
            <a:xfrm>
              <a:off x="5265738" y="1989138"/>
              <a:ext cx="2619375" cy="2663825"/>
            </a:xfrm>
            <a:prstGeom prst="rect">
              <a:avLst/>
            </a:prstGeom>
            <a:noFill/>
            <a:ln w="9525">
              <a:noFill/>
              <a:miter lim="800000"/>
              <a:headEnd/>
              <a:tailEnd/>
            </a:ln>
          </p:spPr>
        </p:pic>
        <p:sp>
          <p:nvSpPr>
            <p:cNvPr id="34" name="Rectangle 7">
              <a:extLst>
                <a:ext uri="{FF2B5EF4-FFF2-40B4-BE49-F238E27FC236}">
                  <a16:creationId xmlns:a16="http://schemas.microsoft.com/office/drawing/2014/main" id="{47EDF3E5-BFDF-46C7-BA81-EF0416DFC818}"/>
                </a:ext>
              </a:extLst>
            </p:cNvPr>
            <p:cNvSpPr>
              <a:spLocks noChangeArrowheads="1"/>
            </p:cNvSpPr>
            <p:nvPr/>
          </p:nvSpPr>
          <p:spPr bwMode="auto">
            <a:xfrm>
              <a:off x="1804988" y="2497138"/>
              <a:ext cx="325437" cy="344487"/>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nvGrpSpPr>
            <p:cNvPr id="35" name="Group 8">
              <a:extLst>
                <a:ext uri="{FF2B5EF4-FFF2-40B4-BE49-F238E27FC236}">
                  <a16:creationId xmlns:a16="http://schemas.microsoft.com/office/drawing/2014/main" id="{3B4B6641-55D4-47A6-A93C-8F9B9D7BAE52}"/>
                </a:ext>
              </a:extLst>
            </p:cNvPr>
            <p:cNvGrpSpPr>
              <a:grpSpLocks/>
            </p:cNvGrpSpPr>
            <p:nvPr/>
          </p:nvGrpSpPr>
          <p:grpSpPr bwMode="auto">
            <a:xfrm>
              <a:off x="5821363" y="2393950"/>
              <a:ext cx="73025" cy="73025"/>
              <a:chOff x="1292" y="2205"/>
              <a:chExt cx="46" cy="46"/>
            </a:xfrm>
          </p:grpSpPr>
          <p:sp>
            <p:nvSpPr>
              <p:cNvPr id="54" name="Line 9">
                <a:extLst>
                  <a:ext uri="{FF2B5EF4-FFF2-40B4-BE49-F238E27FC236}">
                    <a16:creationId xmlns:a16="http://schemas.microsoft.com/office/drawing/2014/main" id="{85CD5897-BFED-49B9-B86B-11E491FE1AB5}"/>
                  </a:ext>
                </a:extLst>
              </p:cNvPr>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55" name="Line 10">
                <a:extLst>
                  <a:ext uri="{FF2B5EF4-FFF2-40B4-BE49-F238E27FC236}">
                    <a16:creationId xmlns:a16="http://schemas.microsoft.com/office/drawing/2014/main" id="{35D88C70-B996-4E1E-BB0C-B5A41050BA0B}"/>
                  </a:ext>
                </a:extLst>
              </p:cNvPr>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grpSp>
          <p:nvGrpSpPr>
            <p:cNvPr id="36" name="Group 11">
              <a:extLst>
                <a:ext uri="{FF2B5EF4-FFF2-40B4-BE49-F238E27FC236}">
                  <a16:creationId xmlns:a16="http://schemas.microsoft.com/office/drawing/2014/main" id="{EB4AFA08-D661-4438-9305-26D699C46098}"/>
                </a:ext>
              </a:extLst>
            </p:cNvPr>
            <p:cNvGrpSpPr>
              <a:grpSpLocks/>
            </p:cNvGrpSpPr>
            <p:nvPr/>
          </p:nvGrpSpPr>
          <p:grpSpPr bwMode="auto">
            <a:xfrm>
              <a:off x="1943100" y="2636838"/>
              <a:ext cx="73025" cy="73025"/>
              <a:chOff x="1292" y="2205"/>
              <a:chExt cx="46" cy="46"/>
            </a:xfrm>
          </p:grpSpPr>
          <p:sp>
            <p:nvSpPr>
              <p:cNvPr id="52" name="Line 12">
                <a:extLst>
                  <a:ext uri="{FF2B5EF4-FFF2-40B4-BE49-F238E27FC236}">
                    <a16:creationId xmlns:a16="http://schemas.microsoft.com/office/drawing/2014/main" id="{F76BAE7C-7B30-4859-9484-F5C422C7EFD6}"/>
                  </a:ext>
                </a:extLst>
              </p:cNvPr>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53" name="Line 13">
                <a:extLst>
                  <a:ext uri="{FF2B5EF4-FFF2-40B4-BE49-F238E27FC236}">
                    <a16:creationId xmlns:a16="http://schemas.microsoft.com/office/drawing/2014/main" id="{A3AB1E2B-9540-4905-9415-B64213DD8FB9}"/>
                  </a:ext>
                </a:extLst>
              </p:cNvPr>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pic>
          <p:nvPicPr>
            <p:cNvPr id="37" name="Picture 14">
              <a:extLst>
                <a:ext uri="{FF2B5EF4-FFF2-40B4-BE49-F238E27FC236}">
                  <a16:creationId xmlns:a16="http://schemas.microsoft.com/office/drawing/2014/main" id="{D68892BD-7272-47A4-AC54-F5F922EC8A75}"/>
                </a:ext>
              </a:extLst>
            </p:cNvPr>
            <p:cNvPicPr>
              <a:picLocks noChangeAspect="1" noChangeArrowheads="1"/>
            </p:cNvPicPr>
            <p:nvPr/>
          </p:nvPicPr>
          <p:blipFill>
            <a:blip r:embed="rId9" cstate="print"/>
            <a:srcRect/>
            <a:stretch>
              <a:fillRect/>
            </a:stretch>
          </p:blipFill>
          <p:spPr bwMode="auto">
            <a:xfrm>
              <a:off x="5327650" y="4868863"/>
              <a:ext cx="2562225" cy="1428750"/>
            </a:xfrm>
            <a:prstGeom prst="rect">
              <a:avLst/>
            </a:prstGeom>
            <a:noFill/>
            <a:ln w="12700" cap="sq">
              <a:noFill/>
              <a:miter lim="800000"/>
              <a:headEnd type="none" w="sm" len="sm"/>
              <a:tailEnd type="none" w="sm" len="sm"/>
            </a:ln>
          </p:spPr>
        </p:pic>
        <p:sp>
          <p:nvSpPr>
            <p:cNvPr id="38" name="Rectangle 15">
              <a:extLst>
                <a:ext uri="{FF2B5EF4-FFF2-40B4-BE49-F238E27FC236}">
                  <a16:creationId xmlns:a16="http://schemas.microsoft.com/office/drawing/2014/main" id="{BC6BF4D3-7A85-4E8C-B305-68D3BE2201F9}"/>
                </a:ext>
              </a:extLst>
            </p:cNvPr>
            <p:cNvSpPr>
              <a:spLocks noChangeArrowheads="1"/>
            </p:cNvSpPr>
            <p:nvPr/>
          </p:nvSpPr>
          <p:spPr bwMode="auto">
            <a:xfrm>
              <a:off x="5472113" y="4941888"/>
              <a:ext cx="2303462" cy="1116012"/>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aphicFrame>
          <p:nvGraphicFramePr>
            <p:cNvPr id="39" name="Object 5">
              <a:extLst>
                <a:ext uri="{FF2B5EF4-FFF2-40B4-BE49-F238E27FC236}">
                  <a16:creationId xmlns:a16="http://schemas.microsoft.com/office/drawing/2014/main" id="{CC675CB6-F3A7-4834-8390-30D02473BAE0}"/>
                </a:ext>
              </a:extLst>
            </p:cNvPr>
            <p:cNvGraphicFramePr>
              <a:graphicFrameLocks noChangeAspect="1"/>
            </p:cNvGraphicFramePr>
            <p:nvPr/>
          </p:nvGraphicFramePr>
          <p:xfrm>
            <a:off x="5953125" y="6338565"/>
            <a:ext cx="1301750" cy="334963"/>
          </p:xfrm>
          <a:graphic>
            <a:graphicData uri="http://schemas.openxmlformats.org/presentationml/2006/ole">
              <mc:AlternateContent xmlns:mc="http://schemas.openxmlformats.org/markup-compatibility/2006">
                <mc:Choice xmlns:v="urn:schemas-microsoft-com:vml" Requires="v">
                  <p:oleObj name="Equation" r:id="rId10" imgW="939600" imgH="241200" progId="Equation.3">
                    <p:embed/>
                  </p:oleObj>
                </mc:Choice>
                <mc:Fallback>
                  <p:oleObj name="Equation" r:id="rId10" imgW="939600" imgH="241200" progId="Equation.3">
                    <p:embed/>
                    <p:pic>
                      <p:nvPicPr>
                        <p:cNvPr id="39" name="Object 5">
                          <a:extLst>
                            <a:ext uri="{FF2B5EF4-FFF2-40B4-BE49-F238E27FC236}">
                              <a16:creationId xmlns:a16="http://schemas.microsoft.com/office/drawing/2014/main" id="{CC675CB6-F3A7-4834-8390-30D02473BA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3125" y="6338565"/>
                          <a:ext cx="1301750"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Rectangle 17">
              <a:extLst>
                <a:ext uri="{FF2B5EF4-FFF2-40B4-BE49-F238E27FC236}">
                  <a16:creationId xmlns:a16="http://schemas.microsoft.com/office/drawing/2014/main" id="{8C9BF9FB-D04A-4793-8AD4-D9664E6C057A}"/>
                </a:ext>
              </a:extLst>
            </p:cNvPr>
            <p:cNvSpPr>
              <a:spLocks noChangeArrowheads="1"/>
            </p:cNvSpPr>
            <p:nvPr/>
          </p:nvSpPr>
          <p:spPr bwMode="auto">
            <a:xfrm>
              <a:off x="1511300" y="4951413"/>
              <a:ext cx="2305050" cy="1150937"/>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1" name="Line 19">
              <a:extLst>
                <a:ext uri="{FF2B5EF4-FFF2-40B4-BE49-F238E27FC236}">
                  <a16:creationId xmlns:a16="http://schemas.microsoft.com/office/drawing/2014/main" id="{078E7D20-30A2-4709-9F0D-BF3EE64DA41C}"/>
                </a:ext>
              </a:extLst>
            </p:cNvPr>
            <p:cNvSpPr>
              <a:spLocks noChangeShapeType="1"/>
            </p:cNvSpPr>
            <p:nvPr/>
          </p:nvSpPr>
          <p:spPr bwMode="auto">
            <a:xfrm flipH="1">
              <a:off x="1908175" y="2816225"/>
              <a:ext cx="71438" cy="2160588"/>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42" name="Rectangle 20">
              <a:extLst>
                <a:ext uri="{FF2B5EF4-FFF2-40B4-BE49-F238E27FC236}">
                  <a16:creationId xmlns:a16="http://schemas.microsoft.com/office/drawing/2014/main" id="{ED0F14C1-D22C-473D-B4A4-3F2830B00477}"/>
                </a:ext>
              </a:extLst>
            </p:cNvPr>
            <p:cNvSpPr>
              <a:spLocks noChangeArrowheads="1"/>
            </p:cNvSpPr>
            <p:nvPr/>
          </p:nvSpPr>
          <p:spPr bwMode="auto">
            <a:xfrm>
              <a:off x="5684838" y="2254250"/>
              <a:ext cx="325437" cy="344488"/>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3" name="Line 21">
              <a:extLst>
                <a:ext uri="{FF2B5EF4-FFF2-40B4-BE49-F238E27FC236}">
                  <a16:creationId xmlns:a16="http://schemas.microsoft.com/office/drawing/2014/main" id="{E65A8582-7669-4FC8-B5C8-629C7418B562}"/>
                </a:ext>
              </a:extLst>
            </p:cNvPr>
            <p:cNvSpPr>
              <a:spLocks noChangeShapeType="1"/>
            </p:cNvSpPr>
            <p:nvPr/>
          </p:nvSpPr>
          <p:spPr bwMode="auto">
            <a:xfrm>
              <a:off x="5903913" y="2528888"/>
              <a:ext cx="73025" cy="2520950"/>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44" name="Oval 22">
              <a:extLst>
                <a:ext uri="{FF2B5EF4-FFF2-40B4-BE49-F238E27FC236}">
                  <a16:creationId xmlns:a16="http://schemas.microsoft.com/office/drawing/2014/main" id="{0BB1E5ED-E64F-4DD5-A844-45575E22AF7A}"/>
                </a:ext>
              </a:extLst>
            </p:cNvPr>
            <p:cNvSpPr>
              <a:spLocks noChangeArrowheads="1"/>
            </p:cNvSpPr>
            <p:nvPr/>
          </p:nvSpPr>
          <p:spPr bwMode="auto">
            <a:xfrm>
              <a:off x="1511300" y="53006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5" name="Oval 23">
              <a:extLst>
                <a:ext uri="{FF2B5EF4-FFF2-40B4-BE49-F238E27FC236}">
                  <a16:creationId xmlns:a16="http://schemas.microsoft.com/office/drawing/2014/main" id="{D0AF5E76-B88F-465F-9F75-7CB45F2C524D}"/>
                </a:ext>
              </a:extLst>
            </p:cNvPr>
            <p:cNvSpPr>
              <a:spLocks noChangeArrowheads="1"/>
            </p:cNvSpPr>
            <p:nvPr/>
          </p:nvSpPr>
          <p:spPr bwMode="auto">
            <a:xfrm>
              <a:off x="5534025" y="58324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6" name="Oval 24">
              <a:extLst>
                <a:ext uri="{FF2B5EF4-FFF2-40B4-BE49-F238E27FC236}">
                  <a16:creationId xmlns:a16="http://schemas.microsoft.com/office/drawing/2014/main" id="{99BB25A9-0AEE-4BBD-891E-4CF87ADB8D3A}"/>
                </a:ext>
              </a:extLst>
            </p:cNvPr>
            <p:cNvSpPr>
              <a:spLocks noChangeArrowheads="1"/>
            </p:cNvSpPr>
            <p:nvPr/>
          </p:nvSpPr>
          <p:spPr bwMode="auto">
            <a:xfrm>
              <a:off x="1584325" y="50847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7" name="Oval 25">
              <a:extLst>
                <a:ext uri="{FF2B5EF4-FFF2-40B4-BE49-F238E27FC236}">
                  <a16:creationId xmlns:a16="http://schemas.microsoft.com/office/drawing/2014/main" id="{C9706C05-B745-44FB-ACAC-C3A121638932}"/>
                </a:ext>
              </a:extLst>
            </p:cNvPr>
            <p:cNvSpPr>
              <a:spLocks noChangeArrowheads="1"/>
            </p:cNvSpPr>
            <p:nvPr/>
          </p:nvSpPr>
          <p:spPr bwMode="auto">
            <a:xfrm>
              <a:off x="5651500" y="55530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8" name="Oval 26">
              <a:extLst>
                <a:ext uri="{FF2B5EF4-FFF2-40B4-BE49-F238E27FC236}">
                  <a16:creationId xmlns:a16="http://schemas.microsoft.com/office/drawing/2014/main" id="{0C1C9B4B-20D8-4B8A-AF4D-AF9EDAC2B2E6}"/>
                </a:ext>
              </a:extLst>
            </p:cNvPr>
            <p:cNvSpPr>
              <a:spLocks noChangeArrowheads="1"/>
            </p:cNvSpPr>
            <p:nvPr/>
          </p:nvSpPr>
          <p:spPr bwMode="auto">
            <a:xfrm>
              <a:off x="1727200" y="49307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9" name="Oval 27">
              <a:extLst>
                <a:ext uri="{FF2B5EF4-FFF2-40B4-BE49-F238E27FC236}">
                  <a16:creationId xmlns:a16="http://schemas.microsoft.com/office/drawing/2014/main" id="{4C9E0598-F224-4493-B308-686C6DECD4D1}"/>
                </a:ext>
              </a:extLst>
            </p:cNvPr>
            <p:cNvSpPr>
              <a:spLocks noChangeArrowheads="1"/>
            </p:cNvSpPr>
            <p:nvPr/>
          </p:nvSpPr>
          <p:spPr bwMode="auto">
            <a:xfrm>
              <a:off x="5795963" y="530066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0" name="Oval 28">
              <a:extLst>
                <a:ext uri="{FF2B5EF4-FFF2-40B4-BE49-F238E27FC236}">
                  <a16:creationId xmlns:a16="http://schemas.microsoft.com/office/drawing/2014/main" id="{DAB164BB-BA8B-47A4-88FB-AA4C3EE5488A}"/>
                </a:ext>
              </a:extLst>
            </p:cNvPr>
            <p:cNvSpPr>
              <a:spLocks noChangeArrowheads="1"/>
            </p:cNvSpPr>
            <p:nvPr/>
          </p:nvSpPr>
          <p:spPr bwMode="auto">
            <a:xfrm>
              <a:off x="5975350" y="51212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1" name="Oval 29">
              <a:extLst>
                <a:ext uri="{FF2B5EF4-FFF2-40B4-BE49-F238E27FC236}">
                  <a16:creationId xmlns:a16="http://schemas.microsoft.com/office/drawing/2014/main" id="{126EFEA7-46AF-4467-8504-FCFA68315D41}"/>
                </a:ext>
              </a:extLst>
            </p:cNvPr>
            <p:cNvSpPr>
              <a:spLocks noChangeArrowheads="1"/>
            </p:cNvSpPr>
            <p:nvPr/>
          </p:nvSpPr>
          <p:spPr bwMode="auto">
            <a:xfrm>
              <a:off x="1906588" y="503237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sp>
        <p:nvSpPr>
          <p:cNvPr id="56" name="Rectangle 2">
            <a:extLst>
              <a:ext uri="{FF2B5EF4-FFF2-40B4-BE49-F238E27FC236}">
                <a16:creationId xmlns:a16="http://schemas.microsoft.com/office/drawing/2014/main" id="{60964DC9-3459-4B54-A971-544E2524BCD0}"/>
              </a:ext>
            </a:extLst>
          </p:cNvPr>
          <p:cNvSpPr txBox="1">
            <a:spLocks noChangeArrowheads="1"/>
          </p:cNvSpPr>
          <p:nvPr/>
        </p:nvSpPr>
        <p:spPr>
          <a:xfrm>
            <a:off x="1656450" y="163166"/>
            <a:ext cx="5831099" cy="8575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自动尺度选择</a:t>
            </a:r>
            <a:endParaRPr lang="ru-RU" dirty="0"/>
          </a:p>
        </p:txBody>
      </p:sp>
    </p:spTree>
    <p:extLst>
      <p:ext uri="{BB962C8B-B14F-4D97-AF65-F5344CB8AC3E}">
        <p14:creationId xmlns:p14="http://schemas.microsoft.com/office/powerpoint/2010/main" val="1128814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5">
            <a:extLst>
              <a:ext uri="{FF2B5EF4-FFF2-40B4-BE49-F238E27FC236}">
                <a16:creationId xmlns:a16="http://schemas.microsoft.com/office/drawing/2014/main" id="{11A6995D-74E9-43DE-94EA-961F893D4871}"/>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246" name="Content Placeholder 2"/>
          <p:cNvSpPr>
            <a:spLocks noGrp="1"/>
          </p:cNvSpPr>
          <p:nvPr>
            <p:ph idx="4294967295"/>
          </p:nvPr>
        </p:nvSpPr>
        <p:spPr>
          <a:xfrm>
            <a:off x="457200" y="999651"/>
            <a:ext cx="8229600" cy="3395520"/>
          </a:xfrm>
        </p:spPr>
        <p:txBody>
          <a:bodyPr/>
          <a:lstStyle/>
          <a:p>
            <a:pPr eaLnBrk="1" hangingPunct="1"/>
            <a:r>
              <a:rPr lang="en-US" dirty="0"/>
              <a:t>Function responses for increasing scale (scale signature) </a:t>
            </a:r>
            <a:endParaRPr lang="de-CH" dirty="0"/>
          </a:p>
          <a:p>
            <a:pPr eaLnBrk="1" hangingPunct="1"/>
            <a:endParaRPr lang="de-CH" dirty="0"/>
          </a:p>
        </p:txBody>
      </p:sp>
      <p:sp>
        <p:nvSpPr>
          <p:cNvPr id="10247" name="Slide Number Placeholder 3"/>
          <p:cNvSpPr txBox="1">
            <a:spLocks noGrp="1"/>
          </p:cNvSpPr>
          <p:nvPr/>
        </p:nvSpPr>
        <p:spPr bwMode="auto">
          <a:xfrm>
            <a:off x="6572867" y="4802082"/>
            <a:ext cx="1429191" cy="343006"/>
          </a:xfrm>
          <a:prstGeom prst="rect">
            <a:avLst/>
          </a:prstGeom>
          <a:noFill/>
          <a:ln w="12700" cap="sq">
            <a:noFill/>
            <a:miter lim="800000"/>
            <a:headEnd type="none" w="sm" len="sm"/>
            <a:tailEnd type="none" w="sm" len="sm"/>
          </a:ln>
        </p:spPr>
        <p:txBody>
          <a:bodyPr/>
          <a:lstStyle/>
          <a:p>
            <a:pPr algn="r" eaLnBrk="0" fontAlgn="base" hangingPunct="0">
              <a:spcBef>
                <a:spcPct val="0"/>
              </a:spcBef>
              <a:spcAft>
                <a:spcPct val="0"/>
              </a:spcAft>
            </a:pPr>
            <a:fld id="{98FEDBBD-03C6-4AE0-992C-6DA7542ECA0D}" type="slidenum">
              <a:rPr lang="de-DE" sz="1050">
                <a:solidFill>
                  <a:srgbClr val="000000"/>
                </a:solidFill>
              </a:rPr>
              <a:pPr algn="r" eaLnBrk="0" fontAlgn="base" hangingPunct="0">
                <a:spcBef>
                  <a:spcPct val="0"/>
                </a:spcBef>
                <a:spcAft>
                  <a:spcPct val="0"/>
                </a:spcAft>
              </a:pPr>
              <a:t>48</a:t>
            </a:fld>
            <a:endParaRPr lang="de-DE" sz="1050">
              <a:solidFill>
                <a:srgbClr val="000000"/>
              </a:solidFill>
            </a:endParaRPr>
          </a:p>
        </p:txBody>
      </p:sp>
      <p:grpSp>
        <p:nvGrpSpPr>
          <p:cNvPr id="28" name="Group 76">
            <a:extLst>
              <a:ext uri="{FF2B5EF4-FFF2-40B4-BE49-F238E27FC236}">
                <a16:creationId xmlns:a16="http://schemas.microsoft.com/office/drawing/2014/main" id="{0DD9A796-B149-418D-B6BB-4F8442E69CAD}"/>
              </a:ext>
            </a:extLst>
          </p:cNvPr>
          <p:cNvGrpSpPr>
            <a:grpSpLocks/>
          </p:cNvGrpSpPr>
          <p:nvPr/>
        </p:nvGrpSpPr>
        <p:grpSpPr bwMode="auto">
          <a:xfrm>
            <a:off x="2865308" y="1646768"/>
            <a:ext cx="5136750" cy="3498319"/>
            <a:chOff x="1042988" y="1952625"/>
            <a:chExt cx="6846887" cy="4720903"/>
          </a:xfrm>
        </p:grpSpPr>
        <p:graphicFrame>
          <p:nvGraphicFramePr>
            <p:cNvPr id="29" name="Object 4">
              <a:extLst>
                <a:ext uri="{FF2B5EF4-FFF2-40B4-BE49-F238E27FC236}">
                  <a16:creationId xmlns:a16="http://schemas.microsoft.com/office/drawing/2014/main" id="{23ED863E-6D06-4729-9603-33697976204C}"/>
                </a:ext>
              </a:extLst>
            </p:cNvPr>
            <p:cNvGraphicFramePr>
              <a:graphicFrameLocks noChangeAspect="1"/>
            </p:cNvGraphicFramePr>
            <p:nvPr/>
          </p:nvGraphicFramePr>
          <p:xfrm>
            <a:off x="2093913" y="6392540"/>
            <a:ext cx="1038225" cy="277813"/>
          </p:xfrm>
          <a:graphic>
            <a:graphicData uri="http://schemas.openxmlformats.org/presentationml/2006/ole">
              <mc:AlternateContent xmlns:mc="http://schemas.openxmlformats.org/markup-compatibility/2006">
                <mc:Choice xmlns:v="urn:schemas-microsoft-com:vml" Requires="v">
                  <p:oleObj name="Equation" r:id="rId4" imgW="901440" imgH="241200" progId="Equation.3">
                    <p:embed/>
                  </p:oleObj>
                </mc:Choice>
                <mc:Fallback>
                  <p:oleObj name="Equation" r:id="rId4" imgW="901440" imgH="241200" progId="Equation.3">
                    <p:embed/>
                    <p:pic>
                      <p:nvPicPr>
                        <p:cNvPr id="29" name="Object 4">
                          <a:extLst>
                            <a:ext uri="{FF2B5EF4-FFF2-40B4-BE49-F238E27FC236}">
                              <a16:creationId xmlns:a16="http://schemas.microsoft.com/office/drawing/2014/main" id="{23ED863E-6D06-4729-9603-3369797620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13" y="6392540"/>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 name="Picture 4">
              <a:extLst>
                <a:ext uri="{FF2B5EF4-FFF2-40B4-BE49-F238E27FC236}">
                  <a16:creationId xmlns:a16="http://schemas.microsoft.com/office/drawing/2014/main" id="{20CFA868-266E-42FA-9D00-30BBF8A0D62F}"/>
                </a:ext>
              </a:extLst>
            </p:cNvPr>
            <p:cNvPicPr>
              <a:picLocks noChangeAspect="1" noChangeArrowheads="1"/>
            </p:cNvPicPr>
            <p:nvPr/>
          </p:nvPicPr>
          <p:blipFill>
            <a:blip r:embed="rId6" cstate="print"/>
            <a:srcRect/>
            <a:stretch>
              <a:fillRect/>
            </a:stretch>
          </p:blipFill>
          <p:spPr bwMode="auto">
            <a:xfrm>
              <a:off x="1304925" y="4895850"/>
              <a:ext cx="2619375" cy="1485900"/>
            </a:xfrm>
            <a:prstGeom prst="rect">
              <a:avLst/>
            </a:prstGeom>
            <a:noFill/>
            <a:ln w="12700" cap="sq">
              <a:noFill/>
              <a:miter lim="800000"/>
              <a:headEnd type="none" w="sm" len="sm"/>
              <a:tailEnd type="none" w="sm" len="sm"/>
            </a:ln>
          </p:spPr>
        </p:pic>
        <p:pic>
          <p:nvPicPr>
            <p:cNvPr id="32" name="Picture 5">
              <a:extLst>
                <a:ext uri="{FF2B5EF4-FFF2-40B4-BE49-F238E27FC236}">
                  <a16:creationId xmlns:a16="http://schemas.microsoft.com/office/drawing/2014/main" id="{20B1ED97-366C-45F7-B156-EA8BBF64650C}"/>
                </a:ext>
              </a:extLst>
            </p:cNvPr>
            <p:cNvPicPr>
              <a:picLocks noChangeAspect="1" noChangeArrowheads="1"/>
            </p:cNvPicPr>
            <p:nvPr/>
          </p:nvPicPr>
          <p:blipFill>
            <a:blip r:embed="rId7" cstate="print"/>
            <a:srcRect/>
            <a:stretch>
              <a:fillRect/>
            </a:stretch>
          </p:blipFill>
          <p:spPr bwMode="auto">
            <a:xfrm>
              <a:off x="1042988" y="1952625"/>
              <a:ext cx="3313112" cy="2649538"/>
            </a:xfrm>
            <a:prstGeom prst="rect">
              <a:avLst/>
            </a:prstGeom>
            <a:noFill/>
            <a:ln w="9525">
              <a:noFill/>
              <a:miter lim="800000"/>
              <a:headEnd/>
              <a:tailEnd/>
            </a:ln>
          </p:spPr>
        </p:pic>
        <p:pic>
          <p:nvPicPr>
            <p:cNvPr id="33" name="Picture 6">
              <a:extLst>
                <a:ext uri="{FF2B5EF4-FFF2-40B4-BE49-F238E27FC236}">
                  <a16:creationId xmlns:a16="http://schemas.microsoft.com/office/drawing/2014/main" id="{F6BDDA0A-2E44-495A-AE01-B9CEA5D19834}"/>
                </a:ext>
              </a:extLst>
            </p:cNvPr>
            <p:cNvPicPr>
              <a:picLocks noChangeAspect="1" noChangeArrowheads="1"/>
            </p:cNvPicPr>
            <p:nvPr/>
          </p:nvPicPr>
          <p:blipFill>
            <a:blip r:embed="rId8" cstate="print"/>
            <a:srcRect/>
            <a:stretch>
              <a:fillRect/>
            </a:stretch>
          </p:blipFill>
          <p:spPr bwMode="auto">
            <a:xfrm>
              <a:off x="5265738" y="1989138"/>
              <a:ext cx="2619375" cy="2663825"/>
            </a:xfrm>
            <a:prstGeom prst="rect">
              <a:avLst/>
            </a:prstGeom>
            <a:noFill/>
            <a:ln w="9525">
              <a:noFill/>
              <a:miter lim="800000"/>
              <a:headEnd/>
              <a:tailEnd/>
            </a:ln>
          </p:spPr>
        </p:pic>
        <p:sp>
          <p:nvSpPr>
            <p:cNvPr id="34" name="Rectangle 7">
              <a:extLst>
                <a:ext uri="{FF2B5EF4-FFF2-40B4-BE49-F238E27FC236}">
                  <a16:creationId xmlns:a16="http://schemas.microsoft.com/office/drawing/2014/main" id="{AC3A8DD5-C4A2-439B-8D8F-F13E7CAF11E0}"/>
                </a:ext>
              </a:extLst>
            </p:cNvPr>
            <p:cNvSpPr>
              <a:spLocks noChangeArrowheads="1"/>
            </p:cNvSpPr>
            <p:nvPr/>
          </p:nvSpPr>
          <p:spPr bwMode="auto">
            <a:xfrm>
              <a:off x="1804988" y="2497138"/>
              <a:ext cx="325437" cy="344487"/>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nvGrpSpPr>
            <p:cNvPr id="35" name="Group 8">
              <a:extLst>
                <a:ext uri="{FF2B5EF4-FFF2-40B4-BE49-F238E27FC236}">
                  <a16:creationId xmlns:a16="http://schemas.microsoft.com/office/drawing/2014/main" id="{A8546DA8-108B-4965-8E83-BB6E70EBAF85}"/>
                </a:ext>
              </a:extLst>
            </p:cNvPr>
            <p:cNvGrpSpPr>
              <a:grpSpLocks/>
            </p:cNvGrpSpPr>
            <p:nvPr/>
          </p:nvGrpSpPr>
          <p:grpSpPr bwMode="auto">
            <a:xfrm>
              <a:off x="5821363" y="2393950"/>
              <a:ext cx="73025" cy="73025"/>
              <a:chOff x="1292" y="2205"/>
              <a:chExt cx="46" cy="46"/>
            </a:xfrm>
          </p:grpSpPr>
          <p:sp>
            <p:nvSpPr>
              <p:cNvPr id="54" name="Line 9">
                <a:extLst>
                  <a:ext uri="{FF2B5EF4-FFF2-40B4-BE49-F238E27FC236}">
                    <a16:creationId xmlns:a16="http://schemas.microsoft.com/office/drawing/2014/main" id="{6A61F259-4DE0-4379-A57D-BE7E7F812DA2}"/>
                  </a:ext>
                </a:extLst>
              </p:cNvPr>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55" name="Line 10">
                <a:extLst>
                  <a:ext uri="{FF2B5EF4-FFF2-40B4-BE49-F238E27FC236}">
                    <a16:creationId xmlns:a16="http://schemas.microsoft.com/office/drawing/2014/main" id="{0850764F-06E4-4CEE-85DD-6080236FBD3F}"/>
                  </a:ext>
                </a:extLst>
              </p:cNvPr>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grpSp>
          <p:nvGrpSpPr>
            <p:cNvPr id="36" name="Group 11">
              <a:extLst>
                <a:ext uri="{FF2B5EF4-FFF2-40B4-BE49-F238E27FC236}">
                  <a16:creationId xmlns:a16="http://schemas.microsoft.com/office/drawing/2014/main" id="{9AC550C4-6AA5-4950-AD66-FB52081B7FAC}"/>
                </a:ext>
              </a:extLst>
            </p:cNvPr>
            <p:cNvGrpSpPr>
              <a:grpSpLocks/>
            </p:cNvGrpSpPr>
            <p:nvPr/>
          </p:nvGrpSpPr>
          <p:grpSpPr bwMode="auto">
            <a:xfrm>
              <a:off x="1943100" y="2636838"/>
              <a:ext cx="73025" cy="73025"/>
              <a:chOff x="1292" y="2205"/>
              <a:chExt cx="46" cy="46"/>
            </a:xfrm>
          </p:grpSpPr>
          <p:sp>
            <p:nvSpPr>
              <p:cNvPr id="52" name="Line 12">
                <a:extLst>
                  <a:ext uri="{FF2B5EF4-FFF2-40B4-BE49-F238E27FC236}">
                    <a16:creationId xmlns:a16="http://schemas.microsoft.com/office/drawing/2014/main" id="{33A3D0C5-C273-4EE1-A208-D0DC20D14406}"/>
                  </a:ext>
                </a:extLst>
              </p:cNvPr>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53" name="Line 13">
                <a:extLst>
                  <a:ext uri="{FF2B5EF4-FFF2-40B4-BE49-F238E27FC236}">
                    <a16:creationId xmlns:a16="http://schemas.microsoft.com/office/drawing/2014/main" id="{34E933C1-6ADD-4DD7-983D-5D62FE130C9B}"/>
                  </a:ext>
                </a:extLst>
              </p:cNvPr>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pic>
          <p:nvPicPr>
            <p:cNvPr id="37" name="Picture 14">
              <a:extLst>
                <a:ext uri="{FF2B5EF4-FFF2-40B4-BE49-F238E27FC236}">
                  <a16:creationId xmlns:a16="http://schemas.microsoft.com/office/drawing/2014/main" id="{0B7A4F1D-DA14-4EAD-8F3C-9306EEE0CC38}"/>
                </a:ext>
              </a:extLst>
            </p:cNvPr>
            <p:cNvPicPr>
              <a:picLocks noChangeAspect="1" noChangeArrowheads="1"/>
            </p:cNvPicPr>
            <p:nvPr/>
          </p:nvPicPr>
          <p:blipFill>
            <a:blip r:embed="rId9" cstate="print"/>
            <a:srcRect/>
            <a:stretch>
              <a:fillRect/>
            </a:stretch>
          </p:blipFill>
          <p:spPr bwMode="auto">
            <a:xfrm>
              <a:off x="5327650" y="4868863"/>
              <a:ext cx="2562225" cy="1428750"/>
            </a:xfrm>
            <a:prstGeom prst="rect">
              <a:avLst/>
            </a:prstGeom>
            <a:noFill/>
            <a:ln w="12700" cap="sq">
              <a:noFill/>
              <a:miter lim="800000"/>
              <a:headEnd type="none" w="sm" len="sm"/>
              <a:tailEnd type="none" w="sm" len="sm"/>
            </a:ln>
          </p:spPr>
        </p:pic>
        <p:sp>
          <p:nvSpPr>
            <p:cNvPr id="38" name="Rectangle 15">
              <a:extLst>
                <a:ext uri="{FF2B5EF4-FFF2-40B4-BE49-F238E27FC236}">
                  <a16:creationId xmlns:a16="http://schemas.microsoft.com/office/drawing/2014/main" id="{53D3FA79-CCB6-4647-B2A4-977545765CD7}"/>
                </a:ext>
              </a:extLst>
            </p:cNvPr>
            <p:cNvSpPr>
              <a:spLocks noChangeArrowheads="1"/>
            </p:cNvSpPr>
            <p:nvPr/>
          </p:nvSpPr>
          <p:spPr bwMode="auto">
            <a:xfrm>
              <a:off x="5472113" y="4941888"/>
              <a:ext cx="2303462" cy="1116012"/>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aphicFrame>
          <p:nvGraphicFramePr>
            <p:cNvPr id="39" name="Object 5">
              <a:extLst>
                <a:ext uri="{FF2B5EF4-FFF2-40B4-BE49-F238E27FC236}">
                  <a16:creationId xmlns:a16="http://schemas.microsoft.com/office/drawing/2014/main" id="{66BCFC83-F041-4703-BBF2-A8FB430EFEE5}"/>
                </a:ext>
              </a:extLst>
            </p:cNvPr>
            <p:cNvGraphicFramePr>
              <a:graphicFrameLocks noChangeAspect="1"/>
            </p:cNvGraphicFramePr>
            <p:nvPr/>
          </p:nvGraphicFramePr>
          <p:xfrm>
            <a:off x="5953125" y="6338565"/>
            <a:ext cx="1301750" cy="334963"/>
          </p:xfrm>
          <a:graphic>
            <a:graphicData uri="http://schemas.openxmlformats.org/presentationml/2006/ole">
              <mc:AlternateContent xmlns:mc="http://schemas.openxmlformats.org/markup-compatibility/2006">
                <mc:Choice xmlns:v="urn:schemas-microsoft-com:vml" Requires="v">
                  <p:oleObj name="Equation" r:id="rId10" imgW="939600" imgH="241200" progId="Equation.3">
                    <p:embed/>
                  </p:oleObj>
                </mc:Choice>
                <mc:Fallback>
                  <p:oleObj name="Equation" r:id="rId10" imgW="939600" imgH="241200" progId="Equation.3">
                    <p:embed/>
                    <p:pic>
                      <p:nvPicPr>
                        <p:cNvPr id="39" name="Object 5">
                          <a:extLst>
                            <a:ext uri="{FF2B5EF4-FFF2-40B4-BE49-F238E27FC236}">
                              <a16:creationId xmlns:a16="http://schemas.microsoft.com/office/drawing/2014/main" id="{66BCFC83-F041-4703-BBF2-A8FB430EFE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3125" y="6338565"/>
                          <a:ext cx="1301750"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Rectangle 17">
              <a:extLst>
                <a:ext uri="{FF2B5EF4-FFF2-40B4-BE49-F238E27FC236}">
                  <a16:creationId xmlns:a16="http://schemas.microsoft.com/office/drawing/2014/main" id="{1349BB0D-6B38-43AE-9723-D41AAC685B31}"/>
                </a:ext>
              </a:extLst>
            </p:cNvPr>
            <p:cNvSpPr>
              <a:spLocks noChangeArrowheads="1"/>
            </p:cNvSpPr>
            <p:nvPr/>
          </p:nvSpPr>
          <p:spPr bwMode="auto">
            <a:xfrm>
              <a:off x="1511300" y="4951413"/>
              <a:ext cx="2305050" cy="1150937"/>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1" name="Line 19">
              <a:extLst>
                <a:ext uri="{FF2B5EF4-FFF2-40B4-BE49-F238E27FC236}">
                  <a16:creationId xmlns:a16="http://schemas.microsoft.com/office/drawing/2014/main" id="{A9613196-E4FA-455B-AA50-D92B7C3E39BF}"/>
                </a:ext>
              </a:extLst>
            </p:cNvPr>
            <p:cNvSpPr>
              <a:spLocks noChangeShapeType="1"/>
            </p:cNvSpPr>
            <p:nvPr/>
          </p:nvSpPr>
          <p:spPr bwMode="auto">
            <a:xfrm flipH="1">
              <a:off x="1908175" y="2816225"/>
              <a:ext cx="71438" cy="2160588"/>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42" name="Rectangle 20">
              <a:extLst>
                <a:ext uri="{FF2B5EF4-FFF2-40B4-BE49-F238E27FC236}">
                  <a16:creationId xmlns:a16="http://schemas.microsoft.com/office/drawing/2014/main" id="{A54E6799-B689-49B7-B45A-9BEF55E1375B}"/>
                </a:ext>
              </a:extLst>
            </p:cNvPr>
            <p:cNvSpPr>
              <a:spLocks noChangeArrowheads="1"/>
            </p:cNvSpPr>
            <p:nvPr/>
          </p:nvSpPr>
          <p:spPr bwMode="auto">
            <a:xfrm>
              <a:off x="5684838" y="2254250"/>
              <a:ext cx="325437" cy="344488"/>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3" name="Line 21">
              <a:extLst>
                <a:ext uri="{FF2B5EF4-FFF2-40B4-BE49-F238E27FC236}">
                  <a16:creationId xmlns:a16="http://schemas.microsoft.com/office/drawing/2014/main" id="{4448A11B-2169-4737-8728-96874EEA2AC4}"/>
                </a:ext>
              </a:extLst>
            </p:cNvPr>
            <p:cNvSpPr>
              <a:spLocks noChangeShapeType="1"/>
            </p:cNvSpPr>
            <p:nvPr/>
          </p:nvSpPr>
          <p:spPr bwMode="auto">
            <a:xfrm>
              <a:off x="5903913" y="2528888"/>
              <a:ext cx="73025" cy="2520950"/>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44" name="Oval 22">
              <a:extLst>
                <a:ext uri="{FF2B5EF4-FFF2-40B4-BE49-F238E27FC236}">
                  <a16:creationId xmlns:a16="http://schemas.microsoft.com/office/drawing/2014/main" id="{152C0F16-A143-4170-997D-86358EF58B85}"/>
                </a:ext>
              </a:extLst>
            </p:cNvPr>
            <p:cNvSpPr>
              <a:spLocks noChangeArrowheads="1"/>
            </p:cNvSpPr>
            <p:nvPr/>
          </p:nvSpPr>
          <p:spPr bwMode="auto">
            <a:xfrm>
              <a:off x="1511300" y="53006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5" name="Oval 23">
              <a:extLst>
                <a:ext uri="{FF2B5EF4-FFF2-40B4-BE49-F238E27FC236}">
                  <a16:creationId xmlns:a16="http://schemas.microsoft.com/office/drawing/2014/main" id="{BCA044FD-B2FE-449B-9247-89E56D6BE16C}"/>
                </a:ext>
              </a:extLst>
            </p:cNvPr>
            <p:cNvSpPr>
              <a:spLocks noChangeArrowheads="1"/>
            </p:cNvSpPr>
            <p:nvPr/>
          </p:nvSpPr>
          <p:spPr bwMode="auto">
            <a:xfrm>
              <a:off x="5534025" y="58324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6" name="Oval 24">
              <a:extLst>
                <a:ext uri="{FF2B5EF4-FFF2-40B4-BE49-F238E27FC236}">
                  <a16:creationId xmlns:a16="http://schemas.microsoft.com/office/drawing/2014/main" id="{83AEEB65-ED6E-4AAE-AEE9-8D900857F70E}"/>
                </a:ext>
              </a:extLst>
            </p:cNvPr>
            <p:cNvSpPr>
              <a:spLocks noChangeArrowheads="1"/>
            </p:cNvSpPr>
            <p:nvPr/>
          </p:nvSpPr>
          <p:spPr bwMode="auto">
            <a:xfrm>
              <a:off x="1584325" y="50847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7" name="Oval 25">
              <a:extLst>
                <a:ext uri="{FF2B5EF4-FFF2-40B4-BE49-F238E27FC236}">
                  <a16:creationId xmlns:a16="http://schemas.microsoft.com/office/drawing/2014/main" id="{42F10530-480F-49F6-AAD0-762197600836}"/>
                </a:ext>
              </a:extLst>
            </p:cNvPr>
            <p:cNvSpPr>
              <a:spLocks noChangeArrowheads="1"/>
            </p:cNvSpPr>
            <p:nvPr/>
          </p:nvSpPr>
          <p:spPr bwMode="auto">
            <a:xfrm>
              <a:off x="5651500" y="55530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8" name="Oval 26">
              <a:extLst>
                <a:ext uri="{FF2B5EF4-FFF2-40B4-BE49-F238E27FC236}">
                  <a16:creationId xmlns:a16="http://schemas.microsoft.com/office/drawing/2014/main" id="{F0338F9A-D929-48AB-9774-EE0E70B00ADA}"/>
                </a:ext>
              </a:extLst>
            </p:cNvPr>
            <p:cNvSpPr>
              <a:spLocks noChangeArrowheads="1"/>
            </p:cNvSpPr>
            <p:nvPr/>
          </p:nvSpPr>
          <p:spPr bwMode="auto">
            <a:xfrm>
              <a:off x="1727200" y="49307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9" name="Oval 27">
              <a:extLst>
                <a:ext uri="{FF2B5EF4-FFF2-40B4-BE49-F238E27FC236}">
                  <a16:creationId xmlns:a16="http://schemas.microsoft.com/office/drawing/2014/main" id="{96FC3474-AAA0-4DA3-B6DB-45F57992AFAB}"/>
                </a:ext>
              </a:extLst>
            </p:cNvPr>
            <p:cNvSpPr>
              <a:spLocks noChangeArrowheads="1"/>
            </p:cNvSpPr>
            <p:nvPr/>
          </p:nvSpPr>
          <p:spPr bwMode="auto">
            <a:xfrm>
              <a:off x="5795963" y="530066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0" name="Oval 28">
              <a:extLst>
                <a:ext uri="{FF2B5EF4-FFF2-40B4-BE49-F238E27FC236}">
                  <a16:creationId xmlns:a16="http://schemas.microsoft.com/office/drawing/2014/main" id="{4C7DD9F0-F766-4BDB-AC93-B8343B8878DF}"/>
                </a:ext>
              </a:extLst>
            </p:cNvPr>
            <p:cNvSpPr>
              <a:spLocks noChangeArrowheads="1"/>
            </p:cNvSpPr>
            <p:nvPr/>
          </p:nvSpPr>
          <p:spPr bwMode="auto">
            <a:xfrm>
              <a:off x="5975350" y="51212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1" name="Oval 29">
              <a:extLst>
                <a:ext uri="{FF2B5EF4-FFF2-40B4-BE49-F238E27FC236}">
                  <a16:creationId xmlns:a16="http://schemas.microsoft.com/office/drawing/2014/main" id="{F5C4029B-2F0A-4704-B4B3-E27E5044B0BD}"/>
                </a:ext>
              </a:extLst>
            </p:cNvPr>
            <p:cNvSpPr>
              <a:spLocks noChangeArrowheads="1"/>
            </p:cNvSpPr>
            <p:nvPr/>
          </p:nvSpPr>
          <p:spPr bwMode="auto">
            <a:xfrm>
              <a:off x="1906588" y="503237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sp>
        <p:nvSpPr>
          <p:cNvPr id="56" name="Rectangle 2">
            <a:extLst>
              <a:ext uri="{FF2B5EF4-FFF2-40B4-BE49-F238E27FC236}">
                <a16:creationId xmlns:a16="http://schemas.microsoft.com/office/drawing/2014/main" id="{058AEE8A-C680-482B-B9F9-A706A533E351}"/>
              </a:ext>
            </a:extLst>
          </p:cNvPr>
          <p:cNvSpPr txBox="1">
            <a:spLocks noChangeArrowheads="1"/>
          </p:cNvSpPr>
          <p:nvPr/>
        </p:nvSpPr>
        <p:spPr>
          <a:xfrm>
            <a:off x="1656450" y="163166"/>
            <a:ext cx="5831099" cy="8575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自动尺度选择</a:t>
            </a:r>
            <a:endParaRPr lang="ru-RU" dirty="0"/>
          </a:p>
        </p:txBody>
      </p:sp>
    </p:spTree>
    <p:extLst>
      <p:ext uri="{BB962C8B-B14F-4D97-AF65-F5344CB8AC3E}">
        <p14:creationId xmlns:p14="http://schemas.microsoft.com/office/powerpoint/2010/main" val="4117500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5">
            <a:extLst>
              <a:ext uri="{FF2B5EF4-FFF2-40B4-BE49-F238E27FC236}">
                <a16:creationId xmlns:a16="http://schemas.microsoft.com/office/drawing/2014/main" id="{11A6995D-74E9-43DE-94EA-961F893D4871}"/>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246" name="Content Placeholder 2"/>
          <p:cNvSpPr>
            <a:spLocks noGrp="1"/>
          </p:cNvSpPr>
          <p:nvPr>
            <p:ph idx="4294967295"/>
          </p:nvPr>
        </p:nvSpPr>
        <p:spPr>
          <a:xfrm>
            <a:off x="457200" y="999651"/>
            <a:ext cx="8229600" cy="3395520"/>
          </a:xfrm>
        </p:spPr>
        <p:txBody>
          <a:bodyPr/>
          <a:lstStyle/>
          <a:p>
            <a:pPr eaLnBrk="1" hangingPunct="1"/>
            <a:r>
              <a:rPr lang="en-US" dirty="0"/>
              <a:t>Function responses for increasing scale (scale signature) </a:t>
            </a:r>
            <a:endParaRPr lang="de-CH" dirty="0"/>
          </a:p>
          <a:p>
            <a:pPr eaLnBrk="1" hangingPunct="1"/>
            <a:endParaRPr lang="de-CH" dirty="0"/>
          </a:p>
        </p:txBody>
      </p:sp>
      <p:sp>
        <p:nvSpPr>
          <p:cNvPr id="10247" name="Slide Number Placeholder 3"/>
          <p:cNvSpPr txBox="1">
            <a:spLocks noGrp="1"/>
          </p:cNvSpPr>
          <p:nvPr/>
        </p:nvSpPr>
        <p:spPr bwMode="auto">
          <a:xfrm>
            <a:off x="6572867" y="4802082"/>
            <a:ext cx="1429191" cy="343006"/>
          </a:xfrm>
          <a:prstGeom prst="rect">
            <a:avLst/>
          </a:prstGeom>
          <a:noFill/>
          <a:ln w="12700" cap="sq">
            <a:noFill/>
            <a:miter lim="800000"/>
            <a:headEnd type="none" w="sm" len="sm"/>
            <a:tailEnd type="none" w="sm" len="sm"/>
          </a:ln>
        </p:spPr>
        <p:txBody>
          <a:bodyPr/>
          <a:lstStyle/>
          <a:p>
            <a:pPr algn="r" eaLnBrk="0" fontAlgn="base" hangingPunct="0">
              <a:spcBef>
                <a:spcPct val="0"/>
              </a:spcBef>
              <a:spcAft>
                <a:spcPct val="0"/>
              </a:spcAft>
            </a:pPr>
            <a:fld id="{98FEDBBD-03C6-4AE0-992C-6DA7542ECA0D}" type="slidenum">
              <a:rPr lang="de-DE" sz="1050">
                <a:solidFill>
                  <a:srgbClr val="000000"/>
                </a:solidFill>
              </a:rPr>
              <a:pPr algn="r" eaLnBrk="0" fontAlgn="base" hangingPunct="0">
                <a:spcBef>
                  <a:spcPct val="0"/>
                </a:spcBef>
                <a:spcAft>
                  <a:spcPct val="0"/>
                </a:spcAft>
              </a:pPr>
              <a:t>49</a:t>
            </a:fld>
            <a:endParaRPr lang="de-DE" sz="1050">
              <a:solidFill>
                <a:srgbClr val="000000"/>
              </a:solidFill>
            </a:endParaRPr>
          </a:p>
        </p:txBody>
      </p:sp>
      <p:grpSp>
        <p:nvGrpSpPr>
          <p:cNvPr id="28" name="Group 101">
            <a:extLst>
              <a:ext uri="{FF2B5EF4-FFF2-40B4-BE49-F238E27FC236}">
                <a16:creationId xmlns:a16="http://schemas.microsoft.com/office/drawing/2014/main" id="{64E09C70-E7EF-45B3-8690-4B066AE3850A}"/>
              </a:ext>
            </a:extLst>
          </p:cNvPr>
          <p:cNvGrpSpPr>
            <a:grpSpLocks/>
          </p:cNvGrpSpPr>
          <p:nvPr/>
        </p:nvGrpSpPr>
        <p:grpSpPr bwMode="auto">
          <a:xfrm>
            <a:off x="2807804" y="1611072"/>
            <a:ext cx="5136750" cy="3534015"/>
            <a:chOff x="1042988" y="1952625"/>
            <a:chExt cx="6846887" cy="4720903"/>
          </a:xfrm>
        </p:grpSpPr>
        <p:graphicFrame>
          <p:nvGraphicFramePr>
            <p:cNvPr id="29" name="Object 4">
              <a:extLst>
                <a:ext uri="{FF2B5EF4-FFF2-40B4-BE49-F238E27FC236}">
                  <a16:creationId xmlns:a16="http://schemas.microsoft.com/office/drawing/2014/main" id="{E6F31CD3-D06F-4C2D-BFF6-0E51FC5E404C}"/>
                </a:ext>
              </a:extLst>
            </p:cNvPr>
            <p:cNvGraphicFramePr>
              <a:graphicFrameLocks noChangeAspect="1"/>
            </p:cNvGraphicFramePr>
            <p:nvPr/>
          </p:nvGraphicFramePr>
          <p:xfrm>
            <a:off x="2093913" y="6392540"/>
            <a:ext cx="1038225" cy="277813"/>
          </p:xfrm>
          <a:graphic>
            <a:graphicData uri="http://schemas.openxmlformats.org/presentationml/2006/ole">
              <mc:AlternateContent xmlns:mc="http://schemas.openxmlformats.org/markup-compatibility/2006">
                <mc:Choice xmlns:v="urn:schemas-microsoft-com:vml" Requires="v">
                  <p:oleObj name="Equation" r:id="rId4" imgW="901440" imgH="241200" progId="Equation.3">
                    <p:embed/>
                  </p:oleObj>
                </mc:Choice>
                <mc:Fallback>
                  <p:oleObj name="Equation" r:id="rId4" imgW="901440" imgH="241200" progId="Equation.3">
                    <p:embed/>
                    <p:pic>
                      <p:nvPicPr>
                        <p:cNvPr id="29" name="Object 4">
                          <a:extLst>
                            <a:ext uri="{FF2B5EF4-FFF2-40B4-BE49-F238E27FC236}">
                              <a16:creationId xmlns:a16="http://schemas.microsoft.com/office/drawing/2014/main" id="{E6F31CD3-D06F-4C2D-BFF6-0E51FC5E40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13" y="6392540"/>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 name="Picture 4">
              <a:extLst>
                <a:ext uri="{FF2B5EF4-FFF2-40B4-BE49-F238E27FC236}">
                  <a16:creationId xmlns:a16="http://schemas.microsoft.com/office/drawing/2014/main" id="{9A0A5720-CF40-46C7-9A40-5182153ADAE2}"/>
                </a:ext>
              </a:extLst>
            </p:cNvPr>
            <p:cNvPicPr>
              <a:picLocks noChangeAspect="1" noChangeArrowheads="1"/>
            </p:cNvPicPr>
            <p:nvPr/>
          </p:nvPicPr>
          <p:blipFill>
            <a:blip r:embed="rId6" cstate="print"/>
            <a:srcRect/>
            <a:stretch>
              <a:fillRect/>
            </a:stretch>
          </p:blipFill>
          <p:spPr bwMode="auto">
            <a:xfrm>
              <a:off x="1304925" y="4895850"/>
              <a:ext cx="2619375" cy="1485900"/>
            </a:xfrm>
            <a:prstGeom prst="rect">
              <a:avLst/>
            </a:prstGeom>
            <a:noFill/>
            <a:ln w="12700" cap="sq">
              <a:noFill/>
              <a:miter lim="800000"/>
              <a:headEnd type="none" w="sm" len="sm"/>
              <a:tailEnd type="none" w="sm" len="sm"/>
            </a:ln>
          </p:spPr>
        </p:pic>
        <p:pic>
          <p:nvPicPr>
            <p:cNvPr id="32" name="Picture 5">
              <a:extLst>
                <a:ext uri="{FF2B5EF4-FFF2-40B4-BE49-F238E27FC236}">
                  <a16:creationId xmlns:a16="http://schemas.microsoft.com/office/drawing/2014/main" id="{B1C98A72-1274-4DAE-BC87-D800A2D555EA}"/>
                </a:ext>
              </a:extLst>
            </p:cNvPr>
            <p:cNvPicPr>
              <a:picLocks noChangeAspect="1" noChangeArrowheads="1"/>
            </p:cNvPicPr>
            <p:nvPr/>
          </p:nvPicPr>
          <p:blipFill>
            <a:blip r:embed="rId7" cstate="print"/>
            <a:srcRect/>
            <a:stretch>
              <a:fillRect/>
            </a:stretch>
          </p:blipFill>
          <p:spPr bwMode="auto">
            <a:xfrm>
              <a:off x="1042988" y="1952625"/>
              <a:ext cx="3313112" cy="2649538"/>
            </a:xfrm>
            <a:prstGeom prst="rect">
              <a:avLst/>
            </a:prstGeom>
            <a:noFill/>
            <a:ln w="9525">
              <a:noFill/>
              <a:miter lim="800000"/>
              <a:headEnd/>
              <a:tailEnd/>
            </a:ln>
          </p:spPr>
        </p:pic>
        <p:pic>
          <p:nvPicPr>
            <p:cNvPr id="33" name="Picture 6">
              <a:extLst>
                <a:ext uri="{FF2B5EF4-FFF2-40B4-BE49-F238E27FC236}">
                  <a16:creationId xmlns:a16="http://schemas.microsoft.com/office/drawing/2014/main" id="{0455032C-20F8-4EE0-8B6A-758B1341D7FD}"/>
                </a:ext>
              </a:extLst>
            </p:cNvPr>
            <p:cNvPicPr>
              <a:picLocks noChangeAspect="1" noChangeArrowheads="1"/>
            </p:cNvPicPr>
            <p:nvPr/>
          </p:nvPicPr>
          <p:blipFill>
            <a:blip r:embed="rId8" cstate="print"/>
            <a:srcRect/>
            <a:stretch>
              <a:fillRect/>
            </a:stretch>
          </p:blipFill>
          <p:spPr bwMode="auto">
            <a:xfrm>
              <a:off x="5265738" y="1989138"/>
              <a:ext cx="2619375" cy="2663825"/>
            </a:xfrm>
            <a:prstGeom prst="rect">
              <a:avLst/>
            </a:prstGeom>
            <a:noFill/>
            <a:ln w="9525">
              <a:noFill/>
              <a:miter lim="800000"/>
              <a:headEnd/>
              <a:tailEnd/>
            </a:ln>
          </p:spPr>
        </p:pic>
        <p:sp>
          <p:nvSpPr>
            <p:cNvPr id="34" name="Rectangle 7">
              <a:extLst>
                <a:ext uri="{FF2B5EF4-FFF2-40B4-BE49-F238E27FC236}">
                  <a16:creationId xmlns:a16="http://schemas.microsoft.com/office/drawing/2014/main" id="{A53BCC57-B658-40BE-9C65-022F43BB9EFC}"/>
                </a:ext>
              </a:extLst>
            </p:cNvPr>
            <p:cNvSpPr>
              <a:spLocks noChangeArrowheads="1"/>
            </p:cNvSpPr>
            <p:nvPr/>
          </p:nvSpPr>
          <p:spPr bwMode="auto">
            <a:xfrm>
              <a:off x="1481138" y="2217738"/>
              <a:ext cx="939800" cy="958850"/>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nvGrpSpPr>
            <p:cNvPr id="35" name="Group 8">
              <a:extLst>
                <a:ext uri="{FF2B5EF4-FFF2-40B4-BE49-F238E27FC236}">
                  <a16:creationId xmlns:a16="http://schemas.microsoft.com/office/drawing/2014/main" id="{D6F4DCA7-D466-4BFC-9C00-412DCC4EFD70}"/>
                </a:ext>
              </a:extLst>
            </p:cNvPr>
            <p:cNvGrpSpPr>
              <a:grpSpLocks/>
            </p:cNvGrpSpPr>
            <p:nvPr/>
          </p:nvGrpSpPr>
          <p:grpSpPr bwMode="auto">
            <a:xfrm>
              <a:off x="5821363" y="2393950"/>
              <a:ext cx="73025" cy="73025"/>
              <a:chOff x="1292" y="2205"/>
              <a:chExt cx="46" cy="46"/>
            </a:xfrm>
          </p:grpSpPr>
          <p:sp>
            <p:nvSpPr>
              <p:cNvPr id="73" name="Line 9">
                <a:extLst>
                  <a:ext uri="{FF2B5EF4-FFF2-40B4-BE49-F238E27FC236}">
                    <a16:creationId xmlns:a16="http://schemas.microsoft.com/office/drawing/2014/main" id="{36C3A5D4-D7F7-4910-B19F-ACC5521ABA7F}"/>
                  </a:ext>
                </a:extLst>
              </p:cNvPr>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74" name="Line 10">
                <a:extLst>
                  <a:ext uri="{FF2B5EF4-FFF2-40B4-BE49-F238E27FC236}">
                    <a16:creationId xmlns:a16="http://schemas.microsoft.com/office/drawing/2014/main" id="{B2F4E55E-B9A9-458A-95CC-39FECAB62922}"/>
                  </a:ext>
                </a:extLst>
              </p:cNvPr>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grpSp>
          <p:nvGrpSpPr>
            <p:cNvPr id="36" name="Group 11">
              <a:extLst>
                <a:ext uri="{FF2B5EF4-FFF2-40B4-BE49-F238E27FC236}">
                  <a16:creationId xmlns:a16="http://schemas.microsoft.com/office/drawing/2014/main" id="{AEF2642A-8AB2-4EEA-88CD-872258632C88}"/>
                </a:ext>
              </a:extLst>
            </p:cNvPr>
            <p:cNvGrpSpPr>
              <a:grpSpLocks/>
            </p:cNvGrpSpPr>
            <p:nvPr/>
          </p:nvGrpSpPr>
          <p:grpSpPr bwMode="auto">
            <a:xfrm>
              <a:off x="1943100" y="2636838"/>
              <a:ext cx="73025" cy="73025"/>
              <a:chOff x="1292" y="2205"/>
              <a:chExt cx="46" cy="46"/>
            </a:xfrm>
          </p:grpSpPr>
          <p:sp>
            <p:nvSpPr>
              <p:cNvPr id="71" name="Line 12">
                <a:extLst>
                  <a:ext uri="{FF2B5EF4-FFF2-40B4-BE49-F238E27FC236}">
                    <a16:creationId xmlns:a16="http://schemas.microsoft.com/office/drawing/2014/main" id="{FE0573D4-DF7C-4B1E-A894-B0CD226BDB3F}"/>
                  </a:ext>
                </a:extLst>
              </p:cNvPr>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72" name="Line 13">
                <a:extLst>
                  <a:ext uri="{FF2B5EF4-FFF2-40B4-BE49-F238E27FC236}">
                    <a16:creationId xmlns:a16="http://schemas.microsoft.com/office/drawing/2014/main" id="{9FE4C282-0D04-4E95-83EB-246097312BE7}"/>
                  </a:ext>
                </a:extLst>
              </p:cNvPr>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pic>
          <p:nvPicPr>
            <p:cNvPr id="37" name="Picture 14">
              <a:extLst>
                <a:ext uri="{FF2B5EF4-FFF2-40B4-BE49-F238E27FC236}">
                  <a16:creationId xmlns:a16="http://schemas.microsoft.com/office/drawing/2014/main" id="{35AE9FBA-268E-45D7-A3C8-16FD6CB2FEDB}"/>
                </a:ext>
              </a:extLst>
            </p:cNvPr>
            <p:cNvPicPr>
              <a:picLocks noChangeAspect="1" noChangeArrowheads="1"/>
            </p:cNvPicPr>
            <p:nvPr/>
          </p:nvPicPr>
          <p:blipFill>
            <a:blip r:embed="rId9" cstate="print"/>
            <a:srcRect/>
            <a:stretch>
              <a:fillRect/>
            </a:stretch>
          </p:blipFill>
          <p:spPr bwMode="auto">
            <a:xfrm>
              <a:off x="5327650" y="4868863"/>
              <a:ext cx="2562225" cy="1428750"/>
            </a:xfrm>
            <a:prstGeom prst="rect">
              <a:avLst/>
            </a:prstGeom>
            <a:noFill/>
            <a:ln w="12700" cap="sq">
              <a:noFill/>
              <a:miter lim="800000"/>
              <a:headEnd type="none" w="sm" len="sm"/>
              <a:tailEnd type="none" w="sm" len="sm"/>
            </a:ln>
          </p:spPr>
        </p:pic>
        <p:sp>
          <p:nvSpPr>
            <p:cNvPr id="38" name="Rectangle 15">
              <a:extLst>
                <a:ext uri="{FF2B5EF4-FFF2-40B4-BE49-F238E27FC236}">
                  <a16:creationId xmlns:a16="http://schemas.microsoft.com/office/drawing/2014/main" id="{FB041737-9B17-4B73-B0EB-65DA376280F4}"/>
                </a:ext>
              </a:extLst>
            </p:cNvPr>
            <p:cNvSpPr>
              <a:spLocks noChangeArrowheads="1"/>
            </p:cNvSpPr>
            <p:nvPr/>
          </p:nvSpPr>
          <p:spPr bwMode="auto">
            <a:xfrm>
              <a:off x="5472113" y="4941888"/>
              <a:ext cx="2303462" cy="1116012"/>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aphicFrame>
          <p:nvGraphicFramePr>
            <p:cNvPr id="39" name="Object 5">
              <a:extLst>
                <a:ext uri="{FF2B5EF4-FFF2-40B4-BE49-F238E27FC236}">
                  <a16:creationId xmlns:a16="http://schemas.microsoft.com/office/drawing/2014/main" id="{5819EBA3-54D8-4B48-B823-811C531401C8}"/>
                </a:ext>
              </a:extLst>
            </p:cNvPr>
            <p:cNvGraphicFramePr>
              <a:graphicFrameLocks noChangeAspect="1"/>
            </p:cNvGraphicFramePr>
            <p:nvPr/>
          </p:nvGraphicFramePr>
          <p:xfrm>
            <a:off x="5953125" y="6338565"/>
            <a:ext cx="1301750" cy="334963"/>
          </p:xfrm>
          <a:graphic>
            <a:graphicData uri="http://schemas.openxmlformats.org/presentationml/2006/ole">
              <mc:AlternateContent xmlns:mc="http://schemas.openxmlformats.org/markup-compatibility/2006">
                <mc:Choice xmlns:v="urn:schemas-microsoft-com:vml" Requires="v">
                  <p:oleObj name="Equation" r:id="rId10" imgW="939600" imgH="241200" progId="Equation.3">
                    <p:embed/>
                  </p:oleObj>
                </mc:Choice>
                <mc:Fallback>
                  <p:oleObj name="Equation" r:id="rId10" imgW="939600" imgH="241200" progId="Equation.3">
                    <p:embed/>
                    <p:pic>
                      <p:nvPicPr>
                        <p:cNvPr id="39" name="Object 5">
                          <a:extLst>
                            <a:ext uri="{FF2B5EF4-FFF2-40B4-BE49-F238E27FC236}">
                              <a16:creationId xmlns:a16="http://schemas.microsoft.com/office/drawing/2014/main" id="{5819EBA3-54D8-4B48-B823-811C531401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3125" y="6338565"/>
                          <a:ext cx="1301750"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Rectangle 17">
              <a:extLst>
                <a:ext uri="{FF2B5EF4-FFF2-40B4-BE49-F238E27FC236}">
                  <a16:creationId xmlns:a16="http://schemas.microsoft.com/office/drawing/2014/main" id="{8D2039C1-55E9-4DE7-A70E-268A7F229BF2}"/>
                </a:ext>
              </a:extLst>
            </p:cNvPr>
            <p:cNvSpPr>
              <a:spLocks noChangeArrowheads="1"/>
            </p:cNvSpPr>
            <p:nvPr/>
          </p:nvSpPr>
          <p:spPr bwMode="auto">
            <a:xfrm>
              <a:off x="1511300" y="4951413"/>
              <a:ext cx="2305050" cy="1150937"/>
            </a:xfrm>
            <a:prstGeom prst="rect">
              <a:avLst/>
            </a:prstGeom>
            <a:solidFill>
              <a:schemeClr val="tx1"/>
            </a:solidFill>
            <a:ln w="12700" cap="sq">
              <a:no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1" name="Line 19">
              <a:extLst>
                <a:ext uri="{FF2B5EF4-FFF2-40B4-BE49-F238E27FC236}">
                  <a16:creationId xmlns:a16="http://schemas.microsoft.com/office/drawing/2014/main" id="{664DED76-5DAA-4F2E-B711-C417D841577E}"/>
                </a:ext>
              </a:extLst>
            </p:cNvPr>
            <p:cNvSpPr>
              <a:spLocks noChangeShapeType="1"/>
            </p:cNvSpPr>
            <p:nvPr/>
          </p:nvSpPr>
          <p:spPr bwMode="auto">
            <a:xfrm>
              <a:off x="1979613" y="2816225"/>
              <a:ext cx="1692275" cy="3133725"/>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42" name="Rectangle 20">
              <a:extLst>
                <a:ext uri="{FF2B5EF4-FFF2-40B4-BE49-F238E27FC236}">
                  <a16:creationId xmlns:a16="http://schemas.microsoft.com/office/drawing/2014/main" id="{FD62273B-2299-4D8E-84A3-429F339960B9}"/>
                </a:ext>
              </a:extLst>
            </p:cNvPr>
            <p:cNvSpPr>
              <a:spLocks noChangeArrowheads="1"/>
            </p:cNvSpPr>
            <p:nvPr/>
          </p:nvSpPr>
          <p:spPr bwMode="auto">
            <a:xfrm>
              <a:off x="5360988" y="1974850"/>
              <a:ext cx="939800" cy="958850"/>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3" name="Line 21">
              <a:extLst>
                <a:ext uri="{FF2B5EF4-FFF2-40B4-BE49-F238E27FC236}">
                  <a16:creationId xmlns:a16="http://schemas.microsoft.com/office/drawing/2014/main" id="{9E1BF30F-5774-40BE-A695-B248BA99C05E}"/>
                </a:ext>
              </a:extLst>
            </p:cNvPr>
            <p:cNvSpPr>
              <a:spLocks noChangeShapeType="1"/>
            </p:cNvSpPr>
            <p:nvPr/>
          </p:nvSpPr>
          <p:spPr bwMode="auto">
            <a:xfrm>
              <a:off x="5903913" y="2528888"/>
              <a:ext cx="1692275" cy="2628900"/>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44" name="Oval 22">
              <a:extLst>
                <a:ext uri="{FF2B5EF4-FFF2-40B4-BE49-F238E27FC236}">
                  <a16:creationId xmlns:a16="http://schemas.microsoft.com/office/drawing/2014/main" id="{64BAF39A-0EBB-461B-A7FC-7CE15302F64C}"/>
                </a:ext>
              </a:extLst>
            </p:cNvPr>
            <p:cNvSpPr>
              <a:spLocks noChangeArrowheads="1"/>
            </p:cNvSpPr>
            <p:nvPr/>
          </p:nvSpPr>
          <p:spPr bwMode="auto">
            <a:xfrm>
              <a:off x="1511300" y="53006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5" name="Oval 23">
              <a:extLst>
                <a:ext uri="{FF2B5EF4-FFF2-40B4-BE49-F238E27FC236}">
                  <a16:creationId xmlns:a16="http://schemas.microsoft.com/office/drawing/2014/main" id="{8188CBA6-553F-4D20-918E-B4FE099C1F30}"/>
                </a:ext>
              </a:extLst>
            </p:cNvPr>
            <p:cNvSpPr>
              <a:spLocks noChangeArrowheads="1"/>
            </p:cNvSpPr>
            <p:nvPr/>
          </p:nvSpPr>
          <p:spPr bwMode="auto">
            <a:xfrm>
              <a:off x="5534025" y="58324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6" name="Oval 24">
              <a:extLst>
                <a:ext uri="{FF2B5EF4-FFF2-40B4-BE49-F238E27FC236}">
                  <a16:creationId xmlns:a16="http://schemas.microsoft.com/office/drawing/2014/main" id="{5039FE66-C9E0-4D86-BD1E-1C1B58BEE4C9}"/>
                </a:ext>
              </a:extLst>
            </p:cNvPr>
            <p:cNvSpPr>
              <a:spLocks noChangeArrowheads="1"/>
            </p:cNvSpPr>
            <p:nvPr/>
          </p:nvSpPr>
          <p:spPr bwMode="auto">
            <a:xfrm>
              <a:off x="1584325" y="50847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7" name="Oval 25">
              <a:extLst>
                <a:ext uri="{FF2B5EF4-FFF2-40B4-BE49-F238E27FC236}">
                  <a16:creationId xmlns:a16="http://schemas.microsoft.com/office/drawing/2014/main" id="{D99EDC0A-7CF2-418A-A753-563307AD9B2C}"/>
                </a:ext>
              </a:extLst>
            </p:cNvPr>
            <p:cNvSpPr>
              <a:spLocks noChangeArrowheads="1"/>
            </p:cNvSpPr>
            <p:nvPr/>
          </p:nvSpPr>
          <p:spPr bwMode="auto">
            <a:xfrm>
              <a:off x="5651500" y="55530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8" name="Oval 26">
              <a:extLst>
                <a:ext uri="{FF2B5EF4-FFF2-40B4-BE49-F238E27FC236}">
                  <a16:creationId xmlns:a16="http://schemas.microsoft.com/office/drawing/2014/main" id="{607D29F7-277B-40C2-993E-42BA50D06D09}"/>
                </a:ext>
              </a:extLst>
            </p:cNvPr>
            <p:cNvSpPr>
              <a:spLocks noChangeArrowheads="1"/>
            </p:cNvSpPr>
            <p:nvPr/>
          </p:nvSpPr>
          <p:spPr bwMode="auto">
            <a:xfrm>
              <a:off x="1727200" y="49307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49" name="Oval 27">
              <a:extLst>
                <a:ext uri="{FF2B5EF4-FFF2-40B4-BE49-F238E27FC236}">
                  <a16:creationId xmlns:a16="http://schemas.microsoft.com/office/drawing/2014/main" id="{BD903B10-8D9E-4DB9-BA21-87F828A2D849}"/>
                </a:ext>
              </a:extLst>
            </p:cNvPr>
            <p:cNvSpPr>
              <a:spLocks noChangeArrowheads="1"/>
            </p:cNvSpPr>
            <p:nvPr/>
          </p:nvSpPr>
          <p:spPr bwMode="auto">
            <a:xfrm>
              <a:off x="5795963" y="530066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0" name="Oval 28">
              <a:extLst>
                <a:ext uri="{FF2B5EF4-FFF2-40B4-BE49-F238E27FC236}">
                  <a16:creationId xmlns:a16="http://schemas.microsoft.com/office/drawing/2014/main" id="{1BBFD0D3-2BCD-4483-9B72-06FB27420AB7}"/>
                </a:ext>
              </a:extLst>
            </p:cNvPr>
            <p:cNvSpPr>
              <a:spLocks noChangeArrowheads="1"/>
            </p:cNvSpPr>
            <p:nvPr/>
          </p:nvSpPr>
          <p:spPr bwMode="auto">
            <a:xfrm>
              <a:off x="5975350" y="51212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1" name="Oval 29">
              <a:extLst>
                <a:ext uri="{FF2B5EF4-FFF2-40B4-BE49-F238E27FC236}">
                  <a16:creationId xmlns:a16="http://schemas.microsoft.com/office/drawing/2014/main" id="{4A6816E9-22BA-4AB0-92A8-C3F321ECFFF5}"/>
                </a:ext>
              </a:extLst>
            </p:cNvPr>
            <p:cNvSpPr>
              <a:spLocks noChangeArrowheads="1"/>
            </p:cNvSpPr>
            <p:nvPr/>
          </p:nvSpPr>
          <p:spPr bwMode="auto">
            <a:xfrm>
              <a:off x="1906588" y="503237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2" name="Oval 30">
              <a:extLst>
                <a:ext uri="{FF2B5EF4-FFF2-40B4-BE49-F238E27FC236}">
                  <a16:creationId xmlns:a16="http://schemas.microsoft.com/office/drawing/2014/main" id="{886D2FD7-F0D7-4F43-8676-647DB9C8474A}"/>
                </a:ext>
              </a:extLst>
            </p:cNvPr>
            <p:cNvSpPr>
              <a:spLocks noChangeArrowheads="1"/>
            </p:cNvSpPr>
            <p:nvPr/>
          </p:nvSpPr>
          <p:spPr bwMode="auto">
            <a:xfrm>
              <a:off x="2051050" y="52117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3" name="Oval 31">
              <a:extLst>
                <a:ext uri="{FF2B5EF4-FFF2-40B4-BE49-F238E27FC236}">
                  <a16:creationId xmlns:a16="http://schemas.microsoft.com/office/drawing/2014/main" id="{FACFE7FD-6D35-422B-BFD9-7AC7C26455A4}"/>
                </a:ext>
              </a:extLst>
            </p:cNvPr>
            <p:cNvSpPr>
              <a:spLocks noChangeArrowheads="1"/>
            </p:cNvSpPr>
            <p:nvPr/>
          </p:nvSpPr>
          <p:spPr bwMode="auto">
            <a:xfrm>
              <a:off x="2230438" y="540861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4" name="Oval 32">
              <a:extLst>
                <a:ext uri="{FF2B5EF4-FFF2-40B4-BE49-F238E27FC236}">
                  <a16:creationId xmlns:a16="http://schemas.microsoft.com/office/drawing/2014/main" id="{E9A7250D-B950-4C97-8436-5CC5478A88A9}"/>
                </a:ext>
              </a:extLst>
            </p:cNvPr>
            <p:cNvSpPr>
              <a:spLocks noChangeArrowheads="1"/>
            </p:cNvSpPr>
            <p:nvPr/>
          </p:nvSpPr>
          <p:spPr bwMode="auto">
            <a:xfrm>
              <a:off x="2409825" y="55530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5" name="Oval 33">
              <a:extLst>
                <a:ext uri="{FF2B5EF4-FFF2-40B4-BE49-F238E27FC236}">
                  <a16:creationId xmlns:a16="http://schemas.microsoft.com/office/drawing/2014/main" id="{45E1FDA4-5A9F-45F8-A4C7-484C3BC28254}"/>
                </a:ext>
              </a:extLst>
            </p:cNvPr>
            <p:cNvSpPr>
              <a:spLocks noChangeArrowheads="1"/>
            </p:cNvSpPr>
            <p:nvPr/>
          </p:nvSpPr>
          <p:spPr bwMode="auto">
            <a:xfrm>
              <a:off x="2590800" y="56610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6" name="Oval 34">
              <a:extLst>
                <a:ext uri="{FF2B5EF4-FFF2-40B4-BE49-F238E27FC236}">
                  <a16:creationId xmlns:a16="http://schemas.microsoft.com/office/drawing/2014/main" id="{EFED623B-0EB8-4665-A132-55600420557E}"/>
                </a:ext>
              </a:extLst>
            </p:cNvPr>
            <p:cNvSpPr>
              <a:spLocks noChangeArrowheads="1"/>
            </p:cNvSpPr>
            <p:nvPr/>
          </p:nvSpPr>
          <p:spPr bwMode="auto">
            <a:xfrm>
              <a:off x="2770188" y="573405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7" name="Oval 35">
              <a:extLst>
                <a:ext uri="{FF2B5EF4-FFF2-40B4-BE49-F238E27FC236}">
                  <a16:creationId xmlns:a16="http://schemas.microsoft.com/office/drawing/2014/main" id="{92577FF8-833C-4BB6-8290-BFD2EF05ACA1}"/>
                </a:ext>
              </a:extLst>
            </p:cNvPr>
            <p:cNvSpPr>
              <a:spLocks noChangeArrowheads="1"/>
            </p:cNvSpPr>
            <p:nvPr/>
          </p:nvSpPr>
          <p:spPr bwMode="auto">
            <a:xfrm>
              <a:off x="2949575" y="57864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8" name="Oval 36">
              <a:extLst>
                <a:ext uri="{FF2B5EF4-FFF2-40B4-BE49-F238E27FC236}">
                  <a16:creationId xmlns:a16="http://schemas.microsoft.com/office/drawing/2014/main" id="{B3D28CEE-CA75-41D5-B299-C404C5F434F8}"/>
                </a:ext>
              </a:extLst>
            </p:cNvPr>
            <p:cNvSpPr>
              <a:spLocks noChangeArrowheads="1"/>
            </p:cNvSpPr>
            <p:nvPr/>
          </p:nvSpPr>
          <p:spPr bwMode="auto">
            <a:xfrm>
              <a:off x="3128963" y="584200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59" name="Oval 37">
              <a:extLst>
                <a:ext uri="{FF2B5EF4-FFF2-40B4-BE49-F238E27FC236}">
                  <a16:creationId xmlns:a16="http://schemas.microsoft.com/office/drawing/2014/main" id="{46779C12-294D-4FAE-A90F-76D4A2D266AF}"/>
                </a:ext>
              </a:extLst>
            </p:cNvPr>
            <p:cNvSpPr>
              <a:spLocks noChangeArrowheads="1"/>
            </p:cNvSpPr>
            <p:nvPr/>
          </p:nvSpPr>
          <p:spPr bwMode="auto">
            <a:xfrm>
              <a:off x="3308350" y="589438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60" name="Oval 38">
              <a:extLst>
                <a:ext uri="{FF2B5EF4-FFF2-40B4-BE49-F238E27FC236}">
                  <a16:creationId xmlns:a16="http://schemas.microsoft.com/office/drawing/2014/main" id="{550B95E8-A6DE-4F81-B038-133DFD9AB9AE}"/>
                </a:ext>
              </a:extLst>
            </p:cNvPr>
            <p:cNvSpPr>
              <a:spLocks noChangeArrowheads="1"/>
            </p:cNvSpPr>
            <p:nvPr/>
          </p:nvSpPr>
          <p:spPr bwMode="auto">
            <a:xfrm>
              <a:off x="3487738" y="594995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61" name="Oval 39">
              <a:extLst>
                <a:ext uri="{FF2B5EF4-FFF2-40B4-BE49-F238E27FC236}">
                  <a16:creationId xmlns:a16="http://schemas.microsoft.com/office/drawing/2014/main" id="{43662817-DD07-4D21-94E9-0FE2A0EF84A8}"/>
                </a:ext>
              </a:extLst>
            </p:cNvPr>
            <p:cNvSpPr>
              <a:spLocks noChangeArrowheads="1"/>
            </p:cNvSpPr>
            <p:nvPr/>
          </p:nvSpPr>
          <p:spPr bwMode="auto">
            <a:xfrm>
              <a:off x="3667125" y="602138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62" name="Oval 40">
              <a:extLst>
                <a:ext uri="{FF2B5EF4-FFF2-40B4-BE49-F238E27FC236}">
                  <a16:creationId xmlns:a16="http://schemas.microsoft.com/office/drawing/2014/main" id="{A9A44248-0874-4FBB-9018-846A1A970DEF}"/>
                </a:ext>
              </a:extLst>
            </p:cNvPr>
            <p:cNvSpPr>
              <a:spLocks noChangeArrowheads="1"/>
            </p:cNvSpPr>
            <p:nvPr/>
          </p:nvSpPr>
          <p:spPr bwMode="auto">
            <a:xfrm>
              <a:off x="6154738" y="4986338"/>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63" name="Oval 41">
              <a:extLst>
                <a:ext uri="{FF2B5EF4-FFF2-40B4-BE49-F238E27FC236}">
                  <a16:creationId xmlns:a16="http://schemas.microsoft.com/office/drawing/2014/main" id="{7063BE7D-0D01-454E-9E91-6EB0E3DA2FF9}"/>
                </a:ext>
              </a:extLst>
            </p:cNvPr>
            <p:cNvSpPr>
              <a:spLocks noChangeArrowheads="1"/>
            </p:cNvSpPr>
            <p:nvPr/>
          </p:nvSpPr>
          <p:spPr bwMode="auto">
            <a:xfrm>
              <a:off x="6334125" y="49228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64" name="Oval 42">
              <a:extLst>
                <a:ext uri="{FF2B5EF4-FFF2-40B4-BE49-F238E27FC236}">
                  <a16:creationId xmlns:a16="http://schemas.microsoft.com/office/drawing/2014/main" id="{80D83822-2F3B-4C5C-8EA9-BE2BC86F1D09}"/>
                </a:ext>
              </a:extLst>
            </p:cNvPr>
            <p:cNvSpPr>
              <a:spLocks noChangeArrowheads="1"/>
            </p:cNvSpPr>
            <p:nvPr/>
          </p:nvSpPr>
          <p:spPr bwMode="auto">
            <a:xfrm>
              <a:off x="6513513" y="490537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65" name="Oval 43">
              <a:extLst>
                <a:ext uri="{FF2B5EF4-FFF2-40B4-BE49-F238E27FC236}">
                  <a16:creationId xmlns:a16="http://schemas.microsoft.com/office/drawing/2014/main" id="{60194817-195B-4D67-95D2-E3749F1C392A}"/>
                </a:ext>
              </a:extLst>
            </p:cNvPr>
            <p:cNvSpPr>
              <a:spLocks noChangeArrowheads="1"/>
            </p:cNvSpPr>
            <p:nvPr/>
          </p:nvSpPr>
          <p:spPr bwMode="auto">
            <a:xfrm>
              <a:off x="6692900" y="494188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66" name="Oval 44">
              <a:extLst>
                <a:ext uri="{FF2B5EF4-FFF2-40B4-BE49-F238E27FC236}">
                  <a16:creationId xmlns:a16="http://schemas.microsoft.com/office/drawing/2014/main" id="{F24596E4-301C-4303-B6B8-2ABE2EBF76EC}"/>
                </a:ext>
              </a:extLst>
            </p:cNvPr>
            <p:cNvSpPr>
              <a:spLocks noChangeArrowheads="1"/>
            </p:cNvSpPr>
            <p:nvPr/>
          </p:nvSpPr>
          <p:spPr bwMode="auto">
            <a:xfrm>
              <a:off x="6872288" y="4986338"/>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67" name="Oval 45">
              <a:extLst>
                <a:ext uri="{FF2B5EF4-FFF2-40B4-BE49-F238E27FC236}">
                  <a16:creationId xmlns:a16="http://schemas.microsoft.com/office/drawing/2014/main" id="{F24D5A11-617F-4869-8E36-0F5CE0A14671}"/>
                </a:ext>
              </a:extLst>
            </p:cNvPr>
            <p:cNvSpPr>
              <a:spLocks noChangeArrowheads="1"/>
            </p:cNvSpPr>
            <p:nvPr/>
          </p:nvSpPr>
          <p:spPr bwMode="auto">
            <a:xfrm>
              <a:off x="7051675" y="50498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68" name="Oval 46">
              <a:extLst>
                <a:ext uri="{FF2B5EF4-FFF2-40B4-BE49-F238E27FC236}">
                  <a16:creationId xmlns:a16="http://schemas.microsoft.com/office/drawing/2014/main" id="{A4A7218D-FF50-4211-BC52-4D8BB2EFD540}"/>
                </a:ext>
              </a:extLst>
            </p:cNvPr>
            <p:cNvSpPr>
              <a:spLocks noChangeArrowheads="1"/>
            </p:cNvSpPr>
            <p:nvPr/>
          </p:nvSpPr>
          <p:spPr bwMode="auto">
            <a:xfrm>
              <a:off x="7231063" y="512127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69" name="Oval 47">
              <a:extLst>
                <a:ext uri="{FF2B5EF4-FFF2-40B4-BE49-F238E27FC236}">
                  <a16:creationId xmlns:a16="http://schemas.microsoft.com/office/drawing/2014/main" id="{AD3AE11C-9456-4551-BC7F-92467DE30D71}"/>
                </a:ext>
              </a:extLst>
            </p:cNvPr>
            <p:cNvSpPr>
              <a:spLocks noChangeArrowheads="1"/>
            </p:cNvSpPr>
            <p:nvPr/>
          </p:nvSpPr>
          <p:spPr bwMode="auto">
            <a:xfrm>
              <a:off x="7410450" y="518318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70" name="Oval 48">
              <a:extLst>
                <a:ext uri="{FF2B5EF4-FFF2-40B4-BE49-F238E27FC236}">
                  <a16:creationId xmlns:a16="http://schemas.microsoft.com/office/drawing/2014/main" id="{18349585-3906-412E-A544-DBAA9C2182B8}"/>
                </a:ext>
              </a:extLst>
            </p:cNvPr>
            <p:cNvSpPr>
              <a:spLocks noChangeArrowheads="1"/>
            </p:cNvSpPr>
            <p:nvPr/>
          </p:nvSpPr>
          <p:spPr bwMode="auto">
            <a:xfrm>
              <a:off x="7589838" y="523875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sp>
        <p:nvSpPr>
          <p:cNvPr id="75" name="Rectangle 2">
            <a:extLst>
              <a:ext uri="{FF2B5EF4-FFF2-40B4-BE49-F238E27FC236}">
                <a16:creationId xmlns:a16="http://schemas.microsoft.com/office/drawing/2014/main" id="{EFC5E7A9-9776-43B6-9E9D-7250255D0267}"/>
              </a:ext>
            </a:extLst>
          </p:cNvPr>
          <p:cNvSpPr txBox="1">
            <a:spLocks noChangeArrowheads="1"/>
          </p:cNvSpPr>
          <p:nvPr/>
        </p:nvSpPr>
        <p:spPr>
          <a:xfrm>
            <a:off x="1656450" y="163166"/>
            <a:ext cx="5831099" cy="8575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自动尺度选择</a:t>
            </a:r>
            <a:endParaRPr lang="ru-RU" dirty="0"/>
          </a:p>
        </p:txBody>
      </p:sp>
    </p:spTree>
    <p:extLst>
      <p:ext uri="{BB962C8B-B14F-4D97-AF65-F5344CB8AC3E}">
        <p14:creationId xmlns:p14="http://schemas.microsoft.com/office/powerpoint/2010/main" val="4260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srcRect t="-1" b="74746"/>
          <a:stretch/>
        </p:blipFill>
        <p:spPr>
          <a:xfrm>
            <a:off x="0" y="3196406"/>
            <a:ext cx="9144000" cy="1948681"/>
          </a:xfrm>
          <a:prstGeom prst="rect">
            <a:avLst/>
          </a:prstGeom>
        </p:spPr>
      </p:pic>
      <p:pic>
        <p:nvPicPr>
          <p:cNvPr id="6" name="Picture 6">
            <a:extLst>
              <a:ext uri="{FF2B5EF4-FFF2-40B4-BE49-F238E27FC236}">
                <a16:creationId xmlns:a16="http://schemas.microsoft.com/office/drawing/2014/main" id="{B8C04BBD-8AA6-4F67-ACA6-B977E0CDDF1F}"/>
              </a:ext>
            </a:extLst>
          </p:cNvPr>
          <p:cNvPicPr>
            <a:picLocks noChangeAspect="1" noChangeArrowheads="1"/>
          </p:cNvPicPr>
          <p:nvPr/>
        </p:nvPicPr>
        <p:blipFill>
          <a:blip r:embed="rId3" cstate="print"/>
          <a:srcRect/>
          <a:stretch>
            <a:fillRect/>
          </a:stretch>
        </p:blipFill>
        <p:spPr bwMode="auto">
          <a:xfrm>
            <a:off x="4882063" y="1171985"/>
            <a:ext cx="3888432" cy="3423078"/>
          </a:xfrm>
          <a:prstGeom prst="rect">
            <a:avLst/>
          </a:prstGeom>
          <a:noFill/>
          <a:ln w="9525">
            <a:noFill/>
            <a:miter lim="800000"/>
            <a:headEnd/>
            <a:tailEnd/>
          </a:ln>
        </p:spPr>
      </p:pic>
      <p:pic>
        <p:nvPicPr>
          <p:cNvPr id="7" name="Picture 5">
            <a:extLst>
              <a:ext uri="{FF2B5EF4-FFF2-40B4-BE49-F238E27FC236}">
                <a16:creationId xmlns:a16="http://schemas.microsoft.com/office/drawing/2014/main" id="{41D368EB-0C66-48CF-A1EC-EDDC227F3765}"/>
              </a:ext>
            </a:extLst>
          </p:cNvPr>
          <p:cNvPicPr>
            <a:picLocks noChangeAspect="1" noChangeArrowheads="1"/>
          </p:cNvPicPr>
          <p:nvPr/>
        </p:nvPicPr>
        <p:blipFill>
          <a:blip r:embed="rId4" cstate="print"/>
          <a:srcRect/>
          <a:stretch>
            <a:fillRect/>
          </a:stretch>
        </p:blipFill>
        <p:spPr bwMode="auto">
          <a:xfrm>
            <a:off x="739584" y="1171985"/>
            <a:ext cx="3828264" cy="3459778"/>
          </a:xfrm>
          <a:prstGeom prst="rect">
            <a:avLst/>
          </a:prstGeom>
          <a:noFill/>
          <a:ln w="9525">
            <a:noFill/>
            <a:miter lim="800000"/>
            <a:headEnd/>
            <a:tailEnd/>
          </a:ln>
        </p:spPr>
      </p:pic>
      <p:sp>
        <p:nvSpPr>
          <p:cNvPr id="9" name="Title 1">
            <a:extLst>
              <a:ext uri="{FF2B5EF4-FFF2-40B4-BE49-F238E27FC236}">
                <a16:creationId xmlns:a16="http://schemas.microsoft.com/office/drawing/2014/main" id="{79D92C38-9B7B-4BC3-A680-5C4A3F43A1D6}"/>
              </a:ext>
            </a:extLst>
          </p:cNvPr>
          <p:cNvSpPr>
            <a:spLocks noGrp="1"/>
          </p:cNvSpPr>
          <p:nvPr>
            <p:ph type="title"/>
          </p:nvPr>
        </p:nvSpPr>
        <p:spPr>
          <a:xfrm>
            <a:off x="2555776" y="648363"/>
            <a:ext cx="4652575" cy="465274"/>
          </a:xfrm>
        </p:spPr>
        <p:txBody>
          <a:bodyPr>
            <a:noAutofit/>
          </a:bodyPr>
          <a:lstStyle/>
          <a:p>
            <a:r>
              <a:rPr lang="zh-CN" altLang="en-US" sz="2800" dirty="0"/>
              <a:t>这两幅图片有重叠地区域吗</a:t>
            </a:r>
            <a:endParaRPr lang="en-US" sz="2800" dirty="0"/>
          </a:p>
        </p:txBody>
      </p:sp>
      <p:sp>
        <p:nvSpPr>
          <p:cNvPr id="10" name="文本框 37">
            <a:extLst>
              <a:ext uri="{FF2B5EF4-FFF2-40B4-BE49-F238E27FC236}">
                <a16:creationId xmlns:a16="http://schemas.microsoft.com/office/drawing/2014/main" id="{A1AB9002-273B-452A-BBA3-CF3AEB488172}"/>
              </a:ext>
            </a:extLst>
          </p:cNvPr>
          <p:cNvSpPr txBox="1"/>
          <p:nvPr/>
        </p:nvSpPr>
        <p:spPr>
          <a:xfrm>
            <a:off x="196716" y="181655"/>
            <a:ext cx="1999020" cy="466708"/>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Motivation</a:t>
            </a:r>
          </a:p>
        </p:txBody>
      </p:sp>
      <p:sp>
        <p:nvSpPr>
          <p:cNvPr id="12" name="TextBox 11">
            <a:extLst>
              <a:ext uri="{FF2B5EF4-FFF2-40B4-BE49-F238E27FC236}">
                <a16:creationId xmlns:a16="http://schemas.microsoft.com/office/drawing/2014/main" id="{1ACE1A9B-C864-4760-81F7-05E419FC5869}"/>
              </a:ext>
            </a:extLst>
          </p:cNvPr>
          <p:cNvSpPr txBox="1"/>
          <p:nvPr/>
        </p:nvSpPr>
        <p:spPr>
          <a:xfrm>
            <a:off x="2653716" y="4683000"/>
            <a:ext cx="4632960" cy="369332"/>
          </a:xfrm>
          <a:prstGeom prst="rect">
            <a:avLst/>
          </a:prstGeom>
          <a:noFill/>
        </p:spPr>
        <p:txBody>
          <a:bodyPr wrap="square">
            <a:spAutoFit/>
          </a:bodyPr>
          <a:lstStyle/>
          <a:p>
            <a:pPr algn="ctr"/>
            <a:r>
              <a:rPr lang="zh-CN" altLang="en-US" dirty="0"/>
              <a:t>美国宇航局火星探测器图像</a:t>
            </a:r>
          </a:p>
        </p:txBody>
      </p:sp>
    </p:spTree>
    <p:extLst>
      <p:ext uri="{BB962C8B-B14F-4D97-AF65-F5344CB8AC3E}">
        <p14:creationId xmlns:p14="http://schemas.microsoft.com/office/powerpoint/2010/main" val="3278333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25">
            <a:extLst>
              <a:ext uri="{FF2B5EF4-FFF2-40B4-BE49-F238E27FC236}">
                <a16:creationId xmlns:a16="http://schemas.microsoft.com/office/drawing/2014/main" id="{CB279884-8061-416F-AB3A-CD4D0B9DA4D3}"/>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4342" name="Content Placeholder 2"/>
          <p:cNvSpPr>
            <a:spLocks noGrp="1"/>
          </p:cNvSpPr>
          <p:nvPr>
            <p:ph idx="4294967295"/>
          </p:nvPr>
        </p:nvSpPr>
        <p:spPr/>
        <p:txBody>
          <a:bodyPr/>
          <a:lstStyle/>
          <a:p>
            <a:pPr eaLnBrk="1" hangingPunct="1"/>
            <a:r>
              <a:rPr lang="en-US" dirty="0"/>
              <a:t>Function responses for increasing scale (scale signature) </a:t>
            </a:r>
            <a:endParaRPr lang="de-CH" dirty="0"/>
          </a:p>
          <a:p>
            <a:pPr eaLnBrk="1" hangingPunct="1"/>
            <a:endParaRPr lang="de-CH" dirty="0"/>
          </a:p>
        </p:txBody>
      </p:sp>
      <p:sp>
        <p:nvSpPr>
          <p:cNvPr id="14343" name="Slide Number Placeholder 3"/>
          <p:cNvSpPr txBox="1">
            <a:spLocks noGrp="1"/>
          </p:cNvSpPr>
          <p:nvPr/>
        </p:nvSpPr>
        <p:spPr bwMode="auto">
          <a:xfrm>
            <a:off x="6572867" y="4802082"/>
            <a:ext cx="1429191" cy="343006"/>
          </a:xfrm>
          <a:prstGeom prst="rect">
            <a:avLst/>
          </a:prstGeom>
          <a:noFill/>
          <a:ln w="12700" cap="sq">
            <a:noFill/>
            <a:miter lim="800000"/>
            <a:headEnd type="none" w="sm" len="sm"/>
            <a:tailEnd type="none" w="sm" len="sm"/>
          </a:ln>
        </p:spPr>
        <p:txBody>
          <a:bodyPr/>
          <a:lstStyle/>
          <a:p>
            <a:pPr algn="r" eaLnBrk="0" fontAlgn="base" hangingPunct="0">
              <a:spcBef>
                <a:spcPct val="0"/>
              </a:spcBef>
              <a:spcAft>
                <a:spcPct val="0"/>
              </a:spcAft>
            </a:pPr>
            <a:fld id="{D9BCE3E6-98D2-4A1A-BD72-63343649070B}" type="slidenum">
              <a:rPr lang="de-DE" sz="1050">
                <a:solidFill>
                  <a:srgbClr val="000000"/>
                </a:solidFill>
              </a:rPr>
              <a:pPr algn="r" eaLnBrk="0" fontAlgn="base" hangingPunct="0">
                <a:spcBef>
                  <a:spcPct val="0"/>
                </a:spcBef>
                <a:spcAft>
                  <a:spcPct val="0"/>
                </a:spcAft>
              </a:pPr>
              <a:t>50</a:t>
            </a:fld>
            <a:endParaRPr lang="de-DE" sz="1050">
              <a:solidFill>
                <a:srgbClr val="000000"/>
              </a:solidFill>
            </a:endParaRPr>
          </a:p>
        </p:txBody>
      </p:sp>
      <p:grpSp>
        <p:nvGrpSpPr>
          <p:cNvPr id="2" name="Group 122"/>
          <p:cNvGrpSpPr>
            <a:grpSpLocks/>
          </p:cNvGrpSpPr>
          <p:nvPr/>
        </p:nvGrpSpPr>
        <p:grpSpPr bwMode="auto">
          <a:xfrm>
            <a:off x="2807804" y="1780456"/>
            <a:ext cx="5136750" cy="3364631"/>
            <a:chOff x="1042988" y="1952625"/>
            <a:chExt cx="6846887" cy="4720903"/>
          </a:xfrm>
        </p:grpSpPr>
        <p:graphicFrame>
          <p:nvGraphicFramePr>
            <p:cNvPr id="14338" name="Object 4"/>
            <p:cNvGraphicFramePr>
              <a:graphicFrameLocks noChangeAspect="1"/>
            </p:cNvGraphicFramePr>
            <p:nvPr/>
          </p:nvGraphicFramePr>
          <p:xfrm>
            <a:off x="2093913" y="6392540"/>
            <a:ext cx="1038225" cy="277813"/>
          </p:xfrm>
          <a:graphic>
            <a:graphicData uri="http://schemas.openxmlformats.org/presentationml/2006/ole">
              <mc:AlternateContent xmlns:mc="http://schemas.openxmlformats.org/markup-compatibility/2006">
                <mc:Choice xmlns:v="urn:schemas-microsoft-com:vml" Requires="v">
                  <p:oleObj name="Equation" r:id="rId4" imgW="901440" imgH="241200" progId="Equation.3">
                    <p:embed/>
                  </p:oleObj>
                </mc:Choice>
                <mc:Fallback>
                  <p:oleObj name="Equation" r:id="rId4" imgW="901440" imgH="241200" progId="Equation.3">
                    <p:embed/>
                    <p:pic>
                      <p:nvPicPr>
                        <p:cNvPr id="1433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13" y="6392540"/>
                          <a:ext cx="1038225" cy="27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346" name="Picture 4"/>
            <p:cNvPicPr>
              <a:picLocks noChangeAspect="1" noChangeArrowheads="1"/>
            </p:cNvPicPr>
            <p:nvPr/>
          </p:nvPicPr>
          <p:blipFill>
            <a:blip r:embed="rId6" cstate="print"/>
            <a:srcRect/>
            <a:stretch>
              <a:fillRect/>
            </a:stretch>
          </p:blipFill>
          <p:spPr bwMode="auto">
            <a:xfrm>
              <a:off x="1304925" y="4895850"/>
              <a:ext cx="2619375" cy="1485900"/>
            </a:xfrm>
            <a:prstGeom prst="rect">
              <a:avLst/>
            </a:prstGeom>
            <a:noFill/>
            <a:ln w="12700" cap="sq">
              <a:noFill/>
              <a:miter lim="800000"/>
              <a:headEnd type="none" w="sm" len="sm"/>
              <a:tailEnd type="none" w="sm" len="sm"/>
            </a:ln>
          </p:spPr>
        </p:pic>
        <p:pic>
          <p:nvPicPr>
            <p:cNvPr id="14347" name="Picture 5"/>
            <p:cNvPicPr>
              <a:picLocks noChangeAspect="1" noChangeArrowheads="1"/>
            </p:cNvPicPr>
            <p:nvPr/>
          </p:nvPicPr>
          <p:blipFill>
            <a:blip r:embed="rId7" cstate="print"/>
            <a:srcRect/>
            <a:stretch>
              <a:fillRect/>
            </a:stretch>
          </p:blipFill>
          <p:spPr bwMode="auto">
            <a:xfrm>
              <a:off x="1042988" y="1952625"/>
              <a:ext cx="3313112" cy="2649538"/>
            </a:xfrm>
            <a:prstGeom prst="rect">
              <a:avLst/>
            </a:prstGeom>
            <a:noFill/>
            <a:ln w="9525">
              <a:noFill/>
              <a:miter lim="800000"/>
              <a:headEnd/>
              <a:tailEnd/>
            </a:ln>
          </p:spPr>
        </p:pic>
        <p:pic>
          <p:nvPicPr>
            <p:cNvPr id="14348" name="Picture 6"/>
            <p:cNvPicPr>
              <a:picLocks noChangeAspect="1" noChangeArrowheads="1"/>
            </p:cNvPicPr>
            <p:nvPr/>
          </p:nvPicPr>
          <p:blipFill>
            <a:blip r:embed="rId8" cstate="print"/>
            <a:srcRect/>
            <a:stretch>
              <a:fillRect/>
            </a:stretch>
          </p:blipFill>
          <p:spPr bwMode="auto">
            <a:xfrm>
              <a:off x="5265738" y="1989138"/>
              <a:ext cx="2619375" cy="2663825"/>
            </a:xfrm>
            <a:prstGeom prst="rect">
              <a:avLst/>
            </a:prstGeom>
            <a:noFill/>
            <a:ln w="9525">
              <a:noFill/>
              <a:miter lim="800000"/>
              <a:headEnd/>
              <a:tailEnd/>
            </a:ln>
          </p:spPr>
        </p:pic>
        <p:sp>
          <p:nvSpPr>
            <p:cNvPr id="14349" name="Rectangle 7"/>
            <p:cNvSpPr>
              <a:spLocks noChangeArrowheads="1"/>
            </p:cNvSpPr>
            <p:nvPr/>
          </p:nvSpPr>
          <p:spPr bwMode="auto">
            <a:xfrm>
              <a:off x="1833563" y="2546350"/>
              <a:ext cx="261937" cy="260350"/>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nvGrpSpPr>
            <p:cNvPr id="3" name="Group 8"/>
            <p:cNvGrpSpPr>
              <a:grpSpLocks/>
            </p:cNvGrpSpPr>
            <p:nvPr/>
          </p:nvGrpSpPr>
          <p:grpSpPr bwMode="auto">
            <a:xfrm>
              <a:off x="5821363" y="2393950"/>
              <a:ext cx="73025" cy="73025"/>
              <a:chOff x="1292" y="2205"/>
              <a:chExt cx="46" cy="46"/>
            </a:xfrm>
          </p:grpSpPr>
          <p:sp>
            <p:nvSpPr>
              <p:cNvPr id="14385" name="Line 9"/>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14386" name="Line 10"/>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grpSp>
          <p:nvGrpSpPr>
            <p:cNvPr id="4" name="Group 11"/>
            <p:cNvGrpSpPr>
              <a:grpSpLocks/>
            </p:cNvGrpSpPr>
            <p:nvPr/>
          </p:nvGrpSpPr>
          <p:grpSpPr bwMode="auto">
            <a:xfrm>
              <a:off x="1943100" y="2636838"/>
              <a:ext cx="73025" cy="73025"/>
              <a:chOff x="1292" y="2205"/>
              <a:chExt cx="46" cy="46"/>
            </a:xfrm>
          </p:grpSpPr>
          <p:sp>
            <p:nvSpPr>
              <p:cNvPr id="14383" name="Line 12"/>
              <p:cNvSpPr>
                <a:spLocks noChangeShapeType="1"/>
              </p:cNvSpPr>
              <p:nvPr/>
            </p:nvSpPr>
            <p:spPr bwMode="auto">
              <a:xfrm>
                <a:off x="1292" y="2205"/>
                <a:ext cx="46"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14384" name="Line 13"/>
              <p:cNvSpPr>
                <a:spLocks noChangeShapeType="1"/>
              </p:cNvSpPr>
              <p:nvPr/>
            </p:nvSpPr>
            <p:spPr bwMode="auto">
              <a:xfrm flipH="1">
                <a:off x="1293" y="2205"/>
                <a:ext cx="45" cy="46"/>
              </a:xfrm>
              <a:prstGeom prst="line">
                <a:avLst/>
              </a:prstGeom>
              <a:noFill/>
              <a:ln w="25400" cap="sq">
                <a:solidFill>
                  <a:schemeClr val="tx2"/>
                </a:solidFill>
                <a:round/>
                <a:headEnd type="none" w="sm" len="sm"/>
                <a:tailEnd type="none" w="sm" len="sm"/>
              </a:ln>
            </p:spPr>
            <p:txBody>
              <a:bodyPr/>
              <a:lstStyle/>
              <a:p>
                <a:pPr fontAlgn="base">
                  <a:spcBef>
                    <a:spcPct val="0"/>
                  </a:spcBef>
                  <a:spcAft>
                    <a:spcPct val="0"/>
                  </a:spcAft>
                </a:pPr>
                <a:endParaRPr lang="en-US" sz="1350">
                  <a:solidFill>
                    <a:srgbClr val="FFFFFF"/>
                  </a:solidFill>
                  <a:latin typeface="Arial" pitchFamily="34" charset="0"/>
                </a:endParaRPr>
              </a:p>
            </p:txBody>
          </p:sp>
        </p:grpSp>
        <p:pic>
          <p:nvPicPr>
            <p:cNvPr id="14352" name="Picture 14"/>
            <p:cNvPicPr>
              <a:picLocks noChangeAspect="1" noChangeArrowheads="1"/>
            </p:cNvPicPr>
            <p:nvPr/>
          </p:nvPicPr>
          <p:blipFill>
            <a:blip r:embed="rId9" cstate="print"/>
            <a:srcRect/>
            <a:stretch>
              <a:fillRect/>
            </a:stretch>
          </p:blipFill>
          <p:spPr bwMode="auto">
            <a:xfrm>
              <a:off x="5327650" y="4868863"/>
              <a:ext cx="2562225" cy="1428750"/>
            </a:xfrm>
            <a:prstGeom prst="rect">
              <a:avLst/>
            </a:prstGeom>
            <a:noFill/>
            <a:ln w="12700" cap="sq">
              <a:noFill/>
              <a:miter lim="800000"/>
              <a:headEnd type="none" w="sm" len="sm"/>
              <a:tailEnd type="none" w="sm" len="sm"/>
            </a:ln>
          </p:spPr>
        </p:pic>
        <p:graphicFrame>
          <p:nvGraphicFramePr>
            <p:cNvPr id="14339" name="Object 5"/>
            <p:cNvGraphicFramePr>
              <a:graphicFrameLocks noChangeAspect="1"/>
            </p:cNvGraphicFramePr>
            <p:nvPr/>
          </p:nvGraphicFramePr>
          <p:xfrm>
            <a:off x="5935663" y="6338565"/>
            <a:ext cx="1336675" cy="334963"/>
          </p:xfrm>
          <a:graphic>
            <a:graphicData uri="http://schemas.openxmlformats.org/presentationml/2006/ole">
              <mc:AlternateContent xmlns:mc="http://schemas.openxmlformats.org/markup-compatibility/2006">
                <mc:Choice xmlns:v="urn:schemas-microsoft-com:vml" Requires="v">
                  <p:oleObj name="Equation" r:id="rId10" imgW="965160" imgH="241200" progId="Equation.3">
                    <p:embed/>
                  </p:oleObj>
                </mc:Choice>
                <mc:Fallback>
                  <p:oleObj name="Equation" r:id="rId10" imgW="965160" imgH="241200" progId="Equation.3">
                    <p:embed/>
                    <p:pic>
                      <p:nvPicPr>
                        <p:cNvPr id="1433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5663" y="6338565"/>
                          <a:ext cx="1336675"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3" name="Line 19"/>
            <p:cNvSpPr>
              <a:spLocks noChangeShapeType="1"/>
            </p:cNvSpPr>
            <p:nvPr/>
          </p:nvSpPr>
          <p:spPr bwMode="auto">
            <a:xfrm flipH="1">
              <a:off x="1727200" y="2816225"/>
              <a:ext cx="252413" cy="2017713"/>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14354" name="Rectangle 20"/>
            <p:cNvSpPr>
              <a:spLocks noChangeArrowheads="1"/>
            </p:cNvSpPr>
            <p:nvPr/>
          </p:nvSpPr>
          <p:spPr bwMode="auto">
            <a:xfrm>
              <a:off x="5632450" y="2232025"/>
              <a:ext cx="433388" cy="431800"/>
            </a:xfrm>
            <a:prstGeom prst="rect">
              <a:avLst/>
            </a:prstGeom>
            <a:noFill/>
            <a:ln w="25400" cap="sq">
              <a:solidFill>
                <a:schemeClr val="tx2"/>
              </a:solidFill>
              <a:miter lim="800000"/>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55" name="Line 21"/>
            <p:cNvSpPr>
              <a:spLocks noChangeShapeType="1"/>
            </p:cNvSpPr>
            <p:nvPr/>
          </p:nvSpPr>
          <p:spPr bwMode="auto">
            <a:xfrm>
              <a:off x="5903913" y="2528888"/>
              <a:ext cx="612775" cy="2305050"/>
            </a:xfrm>
            <a:prstGeom prst="line">
              <a:avLst/>
            </a:prstGeom>
            <a:noFill/>
            <a:ln w="19050" cap="sq">
              <a:solidFill>
                <a:srgbClr val="FF0000"/>
              </a:solidFill>
              <a:round/>
              <a:headEnd type="none" w="sm" len="sm"/>
              <a:tailEnd type="triangle" w="med" len="med"/>
            </a:ln>
          </p:spPr>
          <p:txBody>
            <a:bodyPr/>
            <a:lstStyle/>
            <a:p>
              <a:pPr fontAlgn="base">
                <a:spcBef>
                  <a:spcPct val="0"/>
                </a:spcBef>
                <a:spcAft>
                  <a:spcPct val="0"/>
                </a:spcAft>
              </a:pPr>
              <a:endParaRPr lang="en-US" sz="1350">
                <a:solidFill>
                  <a:srgbClr val="FFFFFF"/>
                </a:solidFill>
                <a:latin typeface="Arial" pitchFamily="34" charset="0"/>
              </a:endParaRPr>
            </a:p>
          </p:txBody>
        </p:sp>
        <p:sp>
          <p:nvSpPr>
            <p:cNvPr id="14356" name="Oval 22"/>
            <p:cNvSpPr>
              <a:spLocks noChangeArrowheads="1"/>
            </p:cNvSpPr>
            <p:nvPr/>
          </p:nvSpPr>
          <p:spPr bwMode="auto">
            <a:xfrm>
              <a:off x="1511300" y="53006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57" name="Oval 23"/>
            <p:cNvSpPr>
              <a:spLocks noChangeArrowheads="1"/>
            </p:cNvSpPr>
            <p:nvPr/>
          </p:nvSpPr>
          <p:spPr bwMode="auto">
            <a:xfrm>
              <a:off x="5534025" y="58324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58" name="Oval 24"/>
            <p:cNvSpPr>
              <a:spLocks noChangeArrowheads="1"/>
            </p:cNvSpPr>
            <p:nvPr/>
          </p:nvSpPr>
          <p:spPr bwMode="auto">
            <a:xfrm>
              <a:off x="1584325" y="50847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59" name="Oval 25"/>
            <p:cNvSpPr>
              <a:spLocks noChangeArrowheads="1"/>
            </p:cNvSpPr>
            <p:nvPr/>
          </p:nvSpPr>
          <p:spPr bwMode="auto">
            <a:xfrm>
              <a:off x="5651500" y="55530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60" name="Oval 26"/>
            <p:cNvSpPr>
              <a:spLocks noChangeArrowheads="1"/>
            </p:cNvSpPr>
            <p:nvPr/>
          </p:nvSpPr>
          <p:spPr bwMode="auto">
            <a:xfrm>
              <a:off x="1727200" y="49307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61" name="Oval 27"/>
            <p:cNvSpPr>
              <a:spLocks noChangeArrowheads="1"/>
            </p:cNvSpPr>
            <p:nvPr/>
          </p:nvSpPr>
          <p:spPr bwMode="auto">
            <a:xfrm>
              <a:off x="5795963" y="530066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62" name="Oval 28"/>
            <p:cNvSpPr>
              <a:spLocks noChangeArrowheads="1"/>
            </p:cNvSpPr>
            <p:nvPr/>
          </p:nvSpPr>
          <p:spPr bwMode="auto">
            <a:xfrm>
              <a:off x="5975350" y="51212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63" name="Oval 29"/>
            <p:cNvSpPr>
              <a:spLocks noChangeArrowheads="1"/>
            </p:cNvSpPr>
            <p:nvPr/>
          </p:nvSpPr>
          <p:spPr bwMode="auto">
            <a:xfrm>
              <a:off x="1906588" y="503237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64" name="Oval 30"/>
            <p:cNvSpPr>
              <a:spLocks noChangeArrowheads="1"/>
            </p:cNvSpPr>
            <p:nvPr/>
          </p:nvSpPr>
          <p:spPr bwMode="auto">
            <a:xfrm>
              <a:off x="2051050" y="5211763"/>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65" name="Oval 31"/>
            <p:cNvSpPr>
              <a:spLocks noChangeArrowheads="1"/>
            </p:cNvSpPr>
            <p:nvPr/>
          </p:nvSpPr>
          <p:spPr bwMode="auto">
            <a:xfrm>
              <a:off x="2230438" y="5408613"/>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66" name="Oval 32"/>
            <p:cNvSpPr>
              <a:spLocks noChangeArrowheads="1"/>
            </p:cNvSpPr>
            <p:nvPr/>
          </p:nvSpPr>
          <p:spPr bwMode="auto">
            <a:xfrm>
              <a:off x="2409825" y="555307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67" name="Oval 33"/>
            <p:cNvSpPr>
              <a:spLocks noChangeArrowheads="1"/>
            </p:cNvSpPr>
            <p:nvPr/>
          </p:nvSpPr>
          <p:spPr bwMode="auto">
            <a:xfrm>
              <a:off x="2590800" y="5661025"/>
              <a:ext cx="36513"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68" name="Oval 34"/>
            <p:cNvSpPr>
              <a:spLocks noChangeArrowheads="1"/>
            </p:cNvSpPr>
            <p:nvPr/>
          </p:nvSpPr>
          <p:spPr bwMode="auto">
            <a:xfrm>
              <a:off x="2770188" y="573405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69" name="Oval 35"/>
            <p:cNvSpPr>
              <a:spLocks noChangeArrowheads="1"/>
            </p:cNvSpPr>
            <p:nvPr/>
          </p:nvSpPr>
          <p:spPr bwMode="auto">
            <a:xfrm>
              <a:off x="2949575" y="57864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70" name="Oval 36"/>
            <p:cNvSpPr>
              <a:spLocks noChangeArrowheads="1"/>
            </p:cNvSpPr>
            <p:nvPr/>
          </p:nvSpPr>
          <p:spPr bwMode="auto">
            <a:xfrm>
              <a:off x="3128963" y="584200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71" name="Oval 37"/>
            <p:cNvSpPr>
              <a:spLocks noChangeArrowheads="1"/>
            </p:cNvSpPr>
            <p:nvPr/>
          </p:nvSpPr>
          <p:spPr bwMode="auto">
            <a:xfrm>
              <a:off x="3308350" y="589438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72" name="Oval 38"/>
            <p:cNvSpPr>
              <a:spLocks noChangeArrowheads="1"/>
            </p:cNvSpPr>
            <p:nvPr/>
          </p:nvSpPr>
          <p:spPr bwMode="auto">
            <a:xfrm>
              <a:off x="3487738" y="594995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73" name="Oval 39"/>
            <p:cNvSpPr>
              <a:spLocks noChangeArrowheads="1"/>
            </p:cNvSpPr>
            <p:nvPr/>
          </p:nvSpPr>
          <p:spPr bwMode="auto">
            <a:xfrm>
              <a:off x="3667125" y="602138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74" name="Oval 40"/>
            <p:cNvSpPr>
              <a:spLocks noChangeArrowheads="1"/>
            </p:cNvSpPr>
            <p:nvPr/>
          </p:nvSpPr>
          <p:spPr bwMode="auto">
            <a:xfrm>
              <a:off x="6154738" y="4986338"/>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75" name="Oval 41"/>
            <p:cNvSpPr>
              <a:spLocks noChangeArrowheads="1"/>
            </p:cNvSpPr>
            <p:nvPr/>
          </p:nvSpPr>
          <p:spPr bwMode="auto">
            <a:xfrm>
              <a:off x="6334125" y="49228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76" name="Oval 42"/>
            <p:cNvSpPr>
              <a:spLocks noChangeArrowheads="1"/>
            </p:cNvSpPr>
            <p:nvPr/>
          </p:nvSpPr>
          <p:spPr bwMode="auto">
            <a:xfrm>
              <a:off x="6513513" y="490537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77" name="Oval 43"/>
            <p:cNvSpPr>
              <a:spLocks noChangeArrowheads="1"/>
            </p:cNvSpPr>
            <p:nvPr/>
          </p:nvSpPr>
          <p:spPr bwMode="auto">
            <a:xfrm>
              <a:off x="6692900" y="494188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78" name="Oval 44"/>
            <p:cNvSpPr>
              <a:spLocks noChangeArrowheads="1"/>
            </p:cNvSpPr>
            <p:nvPr/>
          </p:nvSpPr>
          <p:spPr bwMode="auto">
            <a:xfrm>
              <a:off x="6872288" y="4986338"/>
              <a:ext cx="36512"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79" name="Oval 45"/>
            <p:cNvSpPr>
              <a:spLocks noChangeArrowheads="1"/>
            </p:cNvSpPr>
            <p:nvPr/>
          </p:nvSpPr>
          <p:spPr bwMode="auto">
            <a:xfrm>
              <a:off x="7051675" y="504983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80" name="Oval 46"/>
            <p:cNvSpPr>
              <a:spLocks noChangeArrowheads="1"/>
            </p:cNvSpPr>
            <p:nvPr/>
          </p:nvSpPr>
          <p:spPr bwMode="auto">
            <a:xfrm>
              <a:off x="7231063" y="5121275"/>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81" name="Oval 47"/>
            <p:cNvSpPr>
              <a:spLocks noChangeArrowheads="1"/>
            </p:cNvSpPr>
            <p:nvPr/>
          </p:nvSpPr>
          <p:spPr bwMode="auto">
            <a:xfrm>
              <a:off x="7410450" y="5183188"/>
              <a:ext cx="36513" cy="36512"/>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sp>
          <p:nvSpPr>
            <p:cNvPr id="14382" name="Oval 48"/>
            <p:cNvSpPr>
              <a:spLocks noChangeArrowheads="1"/>
            </p:cNvSpPr>
            <p:nvPr/>
          </p:nvSpPr>
          <p:spPr bwMode="auto">
            <a:xfrm>
              <a:off x="7589838" y="5238750"/>
              <a:ext cx="36512" cy="36513"/>
            </a:xfrm>
            <a:prstGeom prst="ellipse">
              <a:avLst/>
            </a:prstGeom>
            <a:solidFill>
              <a:schemeClr val="bg2"/>
            </a:solidFill>
            <a:ln w="12700" cap="sq">
              <a:solidFill>
                <a:schemeClr val="bg2"/>
              </a:solidFill>
              <a:round/>
              <a:headEnd type="none" w="sm" len="sm"/>
              <a:tailEnd type="none" w="sm" len="sm"/>
            </a:ln>
          </p:spPr>
          <p:txBody>
            <a:bodyPr wrap="none" anchor="ctr"/>
            <a:lstStyle/>
            <a:p>
              <a:pPr eaLnBrk="0" fontAlgn="base" hangingPunct="0">
                <a:spcBef>
                  <a:spcPct val="0"/>
                </a:spcBef>
                <a:spcAft>
                  <a:spcPct val="0"/>
                </a:spcAft>
              </a:pPr>
              <a:endParaRPr lang="de-CH" sz="1500">
                <a:solidFill>
                  <a:srgbClr val="FFFFFF"/>
                </a:solidFill>
                <a:cs typeface="Arial" pitchFamily="34" charset="0"/>
              </a:endParaRPr>
            </a:p>
          </p:txBody>
        </p:sp>
      </p:grpSp>
      <p:sp>
        <p:nvSpPr>
          <p:cNvPr id="50" name="Rectangle 2">
            <a:extLst>
              <a:ext uri="{FF2B5EF4-FFF2-40B4-BE49-F238E27FC236}">
                <a16:creationId xmlns:a16="http://schemas.microsoft.com/office/drawing/2014/main" id="{62B7AA2A-DA55-4EF1-845F-269935877BFA}"/>
              </a:ext>
            </a:extLst>
          </p:cNvPr>
          <p:cNvSpPr txBox="1">
            <a:spLocks noChangeArrowheads="1"/>
          </p:cNvSpPr>
          <p:nvPr/>
        </p:nvSpPr>
        <p:spPr>
          <a:xfrm>
            <a:off x="1656450" y="163166"/>
            <a:ext cx="5831099" cy="8575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自动尺度选择</a:t>
            </a:r>
            <a:endParaRPr lang="ru-RU"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5">
            <a:extLst>
              <a:ext uri="{FF2B5EF4-FFF2-40B4-BE49-F238E27FC236}">
                <a16:creationId xmlns:a16="http://schemas.microsoft.com/office/drawing/2014/main" id="{5827D6C2-AE99-4AD7-BFC7-80478ADF3CF2}"/>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3427" name="Text Box 3"/>
          <p:cNvSpPr>
            <a:spLocks noGrp="1" noChangeArrowheads="1"/>
          </p:cNvSpPr>
          <p:nvPr>
            <p:ph type="body" idx="4294967295"/>
          </p:nvPr>
        </p:nvSpPr>
        <p:spPr>
          <a:xfrm>
            <a:off x="1465891" y="1021016"/>
            <a:ext cx="6814521" cy="2134259"/>
          </a:xfrm>
        </p:spPr>
        <p:txBody>
          <a:bodyPr/>
          <a:lstStyle/>
          <a:p>
            <a:pPr eaLnBrk="1" hangingPunct="1">
              <a:spcBef>
                <a:spcPct val="0"/>
              </a:spcBef>
            </a:pPr>
            <a:r>
              <a:rPr lang="zh-CN" altLang="en-US" sz="1800" dirty="0"/>
              <a:t>归一化检测器所检测出的局部区域，此时局部区域的内容一致</a:t>
            </a:r>
            <a:endParaRPr lang="ru-RU" sz="1800" b="1" i="1" dirty="0"/>
          </a:p>
        </p:txBody>
      </p:sp>
      <p:pic>
        <p:nvPicPr>
          <p:cNvPr id="103428" name="Picture 4" descr="normscale1"/>
          <p:cNvPicPr>
            <a:picLocks noChangeAspect="1" noChangeArrowheads="1"/>
          </p:cNvPicPr>
          <p:nvPr/>
        </p:nvPicPr>
        <p:blipFill>
          <a:blip r:embed="rId4" cstate="print"/>
          <a:srcRect r="52911"/>
          <a:stretch>
            <a:fillRect/>
          </a:stretch>
        </p:blipFill>
        <p:spPr bwMode="auto">
          <a:xfrm>
            <a:off x="1600474" y="1772197"/>
            <a:ext cx="1788871" cy="2458208"/>
          </a:xfrm>
          <a:prstGeom prst="rect">
            <a:avLst/>
          </a:prstGeom>
          <a:noFill/>
          <a:ln w="9525">
            <a:noFill/>
            <a:miter lim="800000"/>
            <a:headEnd/>
            <a:tailEnd/>
          </a:ln>
        </p:spPr>
      </p:pic>
      <p:pic>
        <p:nvPicPr>
          <p:cNvPr id="103429" name="Picture 5" descr="normscale2"/>
          <p:cNvPicPr>
            <a:picLocks noChangeAspect="1" noChangeArrowheads="1"/>
          </p:cNvPicPr>
          <p:nvPr/>
        </p:nvPicPr>
        <p:blipFill>
          <a:blip r:embed="rId5" cstate="print"/>
          <a:srcRect r="61942"/>
          <a:stretch>
            <a:fillRect/>
          </a:stretch>
        </p:blipFill>
        <p:spPr bwMode="auto">
          <a:xfrm>
            <a:off x="5922586" y="1987768"/>
            <a:ext cx="1755523" cy="996860"/>
          </a:xfrm>
          <a:prstGeom prst="rect">
            <a:avLst/>
          </a:prstGeom>
          <a:noFill/>
          <a:ln w="9525">
            <a:noFill/>
            <a:miter lim="800000"/>
            <a:headEnd/>
            <a:tailEnd/>
          </a:ln>
        </p:spPr>
      </p:pic>
      <p:pic>
        <p:nvPicPr>
          <p:cNvPr id="103430" name="Picture 6" descr="normscale2"/>
          <p:cNvPicPr>
            <a:picLocks noChangeAspect="1" noChangeArrowheads="1"/>
          </p:cNvPicPr>
          <p:nvPr/>
        </p:nvPicPr>
        <p:blipFill>
          <a:blip r:embed="rId5" cstate="print"/>
          <a:srcRect l="53525"/>
          <a:stretch>
            <a:fillRect/>
          </a:stretch>
        </p:blipFill>
        <p:spPr bwMode="auto">
          <a:xfrm>
            <a:off x="5517648" y="3259748"/>
            <a:ext cx="2143786" cy="996860"/>
          </a:xfrm>
          <a:prstGeom prst="rect">
            <a:avLst/>
          </a:prstGeom>
          <a:noFill/>
          <a:ln w="9525">
            <a:noFill/>
            <a:miter lim="800000"/>
            <a:headEnd/>
            <a:tailEnd/>
          </a:ln>
        </p:spPr>
      </p:pic>
      <p:pic>
        <p:nvPicPr>
          <p:cNvPr id="103431" name="Picture 7" descr="normscale1"/>
          <p:cNvPicPr>
            <a:picLocks noChangeAspect="1" noChangeArrowheads="1"/>
          </p:cNvPicPr>
          <p:nvPr/>
        </p:nvPicPr>
        <p:blipFill>
          <a:blip r:embed="rId4" cstate="print"/>
          <a:srcRect l="60548"/>
          <a:stretch>
            <a:fillRect/>
          </a:stretch>
        </p:blipFill>
        <p:spPr bwMode="auto">
          <a:xfrm>
            <a:off x="3626352" y="1799590"/>
            <a:ext cx="1498269" cy="2457017"/>
          </a:xfrm>
          <a:prstGeom prst="rect">
            <a:avLst/>
          </a:prstGeom>
          <a:noFill/>
          <a:ln w="9525">
            <a:noFill/>
            <a:miter lim="800000"/>
            <a:headEnd/>
            <a:tailEnd/>
          </a:ln>
        </p:spPr>
      </p:pic>
      <p:sp>
        <p:nvSpPr>
          <p:cNvPr id="10" name="Rectangle 2">
            <a:extLst>
              <a:ext uri="{FF2B5EF4-FFF2-40B4-BE49-F238E27FC236}">
                <a16:creationId xmlns:a16="http://schemas.microsoft.com/office/drawing/2014/main" id="{9D3C3BA1-2C54-4F1D-A519-FABA8D03DF1E}"/>
              </a:ext>
            </a:extLst>
          </p:cNvPr>
          <p:cNvSpPr txBox="1">
            <a:spLocks noChangeArrowheads="1"/>
          </p:cNvSpPr>
          <p:nvPr/>
        </p:nvSpPr>
        <p:spPr>
          <a:xfrm>
            <a:off x="1656450" y="163166"/>
            <a:ext cx="5831099" cy="85751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自动尺度选择</a:t>
            </a:r>
            <a:endParaRPr lang="ru-RU"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25">
            <a:extLst>
              <a:ext uri="{FF2B5EF4-FFF2-40B4-BE49-F238E27FC236}">
                <a16:creationId xmlns:a16="http://schemas.microsoft.com/office/drawing/2014/main" id="{D633E6E1-9274-45B0-8286-9D3E6F4DD140}"/>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4451" name="Title 5"/>
          <p:cNvSpPr>
            <a:spLocks noGrp="1"/>
          </p:cNvSpPr>
          <p:nvPr>
            <p:ph type="title" idx="4294967295"/>
          </p:nvPr>
        </p:nvSpPr>
        <p:spPr>
          <a:xfrm>
            <a:off x="1484947" y="285839"/>
            <a:ext cx="6517111" cy="457341"/>
          </a:xfrm>
        </p:spPr>
        <p:txBody>
          <a:bodyPr>
            <a:normAutofit fontScale="90000"/>
          </a:bodyPr>
          <a:lstStyle/>
          <a:p>
            <a:pPr eaLnBrk="1" hangingPunct="1"/>
            <a:r>
              <a:rPr lang="zh-CN" altLang="en-US" dirty="0"/>
              <a:t>尺度空间方法</a:t>
            </a:r>
            <a:endParaRPr lang="de-CH" dirty="0"/>
          </a:p>
        </p:txBody>
      </p:sp>
      <p:sp>
        <p:nvSpPr>
          <p:cNvPr id="104452" name="Content Placeholder 6"/>
          <p:cNvSpPr>
            <a:spLocks noGrp="1"/>
          </p:cNvSpPr>
          <p:nvPr>
            <p:ph idx="4294967295"/>
          </p:nvPr>
        </p:nvSpPr>
        <p:spPr>
          <a:xfrm>
            <a:off x="455420" y="1024371"/>
            <a:ext cx="4224592" cy="3843275"/>
          </a:xfrm>
        </p:spPr>
        <p:txBody>
          <a:bodyPr>
            <a:normAutofit fontScale="62500" lnSpcReduction="20000"/>
          </a:bodyPr>
          <a:lstStyle/>
          <a:p>
            <a:pPr eaLnBrk="1" hangingPunct="1">
              <a:lnSpc>
                <a:spcPct val="120000"/>
              </a:lnSpc>
            </a:pPr>
            <a:r>
              <a:rPr lang="zh-CN" altLang="en-US" sz="2600" dirty="0"/>
              <a:t>如果一张照片的像素数目被不断压缩，或者观察者距离照片越来越远，它将逐渐变得模糊，而这个导致照片的呈现内容发生变化的连续的自变量就可以称为</a:t>
            </a:r>
            <a:r>
              <a:rPr lang="zh-CN" altLang="en-US" sz="2600" dirty="0">
                <a:solidFill>
                  <a:srgbClr val="FF0000"/>
                </a:solidFill>
              </a:rPr>
              <a:t>尺度</a:t>
            </a:r>
            <a:r>
              <a:rPr lang="zh-CN" altLang="en-US" sz="2600" dirty="0"/>
              <a:t>。</a:t>
            </a:r>
            <a:endParaRPr lang="en-US" altLang="zh-CN" sz="2600" dirty="0"/>
          </a:p>
          <a:p>
            <a:pPr eaLnBrk="1" hangingPunct="1">
              <a:lnSpc>
                <a:spcPct val="120000"/>
              </a:lnSpc>
            </a:pPr>
            <a:endParaRPr lang="en-US" altLang="zh-CN" sz="2600" dirty="0"/>
          </a:p>
          <a:p>
            <a:pPr>
              <a:lnSpc>
                <a:spcPct val="120000"/>
              </a:lnSpc>
            </a:pPr>
            <a:r>
              <a:rPr lang="zh-CN" altLang="en-US" sz="2600" dirty="0">
                <a:solidFill>
                  <a:srgbClr val="121212"/>
                </a:solidFill>
                <a:latin typeface="-apple-system"/>
              </a:rPr>
              <a:t>对物体观察的尺度不同，物体呈现的方式也不同。对计算机视觉而言，无法预知某种尺度的物体结构是否有意义，因此有必要</a:t>
            </a:r>
            <a:r>
              <a:rPr lang="zh-CN" altLang="en-US" sz="2600" dirty="0">
                <a:solidFill>
                  <a:srgbClr val="FF0000"/>
                </a:solidFill>
                <a:latin typeface="-apple-system"/>
              </a:rPr>
              <a:t>将所有尺度的结构表示出来</a:t>
            </a:r>
            <a:r>
              <a:rPr lang="zh-CN" altLang="en-US" sz="2600" dirty="0">
                <a:solidFill>
                  <a:srgbClr val="121212"/>
                </a:solidFill>
                <a:latin typeface="-apple-system"/>
              </a:rPr>
              <a:t>。</a:t>
            </a:r>
            <a:endParaRPr lang="en-US" altLang="zh-CN" sz="2600" dirty="0">
              <a:solidFill>
                <a:srgbClr val="121212"/>
              </a:solidFill>
              <a:latin typeface="-apple-system"/>
            </a:endParaRPr>
          </a:p>
          <a:p>
            <a:pPr>
              <a:lnSpc>
                <a:spcPct val="120000"/>
              </a:lnSpc>
            </a:pPr>
            <a:endParaRPr lang="en-US" altLang="zh-CN" sz="2600" dirty="0"/>
          </a:p>
          <a:p>
            <a:pPr eaLnBrk="1" hangingPunct="1">
              <a:lnSpc>
                <a:spcPct val="120000"/>
              </a:lnSpc>
            </a:pPr>
            <a:r>
              <a:rPr lang="zh-CN" altLang="en-US" sz="2600" dirty="0"/>
              <a:t>尺度空间方法将传统的单尺度图像信息处理技术纳入</a:t>
            </a:r>
            <a:r>
              <a:rPr lang="zh-CN" altLang="en-US" sz="2600" dirty="0">
                <a:solidFill>
                  <a:srgbClr val="FF0000"/>
                </a:solidFill>
              </a:rPr>
              <a:t>尺度不断变化的动态分析</a:t>
            </a:r>
            <a:r>
              <a:rPr lang="zh-CN" altLang="en-US" sz="2600" dirty="0"/>
              <a:t>框架中，更容易获取图像的本质特征。</a:t>
            </a:r>
            <a:endParaRPr lang="en-US" altLang="zh-CN" sz="2600" dirty="0"/>
          </a:p>
          <a:p>
            <a:pPr marL="0" indent="0" eaLnBrk="1" hangingPunct="1">
              <a:lnSpc>
                <a:spcPct val="120000"/>
              </a:lnSpc>
              <a:buNone/>
            </a:pPr>
            <a:endParaRPr lang="en-US" altLang="zh-CN" sz="2400" dirty="0"/>
          </a:p>
        </p:txBody>
      </p:sp>
      <p:cxnSp>
        <p:nvCxnSpPr>
          <p:cNvPr id="18" name="Straight Arrow Connector 17"/>
          <p:cNvCxnSpPr/>
          <p:nvPr/>
        </p:nvCxnSpPr>
        <p:spPr>
          <a:xfrm rot="5400000" flipH="1" flipV="1">
            <a:off x="3975838" y="2601426"/>
            <a:ext cx="2766675" cy="27393"/>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810353" y="3998460"/>
            <a:ext cx="2876247" cy="0"/>
          </a:xfrm>
          <a:prstGeom prst="straightConnector1">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E48DFFB-6901-4DF7-A4FD-EC24FC8F65E8}"/>
              </a:ext>
            </a:extLst>
          </p:cNvPr>
          <p:cNvSpPr txBox="1"/>
          <p:nvPr/>
        </p:nvSpPr>
        <p:spPr>
          <a:xfrm>
            <a:off x="5248476" y="2986495"/>
            <a:ext cx="3528392" cy="1077218"/>
          </a:xfrm>
          <a:prstGeom prst="rect">
            <a:avLst/>
          </a:prstGeom>
          <a:noFill/>
        </p:spPr>
        <p:txBody>
          <a:bodyPr wrap="square" rtlCol="0">
            <a:spAutoFit/>
          </a:bodyPr>
          <a:lstStyle/>
          <a:p>
            <a:r>
              <a:rPr lang="zh-CN" altLang="en-US" sz="1600" dirty="0"/>
              <a:t>对原来的信号加一个变换函数，对变换后的信号再进行</a:t>
            </a:r>
            <a:r>
              <a:rPr lang="zh-CN" altLang="en-US" sz="1600" dirty="0">
                <a:solidFill>
                  <a:srgbClr val="FF0000"/>
                </a:solidFill>
              </a:rPr>
              <a:t>高斯核</a:t>
            </a:r>
            <a:r>
              <a:rPr lang="zh-CN" altLang="en-US" sz="1600" dirty="0"/>
              <a:t>的尺度空间生成，新的信号的</a:t>
            </a:r>
            <a:r>
              <a:rPr lang="zh-CN" altLang="en-US" sz="1600" dirty="0">
                <a:solidFill>
                  <a:srgbClr val="FF0000"/>
                </a:solidFill>
              </a:rPr>
              <a:t>极值点等特征是不变</a:t>
            </a:r>
            <a:r>
              <a:rPr lang="zh-CN" altLang="en-US" sz="1600" dirty="0"/>
              <a:t>的。</a:t>
            </a:r>
            <a:endParaRPr lang="en-US" sz="1600" dirty="0"/>
          </a:p>
        </p:txBody>
      </p:sp>
      <p:sp>
        <p:nvSpPr>
          <p:cNvPr id="4" name="TextBox 3">
            <a:extLst>
              <a:ext uri="{FF2B5EF4-FFF2-40B4-BE49-F238E27FC236}">
                <a16:creationId xmlns:a16="http://schemas.microsoft.com/office/drawing/2014/main" id="{5A476BA6-D35B-4CDD-B348-F750F59F72DD}"/>
              </a:ext>
            </a:extLst>
          </p:cNvPr>
          <p:cNvSpPr txBox="1"/>
          <p:nvPr/>
        </p:nvSpPr>
        <p:spPr>
          <a:xfrm>
            <a:off x="5248476" y="1312404"/>
            <a:ext cx="3391976" cy="1384995"/>
          </a:xfrm>
          <a:prstGeom prst="rect">
            <a:avLst/>
          </a:prstGeom>
          <a:noFill/>
        </p:spPr>
        <p:txBody>
          <a:bodyPr wrap="square" rtlCol="0">
            <a:spAutoFit/>
          </a:bodyPr>
          <a:lstStyle/>
          <a:p>
            <a:r>
              <a:rPr lang="zh-CN" altLang="en-US" sz="1600" dirty="0"/>
              <a:t>尺度空间中各尺度图像的模糊程度逐渐变大，能够</a:t>
            </a:r>
            <a:r>
              <a:rPr lang="zh-CN" altLang="en-US" sz="1600" dirty="0">
                <a:solidFill>
                  <a:srgbClr val="FF0000"/>
                </a:solidFill>
              </a:rPr>
              <a:t>模拟</a:t>
            </a:r>
            <a:r>
              <a:rPr lang="zh-CN" altLang="en-US" sz="1600" dirty="0"/>
              <a:t>人在距离目标由近到远时目标在视网膜上的形成过程</a:t>
            </a:r>
            <a:r>
              <a:rPr lang="zh-CN" altLang="en-US" dirty="0"/>
              <a:t>。</a:t>
            </a:r>
          </a:p>
          <a:p>
            <a:endParaRPr lang="en-US" dirty="0"/>
          </a:p>
        </p:txBody>
      </p:sp>
    </p:spTree>
    <p:extLst>
      <p:ext uri="{BB962C8B-B14F-4D97-AF65-F5344CB8AC3E}">
        <p14:creationId xmlns:p14="http://schemas.microsoft.com/office/powerpoint/2010/main" val="4020277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25">
            <a:extLst>
              <a:ext uri="{FF2B5EF4-FFF2-40B4-BE49-F238E27FC236}">
                <a16:creationId xmlns:a16="http://schemas.microsoft.com/office/drawing/2014/main" id="{D633E6E1-9274-45B0-8286-9D3E6F4DD140}"/>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4451" name="Title 5"/>
          <p:cNvSpPr>
            <a:spLocks noGrp="1"/>
          </p:cNvSpPr>
          <p:nvPr>
            <p:ph type="title" idx="4294967295"/>
          </p:nvPr>
        </p:nvSpPr>
        <p:spPr>
          <a:xfrm>
            <a:off x="1484947" y="285839"/>
            <a:ext cx="6517111" cy="457341"/>
          </a:xfrm>
        </p:spPr>
        <p:txBody>
          <a:bodyPr>
            <a:normAutofit fontScale="90000"/>
          </a:bodyPr>
          <a:lstStyle/>
          <a:p>
            <a:pPr eaLnBrk="1" hangingPunct="1"/>
            <a:r>
              <a:rPr lang="zh-CN" altLang="en-US" dirty="0"/>
              <a:t>用什么样的函数？</a:t>
            </a:r>
            <a:endParaRPr lang="de-CH" dirty="0"/>
          </a:p>
        </p:txBody>
      </p:sp>
      <p:sp>
        <p:nvSpPr>
          <p:cNvPr id="104452" name="Content Placeholder 6"/>
          <p:cNvSpPr>
            <a:spLocks noGrp="1"/>
          </p:cNvSpPr>
          <p:nvPr>
            <p:ph idx="4294967295"/>
          </p:nvPr>
        </p:nvSpPr>
        <p:spPr>
          <a:xfrm>
            <a:off x="455420" y="1498646"/>
            <a:ext cx="3283410" cy="2499812"/>
          </a:xfrm>
        </p:spPr>
        <p:txBody>
          <a:bodyPr>
            <a:normAutofit/>
          </a:bodyPr>
          <a:lstStyle/>
          <a:p>
            <a:pPr eaLnBrk="1" hangingPunct="1"/>
            <a:r>
              <a:rPr lang="zh-CN" altLang="en-US" sz="2800" dirty="0">
                <a:solidFill>
                  <a:srgbClr val="FF0000"/>
                </a:solidFill>
              </a:rPr>
              <a:t>高斯拉普拉斯函数</a:t>
            </a:r>
            <a:r>
              <a:rPr lang="zh-CN" altLang="en-US" sz="2800" dirty="0"/>
              <a:t>（</a:t>
            </a:r>
            <a:r>
              <a:rPr lang="en-US" altLang="zh-CN" sz="2800" dirty="0"/>
              <a:t> Laplacian-of-Gaussian, </a:t>
            </a:r>
            <a:r>
              <a:rPr lang="en-US" altLang="zh-CN" sz="2800" dirty="0" err="1"/>
              <a:t>LoG</a:t>
            </a:r>
            <a:r>
              <a:rPr lang="zh-CN" altLang="en-US" sz="2800" dirty="0"/>
              <a:t>）</a:t>
            </a:r>
            <a:endParaRPr lang="en-US" altLang="zh-CN" sz="2800" dirty="0"/>
          </a:p>
          <a:p>
            <a:pPr lvl="1"/>
            <a:r>
              <a:rPr lang="zh-CN" altLang="en-US" sz="2400" dirty="0"/>
              <a:t>高斯 </a:t>
            </a:r>
            <a:r>
              <a:rPr lang="en-US" altLang="zh-CN" sz="2400" dirty="0"/>
              <a:t>+ </a:t>
            </a:r>
            <a:r>
              <a:rPr lang="zh-CN" altLang="en-US" sz="2400" dirty="0"/>
              <a:t>拉普拉斯</a:t>
            </a:r>
          </a:p>
        </p:txBody>
      </p:sp>
      <p:pic>
        <p:nvPicPr>
          <p:cNvPr id="104455" name="Picture 27" descr="c-enhedg-laplap"/>
          <p:cNvPicPr>
            <a:picLocks noChangeAspect="1" noChangeArrowheads="1"/>
          </p:cNvPicPr>
          <p:nvPr/>
        </p:nvPicPr>
        <p:blipFill>
          <a:blip r:embed="rId4" cstate="print"/>
          <a:srcRect t="21783"/>
          <a:stretch>
            <a:fillRect/>
          </a:stretch>
        </p:blipFill>
        <p:spPr bwMode="auto">
          <a:xfrm>
            <a:off x="1407906" y="3727487"/>
            <a:ext cx="1295800" cy="1013535"/>
          </a:xfrm>
          <a:prstGeom prst="rect">
            <a:avLst/>
          </a:prstGeom>
          <a:noFill/>
          <a:ln w="9525">
            <a:noFill/>
            <a:miter lim="800000"/>
            <a:headEnd/>
            <a:tailEnd/>
          </a:ln>
        </p:spPr>
      </p:pic>
      <p:cxnSp>
        <p:nvCxnSpPr>
          <p:cNvPr id="18" name="Straight Arrow Connector 17"/>
          <p:cNvCxnSpPr/>
          <p:nvPr/>
        </p:nvCxnSpPr>
        <p:spPr>
          <a:xfrm rot="5400000" flipH="1" flipV="1">
            <a:off x="3975838" y="2601426"/>
            <a:ext cx="2766675" cy="27393"/>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810353" y="3998460"/>
            <a:ext cx="2876247" cy="0"/>
          </a:xfrm>
          <a:prstGeom prst="straightConnector1">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AFA6AB7-589E-487E-B547-CD340C00C8FE}"/>
              </a:ext>
            </a:extLst>
          </p:cNvPr>
          <p:cNvPicPr>
            <a:picLocks noChangeAspect="1"/>
          </p:cNvPicPr>
          <p:nvPr/>
        </p:nvPicPr>
        <p:blipFill>
          <a:blip r:embed="rId5"/>
          <a:stretch>
            <a:fillRect/>
          </a:stretch>
        </p:blipFill>
        <p:spPr>
          <a:xfrm>
            <a:off x="4031940" y="1634590"/>
            <a:ext cx="4432176" cy="2536156"/>
          </a:xfrm>
          <a:prstGeom prst="rect">
            <a:avLst/>
          </a:prstGeom>
        </p:spPr>
      </p:pic>
      <p:sp>
        <p:nvSpPr>
          <p:cNvPr id="4" name="Rectangle 3">
            <a:extLst>
              <a:ext uri="{FF2B5EF4-FFF2-40B4-BE49-F238E27FC236}">
                <a16:creationId xmlns:a16="http://schemas.microsoft.com/office/drawing/2014/main" id="{8BF41672-9B27-425F-B45E-45B28EB02507}"/>
              </a:ext>
            </a:extLst>
          </p:cNvPr>
          <p:cNvSpPr/>
          <p:nvPr/>
        </p:nvSpPr>
        <p:spPr>
          <a:xfrm>
            <a:off x="3923928" y="3463260"/>
            <a:ext cx="4680520" cy="9000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EBF20FE-4EC7-4D09-B60C-4C31677427A0}"/>
              </a:ext>
            </a:extLst>
          </p:cNvPr>
          <p:cNvSpPr/>
          <p:nvPr/>
        </p:nvSpPr>
        <p:spPr>
          <a:xfrm>
            <a:off x="7272300" y="2722456"/>
            <a:ext cx="756084" cy="740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25">
            <a:extLst>
              <a:ext uri="{FF2B5EF4-FFF2-40B4-BE49-F238E27FC236}">
                <a16:creationId xmlns:a16="http://schemas.microsoft.com/office/drawing/2014/main" id="{D633E6E1-9274-45B0-8286-9D3E6F4DD140}"/>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4451" name="Title 5"/>
          <p:cNvSpPr>
            <a:spLocks noGrp="1"/>
          </p:cNvSpPr>
          <p:nvPr>
            <p:ph type="title" idx="4294967295"/>
          </p:nvPr>
        </p:nvSpPr>
        <p:spPr>
          <a:xfrm>
            <a:off x="1484947" y="285839"/>
            <a:ext cx="6517111" cy="457341"/>
          </a:xfrm>
        </p:spPr>
        <p:txBody>
          <a:bodyPr>
            <a:normAutofit fontScale="90000"/>
          </a:bodyPr>
          <a:lstStyle/>
          <a:p>
            <a:pPr eaLnBrk="1" hangingPunct="1"/>
            <a:r>
              <a:rPr lang="zh-CN" altLang="en-US" dirty="0"/>
              <a:t>用什么样的函数？</a:t>
            </a:r>
            <a:endParaRPr lang="de-CH" dirty="0"/>
          </a:p>
        </p:txBody>
      </p:sp>
      <p:sp>
        <p:nvSpPr>
          <p:cNvPr id="104452" name="Content Placeholder 6"/>
          <p:cNvSpPr>
            <a:spLocks noGrp="1"/>
          </p:cNvSpPr>
          <p:nvPr>
            <p:ph idx="4294967295"/>
          </p:nvPr>
        </p:nvSpPr>
        <p:spPr>
          <a:xfrm>
            <a:off x="455420" y="1498646"/>
            <a:ext cx="3283410" cy="2499812"/>
          </a:xfrm>
        </p:spPr>
        <p:txBody>
          <a:bodyPr>
            <a:normAutofit fontScale="92500" lnSpcReduction="20000"/>
          </a:bodyPr>
          <a:lstStyle/>
          <a:p>
            <a:pPr eaLnBrk="1" hangingPunct="1"/>
            <a:r>
              <a:rPr lang="zh-CN" altLang="en-US" sz="2800" dirty="0">
                <a:solidFill>
                  <a:srgbClr val="FF0000"/>
                </a:solidFill>
              </a:rPr>
              <a:t>高斯拉普拉斯函数</a:t>
            </a:r>
            <a:r>
              <a:rPr lang="zh-CN" altLang="en-US" sz="2800" dirty="0"/>
              <a:t>（</a:t>
            </a:r>
            <a:r>
              <a:rPr lang="en-US" altLang="zh-CN" sz="2800" dirty="0"/>
              <a:t> Laplacian-of-Gaussian, </a:t>
            </a:r>
            <a:r>
              <a:rPr lang="en-US" altLang="zh-CN" sz="2800" dirty="0" err="1"/>
              <a:t>LoG</a:t>
            </a:r>
            <a:r>
              <a:rPr lang="zh-CN" altLang="en-US" sz="2800" dirty="0"/>
              <a:t>）</a:t>
            </a:r>
            <a:endParaRPr lang="en-US" altLang="zh-CN" sz="2800" dirty="0"/>
          </a:p>
          <a:p>
            <a:pPr lvl="1"/>
            <a:r>
              <a:rPr lang="zh-CN" altLang="en-US" sz="2400" dirty="0"/>
              <a:t>高斯 </a:t>
            </a:r>
            <a:r>
              <a:rPr lang="en-US" altLang="zh-CN" sz="2400" dirty="0"/>
              <a:t>+ </a:t>
            </a:r>
            <a:r>
              <a:rPr lang="zh-CN" altLang="en-US" sz="2400" dirty="0"/>
              <a:t>拉普拉斯</a:t>
            </a:r>
            <a:endParaRPr lang="en-US" altLang="zh-CN" sz="2400" dirty="0"/>
          </a:p>
          <a:p>
            <a:pPr lvl="1"/>
            <a:endParaRPr lang="zh-CN" altLang="en-US" sz="2400" dirty="0"/>
          </a:p>
          <a:p>
            <a:pPr eaLnBrk="1" hangingPunct="1"/>
            <a:r>
              <a:rPr lang="zh-CN" altLang="en-US" sz="2800" dirty="0"/>
              <a:t>本质是一个</a:t>
            </a:r>
            <a:r>
              <a:rPr lang="zh-CN" altLang="en-US" sz="2800" dirty="0">
                <a:solidFill>
                  <a:srgbClr val="FF0000"/>
                </a:solidFill>
              </a:rPr>
              <a:t>斑点</a:t>
            </a:r>
            <a:r>
              <a:rPr lang="en-US" altLang="zh-CN" sz="2800" dirty="0"/>
              <a:t>(blob)</a:t>
            </a:r>
            <a:r>
              <a:rPr lang="zh-CN" altLang="en-US" sz="2800" dirty="0"/>
              <a:t>检测器</a:t>
            </a:r>
            <a:r>
              <a:rPr lang="en-US" sz="2800" dirty="0"/>
              <a:t> </a:t>
            </a:r>
          </a:p>
        </p:txBody>
      </p:sp>
      <p:pic>
        <p:nvPicPr>
          <p:cNvPr id="104455" name="Picture 27" descr="c-enhedg-laplap"/>
          <p:cNvPicPr>
            <a:picLocks noChangeAspect="1" noChangeArrowheads="1"/>
          </p:cNvPicPr>
          <p:nvPr/>
        </p:nvPicPr>
        <p:blipFill>
          <a:blip r:embed="rId4" cstate="print"/>
          <a:srcRect t="21783"/>
          <a:stretch>
            <a:fillRect/>
          </a:stretch>
        </p:blipFill>
        <p:spPr bwMode="auto">
          <a:xfrm>
            <a:off x="3838874" y="1204392"/>
            <a:ext cx="1295800" cy="1013535"/>
          </a:xfrm>
          <a:prstGeom prst="rect">
            <a:avLst/>
          </a:prstGeom>
          <a:noFill/>
          <a:ln w="9525">
            <a:noFill/>
            <a:miter lim="800000"/>
            <a:headEnd/>
            <a:tailEnd/>
          </a:ln>
        </p:spPr>
      </p:pic>
      <p:pic>
        <p:nvPicPr>
          <p:cNvPr id="104456" name="Picture 27" descr="c-enhedg-laplap"/>
          <p:cNvPicPr>
            <a:picLocks noChangeAspect="1" noChangeArrowheads="1"/>
          </p:cNvPicPr>
          <p:nvPr/>
        </p:nvPicPr>
        <p:blipFill>
          <a:blip r:embed="rId4" cstate="print"/>
          <a:srcRect t="21783"/>
          <a:stretch>
            <a:fillRect/>
          </a:stretch>
        </p:blipFill>
        <p:spPr bwMode="auto">
          <a:xfrm>
            <a:off x="4197363" y="3012318"/>
            <a:ext cx="578822" cy="453769"/>
          </a:xfrm>
          <a:prstGeom prst="rect">
            <a:avLst/>
          </a:prstGeom>
          <a:noFill/>
          <a:ln w="9525">
            <a:noFill/>
            <a:miter lim="800000"/>
            <a:headEnd/>
            <a:tailEnd/>
          </a:ln>
        </p:spPr>
      </p:pic>
      <p:pic>
        <p:nvPicPr>
          <p:cNvPr id="104457" name="Picture 27" descr="c-enhedg-laplap"/>
          <p:cNvPicPr>
            <a:picLocks noChangeAspect="1" noChangeArrowheads="1"/>
          </p:cNvPicPr>
          <p:nvPr/>
        </p:nvPicPr>
        <p:blipFill>
          <a:blip r:embed="rId5" cstate="print"/>
          <a:srcRect t="21783"/>
          <a:stretch>
            <a:fillRect/>
          </a:stretch>
        </p:blipFill>
        <p:spPr bwMode="auto">
          <a:xfrm>
            <a:off x="4314080" y="3614961"/>
            <a:ext cx="345388" cy="270356"/>
          </a:xfrm>
          <a:prstGeom prst="rect">
            <a:avLst/>
          </a:prstGeom>
          <a:noFill/>
          <a:ln w="9525">
            <a:noFill/>
            <a:miter lim="800000"/>
            <a:headEnd/>
            <a:tailEnd/>
          </a:ln>
        </p:spPr>
      </p:pic>
      <p:pic>
        <p:nvPicPr>
          <p:cNvPr id="104458" name="Picture 27" descr="c-enhedg-laplap"/>
          <p:cNvPicPr>
            <a:picLocks noChangeAspect="1" noChangeArrowheads="1"/>
          </p:cNvPicPr>
          <p:nvPr/>
        </p:nvPicPr>
        <p:blipFill>
          <a:blip r:embed="rId4" cstate="print"/>
          <a:srcRect t="21783"/>
          <a:stretch>
            <a:fillRect/>
          </a:stretch>
        </p:blipFill>
        <p:spPr bwMode="auto">
          <a:xfrm>
            <a:off x="3979411" y="2179001"/>
            <a:ext cx="1014726" cy="794392"/>
          </a:xfrm>
          <a:prstGeom prst="rect">
            <a:avLst/>
          </a:prstGeom>
          <a:noFill/>
          <a:ln w="9525">
            <a:noFill/>
            <a:miter lim="800000"/>
            <a:headEnd/>
            <a:tailEnd/>
          </a:ln>
        </p:spPr>
      </p:pic>
      <p:cxnSp>
        <p:nvCxnSpPr>
          <p:cNvPr id="18" name="Straight Arrow Connector 17"/>
          <p:cNvCxnSpPr/>
          <p:nvPr/>
        </p:nvCxnSpPr>
        <p:spPr>
          <a:xfrm rot="5400000" flipH="1" flipV="1">
            <a:off x="3975838" y="2601426"/>
            <a:ext cx="2766675" cy="27393"/>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810353" y="3998460"/>
            <a:ext cx="2876247" cy="0"/>
          </a:xfrm>
          <a:prstGeom prst="straightConnector1">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728979" y="4299782"/>
            <a:ext cx="109571" cy="10957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fontAlgn="base" hangingPunct="0">
              <a:spcBef>
                <a:spcPct val="0"/>
              </a:spcBef>
              <a:spcAft>
                <a:spcPct val="0"/>
              </a:spcAft>
              <a:defRPr/>
            </a:pPr>
            <a:endParaRPr lang="de-CH" sz="1500">
              <a:solidFill>
                <a:srgbClr val="FFFFFF"/>
              </a:solidFill>
            </a:endParaRPr>
          </a:p>
        </p:txBody>
      </p:sp>
      <p:sp>
        <p:nvSpPr>
          <p:cNvPr id="26" name="Oval 25"/>
          <p:cNvSpPr/>
          <p:nvPr/>
        </p:nvSpPr>
        <p:spPr>
          <a:xfrm>
            <a:off x="6498359" y="4190210"/>
            <a:ext cx="381118" cy="381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fontAlgn="base" hangingPunct="0">
              <a:spcBef>
                <a:spcPct val="0"/>
              </a:spcBef>
              <a:spcAft>
                <a:spcPct val="0"/>
              </a:spcAft>
              <a:defRPr/>
            </a:pPr>
            <a:endParaRPr lang="de-CH" sz="1500">
              <a:solidFill>
                <a:srgbClr val="FFFFFF"/>
              </a:solidFill>
            </a:endParaRPr>
          </a:p>
        </p:txBody>
      </p:sp>
      <p:sp>
        <p:nvSpPr>
          <p:cNvPr id="27" name="Oval 26"/>
          <p:cNvSpPr/>
          <p:nvPr/>
        </p:nvSpPr>
        <p:spPr>
          <a:xfrm>
            <a:off x="7454727" y="4053246"/>
            <a:ext cx="602642" cy="60264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fontAlgn="base" hangingPunct="0">
              <a:spcBef>
                <a:spcPct val="0"/>
              </a:spcBef>
              <a:spcAft>
                <a:spcPct val="0"/>
              </a:spcAft>
              <a:defRPr/>
            </a:pPr>
            <a:endParaRPr lang="de-CH" sz="1500">
              <a:solidFill>
                <a:srgbClr val="FFFFFF"/>
              </a:solidFill>
            </a:endParaRPr>
          </a:p>
        </p:txBody>
      </p:sp>
      <p:sp>
        <p:nvSpPr>
          <p:cNvPr id="29" name="Freeform 28"/>
          <p:cNvSpPr/>
          <p:nvPr/>
        </p:nvSpPr>
        <p:spPr>
          <a:xfrm>
            <a:off x="4742814" y="2409676"/>
            <a:ext cx="2492781" cy="437371"/>
          </a:xfrm>
          <a:custGeom>
            <a:avLst/>
            <a:gdLst>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241778 w 2957689"/>
              <a:gd name="connsiteY4" fmla="*/ 524934 h 671689"/>
              <a:gd name="connsiteX5" fmla="*/ 2957689 w 2957689"/>
              <a:gd name="connsiteY5" fmla="*/ 513645 h 671689"/>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578270 w 2957689"/>
              <a:gd name="connsiteY4" fmla="*/ 524934 h 671689"/>
              <a:gd name="connsiteX5" fmla="*/ 2957689 w 2957689"/>
              <a:gd name="connsiteY5" fmla="*/ 513645 h 671689"/>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02728"/>
              <a:gd name="connsiteX1" fmla="*/ 699911 w 2957689"/>
              <a:gd name="connsiteY1" fmla="*/ 557573 h 602728"/>
              <a:gd name="connsiteX2" fmla="*/ 1027289 w 2957689"/>
              <a:gd name="connsiteY2" fmla="*/ 15706 h 602728"/>
              <a:gd name="connsiteX3" fmla="*/ 1215083 w 2957689"/>
              <a:gd name="connsiteY3" fmla="*/ 463336 h 602728"/>
              <a:gd name="connsiteX4" fmla="*/ 1578270 w 2957689"/>
              <a:gd name="connsiteY4" fmla="*/ 501129 h 602728"/>
              <a:gd name="connsiteX5" fmla="*/ 2957689 w 2957689"/>
              <a:gd name="connsiteY5" fmla="*/ 489840 h 602728"/>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615301 h 676133"/>
              <a:gd name="connsiteX1" fmla="*/ 699911 w 2957689"/>
              <a:gd name="connsiteY1" fmla="*/ 615301 h 676133"/>
              <a:gd name="connsiteX2" fmla="*/ 1027289 w 2957689"/>
              <a:gd name="connsiteY2" fmla="*/ 73434 h 676133"/>
              <a:gd name="connsiteX3" fmla="*/ 1215083 w 2957689"/>
              <a:gd name="connsiteY3" fmla="*/ 663894 h 676133"/>
              <a:gd name="connsiteX4" fmla="*/ 1457442 w 2957689"/>
              <a:gd name="connsiteY4" fmla="*/ 0 h 676133"/>
              <a:gd name="connsiteX5" fmla="*/ 1578270 w 2957689"/>
              <a:gd name="connsiteY5" fmla="*/ 558857 h 676133"/>
              <a:gd name="connsiteX6" fmla="*/ 2957689 w 2957689"/>
              <a:gd name="connsiteY6" fmla="*/ 547568 h 676133"/>
              <a:gd name="connsiteX0" fmla="*/ 0 w 2957689"/>
              <a:gd name="connsiteY0" fmla="*/ 696205 h 736612"/>
              <a:gd name="connsiteX1" fmla="*/ 699911 w 2957689"/>
              <a:gd name="connsiteY1" fmla="*/ 696205 h 736612"/>
              <a:gd name="connsiteX2" fmla="*/ 1027289 w 2957689"/>
              <a:gd name="connsiteY2" fmla="*/ 154338 h 736612"/>
              <a:gd name="connsiteX3" fmla="*/ 1457442 w 2957689"/>
              <a:gd name="connsiteY3" fmla="*/ 80904 h 736612"/>
              <a:gd name="connsiteX4" fmla="*/ 1578270 w 2957689"/>
              <a:gd name="connsiteY4" fmla="*/ 639761 h 736612"/>
              <a:gd name="connsiteX5" fmla="*/ 2957689 w 2957689"/>
              <a:gd name="connsiteY5" fmla="*/ 628472 h 736612"/>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02151"/>
              <a:gd name="connsiteX1" fmla="*/ 699911 w 2957689"/>
              <a:gd name="connsiteY1" fmla="*/ 548319 h 602151"/>
              <a:gd name="connsiteX2" fmla="*/ 1027289 w 2957689"/>
              <a:gd name="connsiteY2" fmla="*/ 6452 h 602151"/>
              <a:gd name="connsiteX3" fmla="*/ 1282752 w 2957689"/>
              <a:gd name="connsiteY3" fmla="*/ 587030 h 602151"/>
              <a:gd name="connsiteX4" fmla="*/ 1578270 w 2957689"/>
              <a:gd name="connsiteY4" fmla="*/ 491875 h 602151"/>
              <a:gd name="connsiteX5" fmla="*/ 2957689 w 2957689"/>
              <a:gd name="connsiteY5" fmla="*/ 480586 h 602151"/>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062988 w 2957689"/>
              <a:gd name="connsiteY5" fmla="*/ 490855 h 588726"/>
              <a:gd name="connsiteX6" fmla="*/ 2957689 w 2957689"/>
              <a:gd name="connsiteY6"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623416 h 666052"/>
              <a:gd name="connsiteX0" fmla="*/ 0 w 2957689"/>
              <a:gd name="connsiteY0" fmla="*/ 960932 h 1078665"/>
              <a:gd name="connsiteX1" fmla="*/ 699911 w 2957689"/>
              <a:gd name="connsiteY1" fmla="*/ 960932 h 1078665"/>
              <a:gd name="connsiteX2" fmla="*/ 1027289 w 2957689"/>
              <a:gd name="connsiteY2" fmla="*/ 419065 h 1078665"/>
              <a:gd name="connsiteX3" fmla="*/ 1282752 w 2957689"/>
              <a:gd name="connsiteY3" fmla="*/ 999643 h 1078665"/>
              <a:gd name="connsiteX4" fmla="*/ 2957689 w 2957689"/>
              <a:gd name="connsiteY4" fmla="*/ 10443 h 1078665"/>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580459 h 666052"/>
              <a:gd name="connsiteX0" fmla="*/ 0 w 2957689"/>
              <a:gd name="connsiteY0" fmla="*/ 739162 h 779569"/>
              <a:gd name="connsiteX1" fmla="*/ 699911 w 2957689"/>
              <a:gd name="connsiteY1" fmla="*/ 739162 h 779569"/>
              <a:gd name="connsiteX2" fmla="*/ 1027289 w 2957689"/>
              <a:gd name="connsiteY2" fmla="*/ 197295 h 779569"/>
              <a:gd name="connsiteX3" fmla="*/ 1282752 w 2957689"/>
              <a:gd name="connsiteY3" fmla="*/ 80904 h 779569"/>
              <a:gd name="connsiteX4" fmla="*/ 2957689 w 2957689"/>
              <a:gd name="connsiteY4" fmla="*/ 771302 h 779569"/>
              <a:gd name="connsiteX0" fmla="*/ 0 w 2957689"/>
              <a:gd name="connsiteY0" fmla="*/ 542575 h 617351"/>
              <a:gd name="connsiteX1" fmla="*/ 699911 w 2957689"/>
              <a:gd name="connsiteY1" fmla="*/ 542575 h 617351"/>
              <a:gd name="connsiteX2" fmla="*/ 1027289 w 2957689"/>
              <a:gd name="connsiteY2" fmla="*/ 708 h 617351"/>
              <a:gd name="connsiteX3" fmla="*/ 1282752 w 2957689"/>
              <a:gd name="connsiteY3" fmla="*/ 538329 h 617351"/>
              <a:gd name="connsiteX4" fmla="*/ 2957689 w 2957689"/>
              <a:gd name="connsiteY4" fmla="*/ 574715 h 617351"/>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206363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2524841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2139370 w 2957689"/>
              <a:gd name="connsiteY2" fmla="*/ 708 h 582982"/>
              <a:gd name="connsiteX3" fmla="*/ 2524841 w 2957689"/>
              <a:gd name="connsiteY3" fmla="*/ 538329 h 582982"/>
              <a:gd name="connsiteX4" fmla="*/ 2957689 w 2957689"/>
              <a:gd name="connsiteY4" fmla="*/ 531758 h 582982"/>
              <a:gd name="connsiteX0" fmla="*/ 0 w 2957689"/>
              <a:gd name="connsiteY0" fmla="*/ 542575 h 582982"/>
              <a:gd name="connsiteX1" fmla="*/ 1974502 w 2957689"/>
              <a:gd name="connsiteY1" fmla="*/ 542575 h 582982"/>
              <a:gd name="connsiteX2" fmla="*/ 2139370 w 2957689"/>
              <a:gd name="connsiteY2" fmla="*/ 708 h 582982"/>
              <a:gd name="connsiteX3" fmla="*/ 2524841 w 2957689"/>
              <a:gd name="connsiteY3" fmla="*/ 538329 h 582982"/>
              <a:gd name="connsiteX4" fmla="*/ 2957689 w 2957689"/>
              <a:gd name="connsiteY4" fmla="*/ 531758 h 582982"/>
              <a:gd name="connsiteX0" fmla="*/ 0 w 2957689"/>
              <a:gd name="connsiteY0" fmla="*/ 542575 h 582982"/>
              <a:gd name="connsiteX1" fmla="*/ 1974502 w 2957689"/>
              <a:gd name="connsiteY1" fmla="*/ 542575 h 582982"/>
              <a:gd name="connsiteX2" fmla="*/ 2276388 w 2957689"/>
              <a:gd name="connsiteY2" fmla="*/ 708 h 582982"/>
              <a:gd name="connsiteX3" fmla="*/ 2524841 w 2957689"/>
              <a:gd name="connsiteY3" fmla="*/ 538329 h 582982"/>
              <a:gd name="connsiteX4" fmla="*/ 2957689 w 2957689"/>
              <a:gd name="connsiteY4" fmla="*/ 531758 h 58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689" h="582982">
                <a:moveTo>
                  <a:pt x="0" y="542575"/>
                </a:moveTo>
                <a:lnTo>
                  <a:pt x="1974502" y="542575"/>
                </a:lnTo>
                <a:cubicBezTo>
                  <a:pt x="2156302" y="582982"/>
                  <a:pt x="2184665" y="1416"/>
                  <a:pt x="2276388" y="708"/>
                </a:cubicBezTo>
                <a:cubicBezTo>
                  <a:pt x="2368111" y="0"/>
                  <a:pt x="2433011" y="457425"/>
                  <a:pt x="2524841" y="538329"/>
                </a:cubicBezTo>
                <a:lnTo>
                  <a:pt x="2957689" y="531758"/>
                </a:lnTo>
              </a:path>
            </a:pathLst>
          </a:custGeom>
          <a:ln w="25400">
            <a:solidFill>
              <a:srgbClr val="FF0000"/>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eaLnBrk="0" fontAlgn="base" hangingPunct="0">
              <a:spcBef>
                <a:spcPct val="0"/>
              </a:spcBef>
              <a:spcAft>
                <a:spcPct val="0"/>
              </a:spcAft>
              <a:defRPr/>
            </a:pPr>
            <a:endParaRPr lang="de-CH" sz="1500">
              <a:solidFill>
                <a:srgbClr val="FFFFFF"/>
              </a:solidFill>
            </a:endParaRPr>
          </a:p>
        </p:txBody>
      </p:sp>
      <p:sp>
        <p:nvSpPr>
          <p:cNvPr id="34" name="Freeform 33"/>
          <p:cNvSpPr/>
          <p:nvPr/>
        </p:nvSpPr>
        <p:spPr>
          <a:xfrm>
            <a:off x="5642027" y="2409676"/>
            <a:ext cx="2492781" cy="437371"/>
          </a:xfrm>
          <a:custGeom>
            <a:avLst/>
            <a:gdLst>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241778 w 2957689"/>
              <a:gd name="connsiteY4" fmla="*/ 524934 h 671689"/>
              <a:gd name="connsiteX5" fmla="*/ 2957689 w 2957689"/>
              <a:gd name="connsiteY5" fmla="*/ 513645 h 671689"/>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578270 w 2957689"/>
              <a:gd name="connsiteY4" fmla="*/ 524934 h 671689"/>
              <a:gd name="connsiteX5" fmla="*/ 2957689 w 2957689"/>
              <a:gd name="connsiteY5" fmla="*/ 513645 h 671689"/>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02728"/>
              <a:gd name="connsiteX1" fmla="*/ 699911 w 2957689"/>
              <a:gd name="connsiteY1" fmla="*/ 557573 h 602728"/>
              <a:gd name="connsiteX2" fmla="*/ 1027289 w 2957689"/>
              <a:gd name="connsiteY2" fmla="*/ 15706 h 602728"/>
              <a:gd name="connsiteX3" fmla="*/ 1215083 w 2957689"/>
              <a:gd name="connsiteY3" fmla="*/ 463336 h 602728"/>
              <a:gd name="connsiteX4" fmla="*/ 1578270 w 2957689"/>
              <a:gd name="connsiteY4" fmla="*/ 501129 h 602728"/>
              <a:gd name="connsiteX5" fmla="*/ 2957689 w 2957689"/>
              <a:gd name="connsiteY5" fmla="*/ 489840 h 602728"/>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615301 h 676133"/>
              <a:gd name="connsiteX1" fmla="*/ 699911 w 2957689"/>
              <a:gd name="connsiteY1" fmla="*/ 615301 h 676133"/>
              <a:gd name="connsiteX2" fmla="*/ 1027289 w 2957689"/>
              <a:gd name="connsiteY2" fmla="*/ 73434 h 676133"/>
              <a:gd name="connsiteX3" fmla="*/ 1215083 w 2957689"/>
              <a:gd name="connsiteY3" fmla="*/ 663894 h 676133"/>
              <a:gd name="connsiteX4" fmla="*/ 1457442 w 2957689"/>
              <a:gd name="connsiteY4" fmla="*/ 0 h 676133"/>
              <a:gd name="connsiteX5" fmla="*/ 1578270 w 2957689"/>
              <a:gd name="connsiteY5" fmla="*/ 558857 h 676133"/>
              <a:gd name="connsiteX6" fmla="*/ 2957689 w 2957689"/>
              <a:gd name="connsiteY6" fmla="*/ 547568 h 676133"/>
              <a:gd name="connsiteX0" fmla="*/ 0 w 2957689"/>
              <a:gd name="connsiteY0" fmla="*/ 696205 h 736612"/>
              <a:gd name="connsiteX1" fmla="*/ 699911 w 2957689"/>
              <a:gd name="connsiteY1" fmla="*/ 696205 h 736612"/>
              <a:gd name="connsiteX2" fmla="*/ 1027289 w 2957689"/>
              <a:gd name="connsiteY2" fmla="*/ 154338 h 736612"/>
              <a:gd name="connsiteX3" fmla="*/ 1457442 w 2957689"/>
              <a:gd name="connsiteY3" fmla="*/ 80904 h 736612"/>
              <a:gd name="connsiteX4" fmla="*/ 1578270 w 2957689"/>
              <a:gd name="connsiteY4" fmla="*/ 639761 h 736612"/>
              <a:gd name="connsiteX5" fmla="*/ 2957689 w 2957689"/>
              <a:gd name="connsiteY5" fmla="*/ 628472 h 736612"/>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02151"/>
              <a:gd name="connsiteX1" fmla="*/ 699911 w 2957689"/>
              <a:gd name="connsiteY1" fmla="*/ 548319 h 602151"/>
              <a:gd name="connsiteX2" fmla="*/ 1027289 w 2957689"/>
              <a:gd name="connsiteY2" fmla="*/ 6452 h 602151"/>
              <a:gd name="connsiteX3" fmla="*/ 1282752 w 2957689"/>
              <a:gd name="connsiteY3" fmla="*/ 587030 h 602151"/>
              <a:gd name="connsiteX4" fmla="*/ 1578270 w 2957689"/>
              <a:gd name="connsiteY4" fmla="*/ 491875 h 602151"/>
              <a:gd name="connsiteX5" fmla="*/ 2957689 w 2957689"/>
              <a:gd name="connsiteY5" fmla="*/ 480586 h 602151"/>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062988 w 2957689"/>
              <a:gd name="connsiteY5" fmla="*/ 490855 h 588726"/>
              <a:gd name="connsiteX6" fmla="*/ 2957689 w 2957689"/>
              <a:gd name="connsiteY6"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623416 h 666052"/>
              <a:gd name="connsiteX0" fmla="*/ 0 w 2957689"/>
              <a:gd name="connsiteY0" fmla="*/ 960932 h 1078665"/>
              <a:gd name="connsiteX1" fmla="*/ 699911 w 2957689"/>
              <a:gd name="connsiteY1" fmla="*/ 960932 h 1078665"/>
              <a:gd name="connsiteX2" fmla="*/ 1027289 w 2957689"/>
              <a:gd name="connsiteY2" fmla="*/ 419065 h 1078665"/>
              <a:gd name="connsiteX3" fmla="*/ 1282752 w 2957689"/>
              <a:gd name="connsiteY3" fmla="*/ 999643 h 1078665"/>
              <a:gd name="connsiteX4" fmla="*/ 2957689 w 2957689"/>
              <a:gd name="connsiteY4" fmla="*/ 10443 h 1078665"/>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580459 h 666052"/>
              <a:gd name="connsiteX0" fmla="*/ 0 w 2957689"/>
              <a:gd name="connsiteY0" fmla="*/ 739162 h 779569"/>
              <a:gd name="connsiteX1" fmla="*/ 699911 w 2957689"/>
              <a:gd name="connsiteY1" fmla="*/ 739162 h 779569"/>
              <a:gd name="connsiteX2" fmla="*/ 1027289 w 2957689"/>
              <a:gd name="connsiteY2" fmla="*/ 197295 h 779569"/>
              <a:gd name="connsiteX3" fmla="*/ 1282752 w 2957689"/>
              <a:gd name="connsiteY3" fmla="*/ 80904 h 779569"/>
              <a:gd name="connsiteX4" fmla="*/ 2957689 w 2957689"/>
              <a:gd name="connsiteY4" fmla="*/ 771302 h 779569"/>
              <a:gd name="connsiteX0" fmla="*/ 0 w 2957689"/>
              <a:gd name="connsiteY0" fmla="*/ 542575 h 617351"/>
              <a:gd name="connsiteX1" fmla="*/ 699911 w 2957689"/>
              <a:gd name="connsiteY1" fmla="*/ 542575 h 617351"/>
              <a:gd name="connsiteX2" fmla="*/ 1027289 w 2957689"/>
              <a:gd name="connsiteY2" fmla="*/ 708 h 617351"/>
              <a:gd name="connsiteX3" fmla="*/ 1282752 w 2957689"/>
              <a:gd name="connsiteY3" fmla="*/ 538329 h 617351"/>
              <a:gd name="connsiteX4" fmla="*/ 2957689 w 2957689"/>
              <a:gd name="connsiteY4" fmla="*/ 574715 h 617351"/>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206363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131805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131805 w 2957689"/>
              <a:gd name="connsiteY2" fmla="*/ 708 h 582982"/>
              <a:gd name="connsiteX3" fmla="*/ 1387268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131805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463836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463836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503348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542860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542860 w 2957689"/>
              <a:gd name="connsiteY2" fmla="*/ 708 h 582982"/>
              <a:gd name="connsiteX3" fmla="*/ 1823815 w 2957689"/>
              <a:gd name="connsiteY3" fmla="*/ 538329 h 582982"/>
              <a:gd name="connsiteX4" fmla="*/ 2957689 w 2957689"/>
              <a:gd name="connsiteY4" fmla="*/ 531758 h 58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689" h="582982">
                <a:moveTo>
                  <a:pt x="0" y="542575"/>
                </a:moveTo>
                <a:lnTo>
                  <a:pt x="1168961" y="542575"/>
                </a:lnTo>
                <a:cubicBezTo>
                  <a:pt x="1350761" y="582982"/>
                  <a:pt x="1433718" y="1416"/>
                  <a:pt x="1542860" y="708"/>
                </a:cubicBezTo>
                <a:cubicBezTo>
                  <a:pt x="1652002" y="0"/>
                  <a:pt x="1731985" y="457425"/>
                  <a:pt x="1823815" y="538329"/>
                </a:cubicBezTo>
                <a:lnTo>
                  <a:pt x="2957689" y="531758"/>
                </a:lnTo>
              </a:path>
            </a:pathLst>
          </a:custGeom>
          <a:ln w="25400">
            <a:solidFill>
              <a:srgbClr val="FF0000"/>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eaLnBrk="0" fontAlgn="base" hangingPunct="0">
              <a:spcBef>
                <a:spcPct val="0"/>
              </a:spcBef>
              <a:spcAft>
                <a:spcPct val="0"/>
              </a:spcAft>
              <a:defRPr/>
            </a:pPr>
            <a:endParaRPr lang="de-CH" sz="1500">
              <a:solidFill>
                <a:srgbClr val="FFFFFF"/>
              </a:solidFill>
            </a:endParaRPr>
          </a:p>
        </p:txBody>
      </p:sp>
      <p:sp>
        <p:nvSpPr>
          <p:cNvPr id="35" name="Freeform 34"/>
          <p:cNvSpPr/>
          <p:nvPr/>
        </p:nvSpPr>
        <p:spPr>
          <a:xfrm>
            <a:off x="6687731" y="2409676"/>
            <a:ext cx="2492781" cy="437371"/>
          </a:xfrm>
          <a:custGeom>
            <a:avLst/>
            <a:gdLst>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241778 w 2957689"/>
              <a:gd name="connsiteY4" fmla="*/ 524934 h 671689"/>
              <a:gd name="connsiteX5" fmla="*/ 2957689 w 2957689"/>
              <a:gd name="connsiteY5" fmla="*/ 513645 h 671689"/>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578270 w 2957689"/>
              <a:gd name="connsiteY4" fmla="*/ 524934 h 671689"/>
              <a:gd name="connsiteX5" fmla="*/ 2957689 w 2957689"/>
              <a:gd name="connsiteY5" fmla="*/ 513645 h 671689"/>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02728"/>
              <a:gd name="connsiteX1" fmla="*/ 699911 w 2957689"/>
              <a:gd name="connsiteY1" fmla="*/ 557573 h 602728"/>
              <a:gd name="connsiteX2" fmla="*/ 1027289 w 2957689"/>
              <a:gd name="connsiteY2" fmla="*/ 15706 h 602728"/>
              <a:gd name="connsiteX3" fmla="*/ 1215083 w 2957689"/>
              <a:gd name="connsiteY3" fmla="*/ 463336 h 602728"/>
              <a:gd name="connsiteX4" fmla="*/ 1578270 w 2957689"/>
              <a:gd name="connsiteY4" fmla="*/ 501129 h 602728"/>
              <a:gd name="connsiteX5" fmla="*/ 2957689 w 2957689"/>
              <a:gd name="connsiteY5" fmla="*/ 489840 h 602728"/>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615301 h 676133"/>
              <a:gd name="connsiteX1" fmla="*/ 699911 w 2957689"/>
              <a:gd name="connsiteY1" fmla="*/ 615301 h 676133"/>
              <a:gd name="connsiteX2" fmla="*/ 1027289 w 2957689"/>
              <a:gd name="connsiteY2" fmla="*/ 73434 h 676133"/>
              <a:gd name="connsiteX3" fmla="*/ 1215083 w 2957689"/>
              <a:gd name="connsiteY3" fmla="*/ 663894 h 676133"/>
              <a:gd name="connsiteX4" fmla="*/ 1457442 w 2957689"/>
              <a:gd name="connsiteY4" fmla="*/ 0 h 676133"/>
              <a:gd name="connsiteX5" fmla="*/ 1578270 w 2957689"/>
              <a:gd name="connsiteY5" fmla="*/ 558857 h 676133"/>
              <a:gd name="connsiteX6" fmla="*/ 2957689 w 2957689"/>
              <a:gd name="connsiteY6" fmla="*/ 547568 h 676133"/>
              <a:gd name="connsiteX0" fmla="*/ 0 w 2957689"/>
              <a:gd name="connsiteY0" fmla="*/ 696205 h 736612"/>
              <a:gd name="connsiteX1" fmla="*/ 699911 w 2957689"/>
              <a:gd name="connsiteY1" fmla="*/ 696205 h 736612"/>
              <a:gd name="connsiteX2" fmla="*/ 1027289 w 2957689"/>
              <a:gd name="connsiteY2" fmla="*/ 154338 h 736612"/>
              <a:gd name="connsiteX3" fmla="*/ 1457442 w 2957689"/>
              <a:gd name="connsiteY3" fmla="*/ 80904 h 736612"/>
              <a:gd name="connsiteX4" fmla="*/ 1578270 w 2957689"/>
              <a:gd name="connsiteY4" fmla="*/ 639761 h 736612"/>
              <a:gd name="connsiteX5" fmla="*/ 2957689 w 2957689"/>
              <a:gd name="connsiteY5" fmla="*/ 628472 h 736612"/>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02151"/>
              <a:gd name="connsiteX1" fmla="*/ 699911 w 2957689"/>
              <a:gd name="connsiteY1" fmla="*/ 548319 h 602151"/>
              <a:gd name="connsiteX2" fmla="*/ 1027289 w 2957689"/>
              <a:gd name="connsiteY2" fmla="*/ 6452 h 602151"/>
              <a:gd name="connsiteX3" fmla="*/ 1282752 w 2957689"/>
              <a:gd name="connsiteY3" fmla="*/ 587030 h 602151"/>
              <a:gd name="connsiteX4" fmla="*/ 1578270 w 2957689"/>
              <a:gd name="connsiteY4" fmla="*/ 491875 h 602151"/>
              <a:gd name="connsiteX5" fmla="*/ 2957689 w 2957689"/>
              <a:gd name="connsiteY5" fmla="*/ 480586 h 602151"/>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062988 w 2957689"/>
              <a:gd name="connsiteY5" fmla="*/ 490855 h 588726"/>
              <a:gd name="connsiteX6" fmla="*/ 2957689 w 2957689"/>
              <a:gd name="connsiteY6"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623416 h 666052"/>
              <a:gd name="connsiteX0" fmla="*/ 0 w 2957689"/>
              <a:gd name="connsiteY0" fmla="*/ 960932 h 1078665"/>
              <a:gd name="connsiteX1" fmla="*/ 699911 w 2957689"/>
              <a:gd name="connsiteY1" fmla="*/ 960932 h 1078665"/>
              <a:gd name="connsiteX2" fmla="*/ 1027289 w 2957689"/>
              <a:gd name="connsiteY2" fmla="*/ 419065 h 1078665"/>
              <a:gd name="connsiteX3" fmla="*/ 1282752 w 2957689"/>
              <a:gd name="connsiteY3" fmla="*/ 999643 h 1078665"/>
              <a:gd name="connsiteX4" fmla="*/ 2957689 w 2957689"/>
              <a:gd name="connsiteY4" fmla="*/ 10443 h 1078665"/>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580459 h 666052"/>
              <a:gd name="connsiteX0" fmla="*/ 0 w 2957689"/>
              <a:gd name="connsiteY0" fmla="*/ 739162 h 779569"/>
              <a:gd name="connsiteX1" fmla="*/ 699911 w 2957689"/>
              <a:gd name="connsiteY1" fmla="*/ 739162 h 779569"/>
              <a:gd name="connsiteX2" fmla="*/ 1027289 w 2957689"/>
              <a:gd name="connsiteY2" fmla="*/ 197295 h 779569"/>
              <a:gd name="connsiteX3" fmla="*/ 1282752 w 2957689"/>
              <a:gd name="connsiteY3" fmla="*/ 80904 h 779569"/>
              <a:gd name="connsiteX4" fmla="*/ 2957689 w 2957689"/>
              <a:gd name="connsiteY4" fmla="*/ 771302 h 779569"/>
              <a:gd name="connsiteX0" fmla="*/ 0 w 2957689"/>
              <a:gd name="connsiteY0" fmla="*/ 542575 h 617351"/>
              <a:gd name="connsiteX1" fmla="*/ 699911 w 2957689"/>
              <a:gd name="connsiteY1" fmla="*/ 542575 h 617351"/>
              <a:gd name="connsiteX2" fmla="*/ 1027289 w 2957689"/>
              <a:gd name="connsiteY2" fmla="*/ 708 h 617351"/>
              <a:gd name="connsiteX3" fmla="*/ 1282752 w 2957689"/>
              <a:gd name="connsiteY3" fmla="*/ 538329 h 617351"/>
              <a:gd name="connsiteX4" fmla="*/ 2957689 w 2957689"/>
              <a:gd name="connsiteY4" fmla="*/ 574715 h 617351"/>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206363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867235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689" h="582982">
                <a:moveTo>
                  <a:pt x="0" y="542575"/>
                </a:moveTo>
                <a:lnTo>
                  <a:pt x="219390" y="542575"/>
                </a:lnTo>
                <a:cubicBezTo>
                  <a:pt x="401190" y="582982"/>
                  <a:pt x="497213" y="1416"/>
                  <a:pt x="611772" y="708"/>
                </a:cubicBezTo>
                <a:cubicBezTo>
                  <a:pt x="726331" y="0"/>
                  <a:pt x="814917" y="457425"/>
                  <a:pt x="906747" y="538329"/>
                </a:cubicBezTo>
                <a:cubicBezTo>
                  <a:pt x="1008147" y="544063"/>
                  <a:pt x="2274042" y="533948"/>
                  <a:pt x="2957689" y="531758"/>
                </a:cubicBezTo>
              </a:path>
            </a:pathLst>
          </a:custGeom>
          <a:ln w="25400">
            <a:solidFill>
              <a:srgbClr val="FF0000"/>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eaLnBrk="0" fontAlgn="base" hangingPunct="0">
              <a:spcBef>
                <a:spcPct val="0"/>
              </a:spcBef>
              <a:spcAft>
                <a:spcPct val="0"/>
              </a:spcAft>
              <a:defRPr/>
            </a:pPr>
            <a:endParaRPr lang="de-CH" sz="1500">
              <a:solidFill>
                <a:srgbClr val="FFFFFF"/>
              </a:solidFill>
            </a:endParaRPr>
          </a:p>
        </p:txBody>
      </p:sp>
    </p:spTree>
    <p:extLst>
      <p:ext uri="{BB962C8B-B14F-4D97-AF65-F5344CB8AC3E}">
        <p14:creationId xmlns:p14="http://schemas.microsoft.com/office/powerpoint/2010/main" val="3177395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Title 5"/>
          <p:cNvSpPr>
            <a:spLocks noGrp="1"/>
          </p:cNvSpPr>
          <p:nvPr>
            <p:ph type="title" idx="4294967295"/>
          </p:nvPr>
        </p:nvSpPr>
        <p:spPr>
          <a:xfrm>
            <a:off x="1484947" y="285839"/>
            <a:ext cx="6517111" cy="457341"/>
          </a:xfrm>
        </p:spPr>
        <p:txBody>
          <a:bodyPr>
            <a:normAutofit fontScale="90000"/>
          </a:bodyPr>
          <a:lstStyle/>
          <a:p>
            <a:pPr eaLnBrk="1" hangingPunct="1"/>
            <a:r>
              <a:rPr lang="zh-CN" altLang="en-US" dirty="0"/>
              <a:t>用什么样的函数？</a:t>
            </a:r>
            <a:endParaRPr lang="de-CH" dirty="0"/>
          </a:p>
        </p:txBody>
      </p:sp>
      <p:sp>
        <p:nvSpPr>
          <p:cNvPr id="104452" name="Content Placeholder 6"/>
          <p:cNvSpPr>
            <a:spLocks noGrp="1"/>
          </p:cNvSpPr>
          <p:nvPr>
            <p:ph idx="4294967295"/>
          </p:nvPr>
        </p:nvSpPr>
        <p:spPr>
          <a:xfrm>
            <a:off x="455420" y="1498646"/>
            <a:ext cx="3283410" cy="2499812"/>
          </a:xfrm>
        </p:spPr>
        <p:txBody>
          <a:bodyPr>
            <a:normAutofit fontScale="92500" lnSpcReduction="20000"/>
          </a:bodyPr>
          <a:lstStyle/>
          <a:p>
            <a:pPr eaLnBrk="1" hangingPunct="1"/>
            <a:r>
              <a:rPr lang="zh-CN" altLang="en-US" sz="2800" dirty="0">
                <a:solidFill>
                  <a:srgbClr val="FF0000"/>
                </a:solidFill>
              </a:rPr>
              <a:t>高斯拉普拉斯函数</a:t>
            </a:r>
            <a:r>
              <a:rPr lang="zh-CN" altLang="en-US" sz="2800" dirty="0"/>
              <a:t>（</a:t>
            </a:r>
            <a:r>
              <a:rPr lang="en-US" altLang="zh-CN" sz="2800" dirty="0"/>
              <a:t> Laplacian-of-Gaussian, </a:t>
            </a:r>
            <a:r>
              <a:rPr lang="en-US" altLang="zh-CN" sz="2800" dirty="0" err="1"/>
              <a:t>LoG</a:t>
            </a:r>
            <a:r>
              <a:rPr lang="zh-CN" altLang="en-US" sz="2800" dirty="0"/>
              <a:t>）</a:t>
            </a:r>
            <a:endParaRPr lang="en-US" altLang="zh-CN" sz="2800" dirty="0"/>
          </a:p>
          <a:p>
            <a:pPr lvl="1"/>
            <a:r>
              <a:rPr lang="zh-CN" altLang="en-US" sz="2400" dirty="0"/>
              <a:t>高斯 </a:t>
            </a:r>
            <a:r>
              <a:rPr lang="en-US" altLang="zh-CN" sz="2400" dirty="0"/>
              <a:t>+ </a:t>
            </a:r>
            <a:r>
              <a:rPr lang="zh-CN" altLang="en-US" sz="2400" dirty="0"/>
              <a:t>拉普拉斯</a:t>
            </a:r>
            <a:endParaRPr lang="en-US" altLang="zh-CN" sz="2400" dirty="0"/>
          </a:p>
          <a:p>
            <a:pPr lvl="1"/>
            <a:endParaRPr lang="zh-CN" altLang="en-US" sz="2400" dirty="0"/>
          </a:p>
          <a:p>
            <a:pPr eaLnBrk="1" hangingPunct="1"/>
            <a:r>
              <a:rPr lang="zh-CN" altLang="en-US" sz="2800" dirty="0"/>
              <a:t>本质是一个</a:t>
            </a:r>
            <a:r>
              <a:rPr lang="zh-CN" altLang="en-US" sz="2800" dirty="0">
                <a:solidFill>
                  <a:srgbClr val="FF0000"/>
                </a:solidFill>
              </a:rPr>
              <a:t>斑点</a:t>
            </a:r>
            <a:r>
              <a:rPr lang="en-US" altLang="zh-CN" sz="2800" dirty="0"/>
              <a:t>(blob)</a:t>
            </a:r>
            <a:r>
              <a:rPr lang="zh-CN" altLang="en-US" sz="2800" dirty="0"/>
              <a:t>检测器</a:t>
            </a:r>
            <a:r>
              <a:rPr lang="en-US" sz="2800" dirty="0"/>
              <a:t> </a:t>
            </a:r>
          </a:p>
        </p:txBody>
      </p:sp>
      <p:pic>
        <p:nvPicPr>
          <p:cNvPr id="104455" name="Picture 27" descr="c-enhedg-laplap"/>
          <p:cNvPicPr>
            <a:picLocks noChangeAspect="1" noChangeArrowheads="1"/>
          </p:cNvPicPr>
          <p:nvPr/>
        </p:nvPicPr>
        <p:blipFill>
          <a:blip r:embed="rId3" cstate="print"/>
          <a:srcRect t="21783"/>
          <a:stretch>
            <a:fillRect/>
          </a:stretch>
        </p:blipFill>
        <p:spPr bwMode="auto">
          <a:xfrm>
            <a:off x="3838874" y="1204392"/>
            <a:ext cx="1295800" cy="1013535"/>
          </a:xfrm>
          <a:prstGeom prst="rect">
            <a:avLst/>
          </a:prstGeom>
          <a:noFill/>
          <a:ln w="9525">
            <a:noFill/>
            <a:miter lim="800000"/>
            <a:headEnd/>
            <a:tailEnd/>
          </a:ln>
        </p:spPr>
      </p:pic>
      <p:pic>
        <p:nvPicPr>
          <p:cNvPr id="104456" name="Picture 27" descr="c-enhedg-laplap"/>
          <p:cNvPicPr>
            <a:picLocks noChangeAspect="1" noChangeArrowheads="1"/>
          </p:cNvPicPr>
          <p:nvPr/>
        </p:nvPicPr>
        <p:blipFill>
          <a:blip r:embed="rId3" cstate="print"/>
          <a:srcRect t="21783"/>
          <a:stretch>
            <a:fillRect/>
          </a:stretch>
        </p:blipFill>
        <p:spPr bwMode="auto">
          <a:xfrm>
            <a:off x="4197363" y="3012318"/>
            <a:ext cx="578822" cy="453769"/>
          </a:xfrm>
          <a:prstGeom prst="rect">
            <a:avLst/>
          </a:prstGeom>
          <a:noFill/>
          <a:ln w="9525">
            <a:noFill/>
            <a:miter lim="800000"/>
            <a:headEnd/>
            <a:tailEnd/>
          </a:ln>
        </p:spPr>
      </p:pic>
      <p:pic>
        <p:nvPicPr>
          <p:cNvPr id="104457" name="Picture 27" descr="c-enhedg-laplap"/>
          <p:cNvPicPr>
            <a:picLocks noChangeAspect="1" noChangeArrowheads="1"/>
          </p:cNvPicPr>
          <p:nvPr/>
        </p:nvPicPr>
        <p:blipFill>
          <a:blip r:embed="rId4" cstate="print"/>
          <a:srcRect t="21783"/>
          <a:stretch>
            <a:fillRect/>
          </a:stretch>
        </p:blipFill>
        <p:spPr bwMode="auto">
          <a:xfrm>
            <a:off x="4314080" y="3614961"/>
            <a:ext cx="345388" cy="270356"/>
          </a:xfrm>
          <a:prstGeom prst="rect">
            <a:avLst/>
          </a:prstGeom>
          <a:noFill/>
          <a:ln w="9525">
            <a:noFill/>
            <a:miter lim="800000"/>
            <a:headEnd/>
            <a:tailEnd/>
          </a:ln>
        </p:spPr>
      </p:pic>
      <p:pic>
        <p:nvPicPr>
          <p:cNvPr id="104458" name="Picture 27" descr="c-enhedg-laplap"/>
          <p:cNvPicPr>
            <a:picLocks noChangeAspect="1" noChangeArrowheads="1"/>
          </p:cNvPicPr>
          <p:nvPr/>
        </p:nvPicPr>
        <p:blipFill>
          <a:blip r:embed="rId3" cstate="print"/>
          <a:srcRect t="21783"/>
          <a:stretch>
            <a:fillRect/>
          </a:stretch>
        </p:blipFill>
        <p:spPr bwMode="auto">
          <a:xfrm>
            <a:off x="3979411" y="2179001"/>
            <a:ext cx="1014726" cy="794392"/>
          </a:xfrm>
          <a:prstGeom prst="rect">
            <a:avLst/>
          </a:prstGeom>
          <a:noFill/>
          <a:ln w="9525">
            <a:noFill/>
            <a:miter lim="800000"/>
            <a:headEnd/>
            <a:tailEnd/>
          </a:ln>
        </p:spPr>
      </p:pic>
      <p:cxnSp>
        <p:nvCxnSpPr>
          <p:cNvPr id="18" name="Straight Arrow Connector 17"/>
          <p:cNvCxnSpPr/>
          <p:nvPr/>
        </p:nvCxnSpPr>
        <p:spPr>
          <a:xfrm rot="5400000" flipH="1" flipV="1">
            <a:off x="3975838" y="2601426"/>
            <a:ext cx="2766675" cy="27393"/>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810353" y="3998460"/>
            <a:ext cx="2876247" cy="0"/>
          </a:xfrm>
          <a:prstGeom prst="straightConnector1">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728979" y="4299782"/>
            <a:ext cx="109571" cy="10957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fontAlgn="base" hangingPunct="0">
              <a:spcBef>
                <a:spcPct val="0"/>
              </a:spcBef>
              <a:spcAft>
                <a:spcPct val="0"/>
              </a:spcAft>
              <a:defRPr/>
            </a:pPr>
            <a:endParaRPr lang="de-CH" sz="1500">
              <a:solidFill>
                <a:srgbClr val="FFFFFF"/>
              </a:solidFill>
            </a:endParaRPr>
          </a:p>
        </p:txBody>
      </p:sp>
      <p:sp>
        <p:nvSpPr>
          <p:cNvPr id="26" name="Oval 25"/>
          <p:cNvSpPr/>
          <p:nvPr/>
        </p:nvSpPr>
        <p:spPr>
          <a:xfrm>
            <a:off x="6498359" y="4190210"/>
            <a:ext cx="381118" cy="381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fontAlgn="base" hangingPunct="0">
              <a:spcBef>
                <a:spcPct val="0"/>
              </a:spcBef>
              <a:spcAft>
                <a:spcPct val="0"/>
              </a:spcAft>
              <a:defRPr/>
            </a:pPr>
            <a:endParaRPr lang="de-CH" sz="1500">
              <a:solidFill>
                <a:srgbClr val="FFFFFF"/>
              </a:solidFill>
            </a:endParaRPr>
          </a:p>
        </p:txBody>
      </p:sp>
      <p:sp>
        <p:nvSpPr>
          <p:cNvPr id="27" name="Oval 26"/>
          <p:cNvSpPr/>
          <p:nvPr/>
        </p:nvSpPr>
        <p:spPr>
          <a:xfrm>
            <a:off x="7454727" y="4053246"/>
            <a:ext cx="602642" cy="60264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fontAlgn="base" hangingPunct="0">
              <a:spcBef>
                <a:spcPct val="0"/>
              </a:spcBef>
              <a:spcAft>
                <a:spcPct val="0"/>
              </a:spcAft>
              <a:defRPr/>
            </a:pPr>
            <a:endParaRPr lang="de-CH" sz="1500">
              <a:solidFill>
                <a:srgbClr val="FFFFFF"/>
              </a:solidFill>
            </a:endParaRPr>
          </a:p>
        </p:txBody>
      </p:sp>
      <p:sp>
        <p:nvSpPr>
          <p:cNvPr id="2" name="TextBox 1">
            <a:extLst>
              <a:ext uri="{FF2B5EF4-FFF2-40B4-BE49-F238E27FC236}">
                <a16:creationId xmlns:a16="http://schemas.microsoft.com/office/drawing/2014/main" id="{6FB0382B-07BF-4CDD-860C-293AA885EFB7}"/>
              </a:ext>
            </a:extLst>
          </p:cNvPr>
          <p:cNvSpPr txBox="1"/>
          <p:nvPr/>
        </p:nvSpPr>
        <p:spPr>
          <a:xfrm>
            <a:off x="5495186" y="1293254"/>
            <a:ext cx="3109262" cy="2554545"/>
          </a:xfrm>
          <a:prstGeom prst="rect">
            <a:avLst/>
          </a:prstGeom>
          <a:noFill/>
        </p:spPr>
        <p:txBody>
          <a:bodyPr wrap="square" rtlCol="0">
            <a:spAutoFit/>
          </a:bodyPr>
          <a:lstStyle/>
          <a:p>
            <a:pPr algn="just"/>
            <a:r>
              <a:rPr lang="zh-CN" altLang="en-US" sz="1600" dirty="0"/>
              <a:t>图像与某一个二维函数进行卷积运算实际就是</a:t>
            </a:r>
            <a:r>
              <a:rPr lang="zh-CN" altLang="en-US" sz="1600" dirty="0">
                <a:solidFill>
                  <a:srgbClr val="FF0000"/>
                </a:solidFill>
              </a:rPr>
              <a:t>求取图像与这一函数的相似性</a:t>
            </a:r>
            <a:r>
              <a:rPr lang="zh-CN" altLang="en-US" sz="1600" dirty="0"/>
              <a:t>。</a:t>
            </a:r>
            <a:endParaRPr lang="en-US" altLang="zh-CN" sz="1600" dirty="0"/>
          </a:p>
          <a:p>
            <a:pPr algn="just"/>
            <a:endParaRPr lang="en-US" altLang="zh-CN" sz="1600" dirty="0"/>
          </a:p>
          <a:p>
            <a:pPr algn="just"/>
            <a:r>
              <a:rPr lang="zh-CN" altLang="en-US" sz="1600" dirty="0"/>
              <a:t>同理，图像与高斯拉普拉斯函数的卷积实际就是求取图像与高斯拉普拉斯函数的相似性。当图像中的斑点尺寸与高斯拉普拉斯函数的形状趋近一致时，图像的拉普拉斯响应达到最大。</a:t>
            </a:r>
            <a:endParaRPr lang="en-US" sz="1600" dirty="0"/>
          </a:p>
        </p:txBody>
      </p:sp>
    </p:spTree>
    <p:extLst>
      <p:ext uri="{BB962C8B-B14F-4D97-AF65-F5344CB8AC3E}">
        <p14:creationId xmlns:p14="http://schemas.microsoft.com/office/powerpoint/2010/main" val="4217149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5" name="Picture 10" descr="sun.jpg">
            <a:extLst>
              <a:ext uri="{FF2B5EF4-FFF2-40B4-BE49-F238E27FC236}">
                <a16:creationId xmlns:a16="http://schemas.microsoft.com/office/drawing/2014/main" id="{7C1F3691-7C1D-4D46-BC4D-FFE2AD76E5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258717"/>
            <a:ext cx="3786165" cy="252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7827502-6DC3-4E41-8434-53DB8D1757B9}"/>
              </a:ext>
            </a:extLst>
          </p:cNvPr>
          <p:cNvSpPr txBox="1"/>
          <p:nvPr/>
        </p:nvSpPr>
        <p:spPr>
          <a:xfrm>
            <a:off x="1655676" y="486550"/>
            <a:ext cx="5688632" cy="584775"/>
          </a:xfrm>
          <a:prstGeom prst="rect">
            <a:avLst/>
          </a:prstGeom>
          <a:noFill/>
        </p:spPr>
        <p:txBody>
          <a:bodyPr wrap="square" rtlCol="0">
            <a:spAutoFit/>
          </a:bodyPr>
          <a:lstStyle/>
          <a:p>
            <a:pPr algn="ctr"/>
            <a:r>
              <a:rPr lang="zh-CN" altLang="en-US" sz="3200" dirty="0"/>
              <a:t>不同尺度下拉普拉斯高斯响应</a:t>
            </a:r>
          </a:p>
        </p:txBody>
      </p:sp>
      <p:sp>
        <p:nvSpPr>
          <p:cNvPr id="3" name="TextBox 2">
            <a:extLst>
              <a:ext uri="{FF2B5EF4-FFF2-40B4-BE49-F238E27FC236}">
                <a16:creationId xmlns:a16="http://schemas.microsoft.com/office/drawing/2014/main" id="{64CD5A4B-E874-4678-8C25-6ECE349E1381}"/>
              </a:ext>
            </a:extLst>
          </p:cNvPr>
          <p:cNvSpPr txBox="1"/>
          <p:nvPr/>
        </p:nvSpPr>
        <p:spPr>
          <a:xfrm>
            <a:off x="1367644" y="1480355"/>
            <a:ext cx="3348372"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不同尺度的两幅图片</a:t>
            </a:r>
          </a:p>
        </p:txBody>
      </p:sp>
      <p:pic>
        <p:nvPicPr>
          <p:cNvPr id="9" name="Picture 8">
            <a:extLst>
              <a:ext uri="{FF2B5EF4-FFF2-40B4-BE49-F238E27FC236}">
                <a16:creationId xmlns:a16="http://schemas.microsoft.com/office/drawing/2014/main" id="{E0682B6D-C536-4D8E-96DB-38DD2099C089}"/>
              </a:ext>
            </a:extLst>
          </p:cNvPr>
          <p:cNvPicPr>
            <a:picLocks noChangeAspect="1"/>
          </p:cNvPicPr>
          <p:nvPr/>
        </p:nvPicPr>
        <p:blipFill>
          <a:blip r:embed="rId3"/>
          <a:stretch>
            <a:fillRect/>
          </a:stretch>
        </p:blipFill>
        <p:spPr>
          <a:xfrm>
            <a:off x="1043608" y="2392524"/>
            <a:ext cx="2917129" cy="193400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7" name="Picture 6" descr="sunflower_log_squared1.jpg">
            <a:extLst>
              <a:ext uri="{FF2B5EF4-FFF2-40B4-BE49-F238E27FC236}">
                <a16:creationId xmlns:a16="http://schemas.microsoft.com/office/drawing/2014/main" id="{6AA1B909-162D-4E2B-A789-676B496E3708}"/>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547" y="1564432"/>
            <a:ext cx="2882202" cy="216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948" name="Picture 7" descr="sunflower_out_squared1.jpg">
            <a:extLst>
              <a:ext uri="{FF2B5EF4-FFF2-40B4-BE49-F238E27FC236}">
                <a16:creationId xmlns:a16="http://schemas.microsoft.com/office/drawing/2014/main" id="{49FDF6BB-BF62-4D73-B251-824CE03266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8851" y="2024688"/>
            <a:ext cx="5003359" cy="375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949" name="Picture 8" descr="sun2_squared1.jpg">
            <a:extLst>
              <a:ext uri="{FF2B5EF4-FFF2-40B4-BE49-F238E27FC236}">
                <a16:creationId xmlns:a16="http://schemas.microsoft.com/office/drawing/2014/main" id="{3D379E7D-003E-446D-A00E-D765C097D98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8647" y="-468060"/>
            <a:ext cx="4859249" cy="364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1" name="Picture 8" descr="sunflower_out_squared2.jpg">
            <a:extLst>
              <a:ext uri="{FF2B5EF4-FFF2-40B4-BE49-F238E27FC236}">
                <a16:creationId xmlns:a16="http://schemas.microsoft.com/office/drawing/2014/main" id="{5FF36BDB-57D0-4011-8376-FD0A556CABD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1233" y="2023497"/>
            <a:ext cx="5003359" cy="375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2" name="Picture 9" descr="sunflower_log_squared2.jpg">
            <a:extLst>
              <a:ext uri="{FF2B5EF4-FFF2-40B4-BE49-F238E27FC236}">
                <a16:creationId xmlns:a16="http://schemas.microsoft.com/office/drawing/2014/main" id="{0D5A3E51-5EDF-4D65-8846-E46D91F951B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564" y="1730603"/>
            <a:ext cx="2881011" cy="216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3" name="Picture 6" descr="sun2_squared2.jpg">
            <a:extLst>
              <a:ext uri="{FF2B5EF4-FFF2-40B4-BE49-F238E27FC236}">
                <a16:creationId xmlns:a16="http://schemas.microsoft.com/office/drawing/2014/main" id="{708678F5-8C60-4EFC-8B4D-050AC4EBECF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31030" y="-440666"/>
            <a:ext cx="4856867" cy="364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5" name="Picture 5" descr="sunflower_out_squared3.jpg">
            <a:extLst>
              <a:ext uri="{FF2B5EF4-FFF2-40B4-BE49-F238E27FC236}">
                <a16:creationId xmlns:a16="http://schemas.microsoft.com/office/drawing/2014/main" id="{0E145D71-0BF8-47CF-ABD2-DB455B6E7D7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1233" y="2023497"/>
            <a:ext cx="5003359" cy="375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6" name="Picture 6" descr="sunflower_log_squared3.jpg">
            <a:extLst>
              <a:ext uri="{FF2B5EF4-FFF2-40B4-BE49-F238E27FC236}">
                <a16:creationId xmlns:a16="http://schemas.microsoft.com/office/drawing/2014/main" id="{92292880-06D6-4074-AEEA-4F94E920E28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564" y="1586402"/>
            <a:ext cx="2881011" cy="216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7" name="Picture 7" descr="sun2_squared3.jpg">
            <a:extLst>
              <a:ext uri="{FF2B5EF4-FFF2-40B4-BE49-F238E27FC236}">
                <a16:creationId xmlns:a16="http://schemas.microsoft.com/office/drawing/2014/main" id="{E31B4C28-8FA4-4428-9CF0-71971EBEF9B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33412" y="-439476"/>
            <a:ext cx="4856867" cy="364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a:extLst>
              <a:ext uri="{FF2B5EF4-FFF2-40B4-BE49-F238E27FC236}">
                <a16:creationId xmlns:a16="http://schemas.microsoft.com/office/drawing/2014/main" id="{D4E1EA2F-229F-4FE5-AA24-51D1B4269787}"/>
              </a:ext>
            </a:extLst>
          </p:cNvPr>
          <p:cNvSpPr>
            <a:spLocks noChangeArrowheads="1"/>
          </p:cNvSpPr>
          <p:nvPr/>
        </p:nvSpPr>
        <p:spPr bwMode="auto">
          <a:xfrm>
            <a:off x="5969034" y="1586402"/>
            <a:ext cx="465678" cy="547857"/>
          </a:xfrm>
          <a:prstGeom prst="ellipse">
            <a:avLst/>
          </a:prstGeom>
          <a:noFill/>
          <a:ln w="38100" algn="ctr">
            <a:solidFill>
              <a:srgbClr val="FFFF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1350">
              <a:solidFill>
                <a:srgbClr val="00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srcRect t="-1" b="74746"/>
          <a:stretch/>
        </p:blipFill>
        <p:spPr>
          <a:xfrm>
            <a:off x="0" y="3196407"/>
            <a:ext cx="9144000" cy="1948681"/>
          </a:xfrm>
          <a:prstGeom prst="rect">
            <a:avLst/>
          </a:prstGeom>
        </p:spPr>
      </p:pic>
      <p:pic>
        <p:nvPicPr>
          <p:cNvPr id="3" name="Picture 3">
            <a:extLst>
              <a:ext uri="{FF2B5EF4-FFF2-40B4-BE49-F238E27FC236}">
                <a16:creationId xmlns:a16="http://schemas.microsoft.com/office/drawing/2014/main" id="{08B6C8D3-34CC-42F9-A28D-9131803A01C9}"/>
              </a:ext>
            </a:extLst>
          </p:cNvPr>
          <p:cNvPicPr>
            <a:picLocks noChangeAspect="1" noChangeArrowheads="1"/>
          </p:cNvPicPr>
          <p:nvPr/>
        </p:nvPicPr>
        <p:blipFill>
          <a:blip r:embed="rId3" cstate="print"/>
          <a:srcRect/>
          <a:stretch>
            <a:fillRect/>
          </a:stretch>
        </p:blipFill>
        <p:spPr bwMode="auto">
          <a:xfrm>
            <a:off x="4968044" y="1258089"/>
            <a:ext cx="3771528" cy="3332156"/>
          </a:xfrm>
          <a:prstGeom prst="rect">
            <a:avLst/>
          </a:prstGeom>
          <a:noFill/>
          <a:ln w="9525">
            <a:noFill/>
            <a:miter lim="800000"/>
            <a:headEnd/>
            <a:tailEnd/>
          </a:ln>
        </p:spPr>
      </p:pic>
      <p:pic>
        <p:nvPicPr>
          <p:cNvPr id="4" name="Picture 2">
            <a:extLst>
              <a:ext uri="{FF2B5EF4-FFF2-40B4-BE49-F238E27FC236}">
                <a16:creationId xmlns:a16="http://schemas.microsoft.com/office/drawing/2014/main" id="{2330442D-B9AE-4CCC-AFC0-1C080167F189}"/>
              </a:ext>
            </a:extLst>
          </p:cNvPr>
          <p:cNvPicPr>
            <a:picLocks noChangeAspect="1" noChangeArrowheads="1"/>
          </p:cNvPicPr>
          <p:nvPr/>
        </p:nvPicPr>
        <p:blipFill>
          <a:blip r:embed="rId4" cstate="print"/>
          <a:srcRect/>
          <a:stretch>
            <a:fillRect/>
          </a:stretch>
        </p:blipFill>
        <p:spPr bwMode="auto">
          <a:xfrm>
            <a:off x="539552" y="1258089"/>
            <a:ext cx="3771528" cy="3332156"/>
          </a:xfrm>
          <a:prstGeom prst="rect">
            <a:avLst/>
          </a:prstGeom>
          <a:noFill/>
          <a:ln w="9525">
            <a:noFill/>
            <a:miter lim="800000"/>
            <a:headEnd/>
            <a:tailEnd/>
          </a:ln>
        </p:spPr>
      </p:pic>
      <p:sp>
        <p:nvSpPr>
          <p:cNvPr id="5" name="Title 1">
            <a:extLst>
              <a:ext uri="{FF2B5EF4-FFF2-40B4-BE49-F238E27FC236}">
                <a16:creationId xmlns:a16="http://schemas.microsoft.com/office/drawing/2014/main" id="{347F3185-B74E-42B2-9FA0-918F8F85E5BA}"/>
              </a:ext>
            </a:extLst>
          </p:cNvPr>
          <p:cNvSpPr>
            <a:spLocks noGrp="1"/>
          </p:cNvSpPr>
          <p:nvPr>
            <p:ph type="title"/>
          </p:nvPr>
        </p:nvSpPr>
        <p:spPr>
          <a:xfrm>
            <a:off x="1633644" y="777163"/>
            <a:ext cx="5876711" cy="465274"/>
          </a:xfrm>
        </p:spPr>
        <p:txBody>
          <a:bodyPr>
            <a:noAutofit/>
          </a:bodyPr>
          <a:lstStyle/>
          <a:p>
            <a:r>
              <a:rPr lang="zh-CN" altLang="en-US" sz="2800" dirty="0"/>
              <a:t>仔细看彩色方框</a:t>
            </a:r>
            <a:r>
              <a:rPr lang="en-US" altLang="zh-CN" sz="2800" dirty="0"/>
              <a:t>…</a:t>
            </a:r>
            <a:r>
              <a:rPr lang="zh-CN" altLang="en-US" sz="2800" dirty="0"/>
              <a:t>他们对应同一区域</a:t>
            </a:r>
            <a:endParaRPr lang="en-US" sz="2800" dirty="0"/>
          </a:p>
        </p:txBody>
      </p:sp>
      <p:sp>
        <p:nvSpPr>
          <p:cNvPr id="6" name="文本框 37">
            <a:extLst>
              <a:ext uri="{FF2B5EF4-FFF2-40B4-BE49-F238E27FC236}">
                <a16:creationId xmlns:a16="http://schemas.microsoft.com/office/drawing/2014/main" id="{F16C2D2E-3BB7-4BA3-A6B5-CA2466FCD427}"/>
              </a:ext>
            </a:extLst>
          </p:cNvPr>
          <p:cNvSpPr txBox="1"/>
          <p:nvPr/>
        </p:nvSpPr>
        <p:spPr>
          <a:xfrm>
            <a:off x="196716" y="181655"/>
            <a:ext cx="1999020" cy="466708"/>
          </a:xfrm>
          <a:prstGeom prst="rect">
            <a:avLst/>
          </a:prstGeom>
          <a:noFill/>
        </p:spPr>
        <p:txBody>
          <a:bodyPr wrap="square" lIns="96434" tIns="48217" rIns="96434" bIns="48217" rtlCol="0">
            <a:spAutoFit/>
          </a:bodyPr>
          <a:lstStyle/>
          <a:p>
            <a:pPr defTabSz="963930"/>
            <a:r>
              <a:rPr lang="en-US" altLang="zh-CN" sz="2400" b="1" dirty="0">
                <a:solidFill>
                  <a:schemeClr val="tx1">
                    <a:lumMod val="75000"/>
                    <a:lumOff val="25000"/>
                  </a:schemeClr>
                </a:solidFill>
                <a:effectLst>
                  <a:outerShdw blurRad="38100" dist="38100" dir="2700000" algn="tl">
                    <a:srgbClr val="000000">
                      <a:alpha val="43137"/>
                    </a:srgbClr>
                  </a:outerShdw>
                </a:effectLst>
                <a:latin typeface="博洋行书 7000" panose="02000600000000000000" pitchFamily="2" charset="-122"/>
                <a:ea typeface="博洋行书 7000" panose="02000600000000000000" pitchFamily="2" charset="-122"/>
                <a:cs typeface="博洋行书 7000" panose="02000600000000000000" pitchFamily="2" charset="-122"/>
                <a:sym typeface="+mn-lt"/>
              </a:rPr>
              <a:t>Motivation</a:t>
            </a:r>
          </a:p>
        </p:txBody>
      </p:sp>
      <p:sp>
        <p:nvSpPr>
          <p:cNvPr id="7" name="TextBox 6">
            <a:extLst>
              <a:ext uri="{FF2B5EF4-FFF2-40B4-BE49-F238E27FC236}">
                <a16:creationId xmlns:a16="http://schemas.microsoft.com/office/drawing/2014/main" id="{F032A484-0A58-40AA-992B-9D76735D91F0}"/>
              </a:ext>
            </a:extLst>
          </p:cNvPr>
          <p:cNvSpPr txBox="1"/>
          <p:nvPr/>
        </p:nvSpPr>
        <p:spPr>
          <a:xfrm>
            <a:off x="2339752" y="4710180"/>
            <a:ext cx="4632960" cy="369332"/>
          </a:xfrm>
          <a:prstGeom prst="rect">
            <a:avLst/>
          </a:prstGeom>
          <a:noFill/>
        </p:spPr>
        <p:txBody>
          <a:bodyPr wrap="square">
            <a:spAutoFit/>
          </a:bodyPr>
          <a:lstStyle/>
          <a:p>
            <a:pPr algn="ctr"/>
            <a:r>
              <a:rPr lang="en-US" altLang="zh-CN" dirty="0"/>
              <a:t>SIFT </a:t>
            </a:r>
            <a:r>
              <a:rPr lang="zh-CN" altLang="en-US" dirty="0"/>
              <a:t>特征匹配结果</a:t>
            </a:r>
          </a:p>
        </p:txBody>
      </p:sp>
    </p:spTree>
    <p:extLst>
      <p:ext uri="{BB962C8B-B14F-4D97-AF65-F5344CB8AC3E}">
        <p14:creationId xmlns:p14="http://schemas.microsoft.com/office/powerpoint/2010/main" val="1067181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9" name="Picture 5" descr="sunflower_out_squared4.jpg">
            <a:extLst>
              <a:ext uri="{FF2B5EF4-FFF2-40B4-BE49-F238E27FC236}">
                <a16:creationId xmlns:a16="http://schemas.microsoft.com/office/drawing/2014/main" id="{A6A962AF-095A-41D4-ADE2-C24555C536B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1233" y="2023497"/>
            <a:ext cx="5003359" cy="375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0" name="Picture 6" descr="sunflower_log_squared4.jpg">
            <a:extLst>
              <a:ext uri="{FF2B5EF4-FFF2-40B4-BE49-F238E27FC236}">
                <a16:creationId xmlns:a16="http://schemas.microsoft.com/office/drawing/2014/main" id="{411A3F8F-104D-47B8-8146-7CC18754C0D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440" y="1888468"/>
            <a:ext cx="2881011" cy="216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1" name="Picture 7" descr="sun2_squared4.jpg">
            <a:extLst>
              <a:ext uri="{FF2B5EF4-FFF2-40B4-BE49-F238E27FC236}">
                <a16:creationId xmlns:a16="http://schemas.microsoft.com/office/drawing/2014/main" id="{FB61D91D-8542-4D32-8CC9-0B3C70BF0677}"/>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33412" y="-439476"/>
            <a:ext cx="4856867" cy="364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a:extLst>
              <a:ext uri="{FF2B5EF4-FFF2-40B4-BE49-F238E27FC236}">
                <a16:creationId xmlns:a16="http://schemas.microsoft.com/office/drawing/2014/main" id="{8F1A86B4-1594-49C5-BEBD-703B5FD8F068}"/>
              </a:ext>
            </a:extLst>
          </p:cNvPr>
          <p:cNvSpPr>
            <a:spLocks noChangeArrowheads="1"/>
          </p:cNvSpPr>
          <p:nvPr/>
        </p:nvSpPr>
        <p:spPr bwMode="auto">
          <a:xfrm>
            <a:off x="5996428" y="4161328"/>
            <a:ext cx="465678" cy="547857"/>
          </a:xfrm>
          <a:prstGeom prst="ellipse">
            <a:avLst/>
          </a:prstGeom>
          <a:noFill/>
          <a:ln w="38100" algn="ctr">
            <a:solidFill>
              <a:srgbClr val="FFFF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1350">
              <a:solidFill>
                <a:srgbClr val="00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3" name="Picture 5" descr="sunflower_out_squared5.jpg">
            <a:extLst>
              <a:ext uri="{FF2B5EF4-FFF2-40B4-BE49-F238E27FC236}">
                <a16:creationId xmlns:a16="http://schemas.microsoft.com/office/drawing/2014/main" id="{B1B107E6-A903-4DEF-867A-EADD3E5E2A4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1233" y="2023497"/>
            <a:ext cx="5003359" cy="375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4" name="Picture 6" descr="sunflower_log_squared5.jpg">
            <a:extLst>
              <a:ext uri="{FF2B5EF4-FFF2-40B4-BE49-F238E27FC236}">
                <a16:creationId xmlns:a16="http://schemas.microsoft.com/office/drawing/2014/main" id="{5FA31C0D-21C9-4631-BFEE-E49F26AAA4E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401" y="1524471"/>
            <a:ext cx="2881011" cy="216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5" name="Picture 7" descr="sun2_squared5.jpg">
            <a:extLst>
              <a:ext uri="{FF2B5EF4-FFF2-40B4-BE49-F238E27FC236}">
                <a16:creationId xmlns:a16="http://schemas.microsoft.com/office/drawing/2014/main" id="{CD354B96-FBBF-4FE7-BD25-EE936C3CD75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33412" y="-439476"/>
            <a:ext cx="4856867" cy="364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19" name="Straight Arrow Connector 36">
            <a:extLst>
              <a:ext uri="{FF2B5EF4-FFF2-40B4-BE49-F238E27FC236}">
                <a16:creationId xmlns:a16="http://schemas.microsoft.com/office/drawing/2014/main" id="{6B909BCE-CB11-4882-9C9E-E6026CE4560E}"/>
              </a:ext>
            </a:extLst>
          </p:cNvPr>
          <p:cNvCxnSpPr>
            <a:cxnSpLocks noChangeShapeType="1"/>
          </p:cNvCxnSpPr>
          <p:nvPr/>
        </p:nvCxnSpPr>
        <p:spPr bwMode="auto">
          <a:xfrm rot="5400000">
            <a:off x="6818808" y="2462377"/>
            <a:ext cx="1862712" cy="1191"/>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9220" name="Group 6">
            <a:extLst>
              <a:ext uri="{FF2B5EF4-FFF2-40B4-BE49-F238E27FC236}">
                <a16:creationId xmlns:a16="http://schemas.microsoft.com/office/drawing/2014/main" id="{C0B89436-7D76-477A-90CD-01B766F45678}"/>
              </a:ext>
            </a:extLst>
          </p:cNvPr>
          <p:cNvGrpSpPr>
            <a:grpSpLocks/>
          </p:cNvGrpSpPr>
          <p:nvPr/>
        </p:nvGrpSpPr>
        <p:grpSpPr bwMode="auto">
          <a:xfrm>
            <a:off x="2517539" y="1335103"/>
            <a:ext cx="1798399" cy="3262461"/>
            <a:chOff x="2211388" y="2024063"/>
            <a:chExt cx="2397125" cy="4348046"/>
          </a:xfrm>
        </p:grpSpPr>
        <p:graphicFrame>
          <p:nvGraphicFramePr>
            <p:cNvPr id="9218" name="Object 8">
              <a:extLst>
                <a:ext uri="{FF2B5EF4-FFF2-40B4-BE49-F238E27FC236}">
                  <a16:creationId xmlns:a16="http://schemas.microsoft.com/office/drawing/2014/main" id="{31129D5A-1A8C-41F5-8705-7DA222795B0D}"/>
                </a:ext>
              </a:extLst>
            </p:cNvPr>
            <p:cNvGraphicFramePr>
              <a:graphicFrameLocks noChangeAspect="1"/>
            </p:cNvGraphicFramePr>
            <p:nvPr/>
          </p:nvGraphicFramePr>
          <p:xfrm>
            <a:off x="2211388" y="3933825"/>
            <a:ext cx="1712912" cy="417513"/>
          </p:xfrm>
          <a:graphic>
            <a:graphicData uri="http://schemas.openxmlformats.org/presentationml/2006/ole">
              <mc:AlternateContent xmlns:mc="http://schemas.openxmlformats.org/markup-compatibility/2006">
                <mc:Choice xmlns:v="urn:schemas-microsoft-com:vml" Requires="v">
                  <p:oleObj name="Equation" r:id="rId3" imgW="990170" imgH="241195" progId="Equation.3">
                    <p:embed/>
                  </p:oleObj>
                </mc:Choice>
                <mc:Fallback>
                  <p:oleObj name="Equation" r:id="rId3" imgW="990170" imgH="241195" progId="Equation.3">
                    <p:embed/>
                    <p:pic>
                      <p:nvPicPr>
                        <p:cNvPr id="9218" name="Object 8">
                          <a:extLst>
                            <a:ext uri="{FF2B5EF4-FFF2-40B4-BE49-F238E27FC236}">
                              <a16:creationId xmlns:a16="http://schemas.microsoft.com/office/drawing/2014/main" id="{31129D5A-1A8C-41F5-8705-7DA222795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1388" y="3933825"/>
                          <a:ext cx="171291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37" name="Text Box 12">
              <a:extLst>
                <a:ext uri="{FF2B5EF4-FFF2-40B4-BE49-F238E27FC236}">
                  <a16:creationId xmlns:a16="http://schemas.microsoft.com/office/drawing/2014/main" id="{F305A408-EFED-409C-ADB1-E231CA9B575B}"/>
                </a:ext>
              </a:extLst>
            </p:cNvPr>
            <p:cNvSpPr txBox="1">
              <a:spLocks noChangeArrowheads="1"/>
            </p:cNvSpPr>
            <p:nvPr/>
          </p:nvSpPr>
          <p:spPr bwMode="auto">
            <a:xfrm>
              <a:off x="3959226" y="5972175"/>
              <a:ext cx="625508" cy="39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50000"/>
                </a:spcBef>
              </a:pPr>
              <a:r>
                <a:rPr lang="pl-PL" altLang="zh-CN" sz="1350" b="1" i="1">
                  <a:solidFill>
                    <a:srgbClr val="808080"/>
                  </a:solidFill>
                  <a:latin typeface="Symbol" panose="05050102010706020507" pitchFamily="18" charset="2"/>
                </a:rPr>
                <a:t>s</a:t>
              </a:r>
              <a:r>
                <a:rPr lang="en-US" altLang="zh-CN" sz="1350" b="1" i="1">
                  <a:solidFill>
                    <a:srgbClr val="808080"/>
                  </a:solidFill>
                  <a:latin typeface="Symbol" panose="05050102010706020507" pitchFamily="18" charset="2"/>
                  <a:ea typeface="宋体" panose="02010600030101010101" pitchFamily="2" charset="-122"/>
                </a:rPr>
                <a:t>1</a:t>
              </a:r>
            </a:p>
          </p:txBody>
        </p:sp>
        <p:sp>
          <p:nvSpPr>
            <p:cNvPr id="9238" name="Text Box 13">
              <a:extLst>
                <a:ext uri="{FF2B5EF4-FFF2-40B4-BE49-F238E27FC236}">
                  <a16:creationId xmlns:a16="http://schemas.microsoft.com/office/drawing/2014/main" id="{067EB0F1-C7F9-4CE8-9B11-059E763D4450}"/>
                </a:ext>
              </a:extLst>
            </p:cNvPr>
            <p:cNvSpPr txBox="1">
              <a:spLocks noChangeArrowheads="1"/>
            </p:cNvSpPr>
            <p:nvPr/>
          </p:nvSpPr>
          <p:spPr bwMode="auto">
            <a:xfrm>
              <a:off x="3959226" y="4964113"/>
              <a:ext cx="552481" cy="39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50000"/>
                </a:spcBef>
              </a:pPr>
              <a:r>
                <a:rPr lang="pl-PL" altLang="zh-CN" sz="1350" b="1" i="1">
                  <a:solidFill>
                    <a:srgbClr val="808080"/>
                  </a:solidFill>
                  <a:latin typeface="Symbol" panose="05050102010706020507" pitchFamily="18" charset="2"/>
                </a:rPr>
                <a:t>s</a:t>
              </a:r>
              <a:r>
                <a:rPr lang="en-US" altLang="zh-CN" sz="1350" b="1" i="1">
                  <a:solidFill>
                    <a:srgbClr val="808080"/>
                  </a:solidFill>
                  <a:latin typeface="Symbol" panose="05050102010706020507" pitchFamily="18" charset="2"/>
                  <a:ea typeface="宋体" panose="02010600030101010101" pitchFamily="2" charset="-122"/>
                </a:rPr>
                <a:t>2</a:t>
              </a:r>
              <a:endParaRPr lang="en-US" altLang="zh-CN" sz="1350" b="1" i="1" baseline="30000">
                <a:solidFill>
                  <a:srgbClr val="808080"/>
                </a:solidFill>
                <a:latin typeface="Symbol" panose="05050102010706020507" pitchFamily="18" charset="2"/>
                <a:ea typeface="宋体" panose="02010600030101010101" pitchFamily="2" charset="-122"/>
              </a:endParaRPr>
            </a:p>
          </p:txBody>
        </p:sp>
        <p:sp>
          <p:nvSpPr>
            <p:cNvPr id="9239" name="Text Box 14">
              <a:extLst>
                <a:ext uri="{FF2B5EF4-FFF2-40B4-BE49-F238E27FC236}">
                  <a16:creationId xmlns:a16="http://schemas.microsoft.com/office/drawing/2014/main" id="{841E7555-3F51-407C-8652-862B1F02C35E}"/>
                </a:ext>
              </a:extLst>
            </p:cNvPr>
            <p:cNvSpPr txBox="1">
              <a:spLocks noChangeArrowheads="1"/>
            </p:cNvSpPr>
            <p:nvPr/>
          </p:nvSpPr>
          <p:spPr bwMode="auto">
            <a:xfrm>
              <a:off x="3995738" y="4005263"/>
              <a:ext cx="588995" cy="39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50000"/>
                </a:spcBef>
              </a:pPr>
              <a:r>
                <a:rPr lang="pl-PL" altLang="zh-CN" sz="1350" b="1" i="1">
                  <a:solidFill>
                    <a:srgbClr val="808080"/>
                  </a:solidFill>
                  <a:latin typeface="Symbol" panose="05050102010706020507" pitchFamily="18" charset="2"/>
                </a:rPr>
                <a:t>s</a:t>
              </a:r>
              <a:r>
                <a:rPr lang="en-US" altLang="zh-CN" sz="1350" b="1" i="1">
                  <a:solidFill>
                    <a:srgbClr val="808080"/>
                  </a:solidFill>
                  <a:latin typeface="Symbol" panose="05050102010706020507" pitchFamily="18" charset="2"/>
                  <a:ea typeface="宋体" panose="02010600030101010101" pitchFamily="2" charset="-122"/>
                </a:rPr>
                <a:t>3</a:t>
              </a:r>
              <a:endParaRPr lang="en-US" altLang="zh-CN" sz="1350" b="1" i="1" baseline="30000">
                <a:solidFill>
                  <a:srgbClr val="808080"/>
                </a:solidFill>
                <a:latin typeface="Symbol" panose="05050102010706020507" pitchFamily="18" charset="2"/>
                <a:ea typeface="宋体" panose="02010600030101010101" pitchFamily="2" charset="-122"/>
              </a:endParaRPr>
            </a:p>
          </p:txBody>
        </p:sp>
        <p:sp>
          <p:nvSpPr>
            <p:cNvPr id="9240" name="Text Box 15">
              <a:extLst>
                <a:ext uri="{FF2B5EF4-FFF2-40B4-BE49-F238E27FC236}">
                  <a16:creationId xmlns:a16="http://schemas.microsoft.com/office/drawing/2014/main" id="{F05E9D58-BDEB-46AD-9AAA-2AD8BA552454}"/>
                </a:ext>
              </a:extLst>
            </p:cNvPr>
            <p:cNvSpPr txBox="1">
              <a:spLocks noChangeArrowheads="1"/>
            </p:cNvSpPr>
            <p:nvPr/>
          </p:nvSpPr>
          <p:spPr bwMode="auto">
            <a:xfrm>
              <a:off x="4030663" y="2997200"/>
              <a:ext cx="517557" cy="39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50000"/>
                </a:spcBef>
              </a:pPr>
              <a:r>
                <a:rPr lang="pl-PL" altLang="zh-CN" sz="1350" b="1" i="1">
                  <a:solidFill>
                    <a:srgbClr val="808080"/>
                  </a:solidFill>
                  <a:latin typeface="Symbol" panose="05050102010706020507" pitchFamily="18" charset="2"/>
                </a:rPr>
                <a:t>s</a:t>
              </a:r>
              <a:r>
                <a:rPr lang="en-US" altLang="zh-CN" sz="1350" b="1" i="1">
                  <a:solidFill>
                    <a:srgbClr val="808080"/>
                  </a:solidFill>
                  <a:latin typeface="Symbol" panose="05050102010706020507" pitchFamily="18" charset="2"/>
                  <a:ea typeface="宋体" panose="02010600030101010101" pitchFamily="2" charset="-122"/>
                </a:rPr>
                <a:t>4</a:t>
              </a:r>
              <a:endParaRPr lang="en-US" altLang="zh-CN" sz="1350" b="1" i="1" baseline="30000">
                <a:solidFill>
                  <a:srgbClr val="808080"/>
                </a:solidFill>
                <a:latin typeface="Symbol" panose="05050102010706020507" pitchFamily="18" charset="2"/>
                <a:ea typeface="宋体" panose="02010600030101010101" pitchFamily="2" charset="-122"/>
              </a:endParaRPr>
            </a:p>
          </p:txBody>
        </p:sp>
        <p:sp>
          <p:nvSpPr>
            <p:cNvPr id="9241" name="Text Box 16">
              <a:extLst>
                <a:ext uri="{FF2B5EF4-FFF2-40B4-BE49-F238E27FC236}">
                  <a16:creationId xmlns:a16="http://schemas.microsoft.com/office/drawing/2014/main" id="{8D4D022C-84DF-4F92-811A-AEB64F99DB8E}"/>
                </a:ext>
              </a:extLst>
            </p:cNvPr>
            <p:cNvSpPr txBox="1">
              <a:spLocks noChangeArrowheads="1"/>
            </p:cNvSpPr>
            <p:nvPr/>
          </p:nvSpPr>
          <p:spPr bwMode="auto">
            <a:xfrm>
              <a:off x="4067175" y="2024063"/>
              <a:ext cx="541338" cy="39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50000"/>
                </a:spcBef>
              </a:pPr>
              <a:r>
                <a:rPr lang="pl-PL" altLang="zh-CN" sz="1350" b="1" i="1">
                  <a:solidFill>
                    <a:srgbClr val="808080"/>
                  </a:solidFill>
                  <a:latin typeface="Symbol" panose="05050102010706020507" pitchFamily="18" charset="2"/>
                </a:rPr>
                <a:t>s</a:t>
              </a:r>
              <a:r>
                <a:rPr lang="en-US" altLang="zh-CN" sz="1350" b="1" i="1">
                  <a:solidFill>
                    <a:srgbClr val="808080"/>
                  </a:solidFill>
                  <a:latin typeface="Symbol" panose="05050102010706020507" pitchFamily="18" charset="2"/>
                  <a:ea typeface="宋体" panose="02010600030101010101" pitchFamily="2" charset="-122"/>
                </a:rPr>
                <a:t>5</a:t>
              </a:r>
              <a:endParaRPr lang="en-US" altLang="zh-CN" sz="1350" b="1" i="1" baseline="30000">
                <a:solidFill>
                  <a:srgbClr val="808080"/>
                </a:solidFill>
                <a:latin typeface="Symbol" panose="05050102010706020507" pitchFamily="18" charset="2"/>
                <a:ea typeface="宋体" panose="02010600030101010101" pitchFamily="2" charset="-122"/>
              </a:endParaRPr>
            </a:p>
          </p:txBody>
        </p:sp>
        <p:sp>
          <p:nvSpPr>
            <p:cNvPr id="9242" name="Line 17">
              <a:extLst>
                <a:ext uri="{FF2B5EF4-FFF2-40B4-BE49-F238E27FC236}">
                  <a16:creationId xmlns:a16="http://schemas.microsoft.com/office/drawing/2014/main" id="{BC386847-F617-4DDD-B013-3BBD3928929B}"/>
                </a:ext>
              </a:extLst>
            </p:cNvPr>
            <p:cNvSpPr>
              <a:spLocks noChangeShapeType="1"/>
            </p:cNvSpPr>
            <p:nvPr/>
          </p:nvSpPr>
          <p:spPr bwMode="auto">
            <a:xfrm>
              <a:off x="3203575" y="4508500"/>
              <a:ext cx="755650" cy="1476375"/>
            </a:xfrm>
            <a:prstGeom prst="line">
              <a:avLst/>
            </a:prstGeom>
            <a:noFill/>
            <a:ln w="12700" cap="sq">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9243" name="Line 18">
              <a:extLst>
                <a:ext uri="{FF2B5EF4-FFF2-40B4-BE49-F238E27FC236}">
                  <a16:creationId xmlns:a16="http://schemas.microsoft.com/office/drawing/2014/main" id="{5358FB3D-E3E4-49A6-9BF0-45DC0111D72E}"/>
                </a:ext>
              </a:extLst>
            </p:cNvPr>
            <p:cNvSpPr>
              <a:spLocks noChangeShapeType="1"/>
            </p:cNvSpPr>
            <p:nvPr/>
          </p:nvSpPr>
          <p:spPr bwMode="auto">
            <a:xfrm>
              <a:off x="3384550" y="4437063"/>
              <a:ext cx="611188" cy="612775"/>
            </a:xfrm>
            <a:prstGeom prst="line">
              <a:avLst/>
            </a:prstGeom>
            <a:noFill/>
            <a:ln w="12700" cap="sq">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9244" name="Line 19">
              <a:extLst>
                <a:ext uri="{FF2B5EF4-FFF2-40B4-BE49-F238E27FC236}">
                  <a16:creationId xmlns:a16="http://schemas.microsoft.com/office/drawing/2014/main" id="{FCEF9F81-41DD-43E0-83D2-5A12C2297D68}"/>
                </a:ext>
              </a:extLst>
            </p:cNvPr>
            <p:cNvSpPr>
              <a:spLocks noChangeShapeType="1"/>
            </p:cNvSpPr>
            <p:nvPr/>
          </p:nvSpPr>
          <p:spPr bwMode="auto">
            <a:xfrm>
              <a:off x="3857652" y="4149725"/>
              <a:ext cx="252412" cy="0"/>
            </a:xfrm>
            <a:prstGeom prst="line">
              <a:avLst/>
            </a:prstGeom>
            <a:noFill/>
            <a:ln w="12700" cap="sq">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9245" name="Line 20">
              <a:extLst>
                <a:ext uri="{FF2B5EF4-FFF2-40B4-BE49-F238E27FC236}">
                  <a16:creationId xmlns:a16="http://schemas.microsoft.com/office/drawing/2014/main" id="{617CFB4F-D702-4759-87DC-A357618FEA3F}"/>
                </a:ext>
              </a:extLst>
            </p:cNvPr>
            <p:cNvSpPr>
              <a:spLocks noChangeShapeType="1"/>
            </p:cNvSpPr>
            <p:nvPr/>
          </p:nvSpPr>
          <p:spPr bwMode="auto">
            <a:xfrm flipV="1">
              <a:off x="3384550" y="3249613"/>
              <a:ext cx="647700" cy="611187"/>
            </a:xfrm>
            <a:prstGeom prst="line">
              <a:avLst/>
            </a:prstGeom>
            <a:noFill/>
            <a:ln w="12700" cap="sq">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9246" name="Line 21">
              <a:extLst>
                <a:ext uri="{FF2B5EF4-FFF2-40B4-BE49-F238E27FC236}">
                  <a16:creationId xmlns:a16="http://schemas.microsoft.com/office/drawing/2014/main" id="{A89C9D79-2E32-4C07-B748-B2282D003FDA}"/>
                </a:ext>
              </a:extLst>
            </p:cNvPr>
            <p:cNvSpPr>
              <a:spLocks noChangeShapeType="1"/>
            </p:cNvSpPr>
            <p:nvPr/>
          </p:nvSpPr>
          <p:spPr bwMode="auto">
            <a:xfrm flipV="1">
              <a:off x="3203575" y="2276475"/>
              <a:ext cx="900113" cy="1511300"/>
            </a:xfrm>
            <a:prstGeom prst="line">
              <a:avLst/>
            </a:prstGeom>
            <a:noFill/>
            <a:ln w="12700" cap="sq">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grpSp>
      <p:pic>
        <p:nvPicPr>
          <p:cNvPr id="9221" name="Picture 27" descr="sun.jpg">
            <a:extLst>
              <a:ext uri="{FF2B5EF4-FFF2-40B4-BE49-F238E27FC236}">
                <a16:creationId xmlns:a16="http://schemas.microsoft.com/office/drawing/2014/main" id="{1834B85C-40FF-43F1-8EF7-D4D5DB180F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1942" y="2512995"/>
            <a:ext cx="1312474" cy="87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4">
            <a:extLst>
              <a:ext uri="{FF2B5EF4-FFF2-40B4-BE49-F238E27FC236}">
                <a16:creationId xmlns:a16="http://schemas.microsoft.com/office/drawing/2014/main" id="{A1D729B9-FC0E-4FE8-9482-0EF4BF1204F4}"/>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5141"/>
          <a:stretch>
            <a:fillRect/>
          </a:stretch>
        </p:blipFill>
        <p:spPr bwMode="auto">
          <a:xfrm>
            <a:off x="6379927" y="1855567"/>
            <a:ext cx="1435146" cy="163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Line 22">
            <a:extLst>
              <a:ext uri="{FF2B5EF4-FFF2-40B4-BE49-F238E27FC236}">
                <a16:creationId xmlns:a16="http://schemas.microsoft.com/office/drawing/2014/main" id="{E16D59E7-4D18-4AA6-96F7-32A37F5970DC}"/>
              </a:ext>
            </a:extLst>
          </p:cNvPr>
          <p:cNvSpPr>
            <a:spLocks noChangeShapeType="1"/>
          </p:cNvSpPr>
          <p:nvPr/>
        </p:nvSpPr>
        <p:spPr bwMode="auto">
          <a:xfrm>
            <a:off x="5558142" y="3038223"/>
            <a:ext cx="903964" cy="109571"/>
          </a:xfrm>
          <a:prstGeom prst="line">
            <a:avLst/>
          </a:prstGeom>
          <a:noFill/>
          <a:ln w="12700" cap="sq">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9224" name="Line 23">
            <a:extLst>
              <a:ext uri="{FF2B5EF4-FFF2-40B4-BE49-F238E27FC236}">
                <a16:creationId xmlns:a16="http://schemas.microsoft.com/office/drawing/2014/main" id="{D15412A5-C817-48C7-B844-5AE40F2D0CD9}"/>
              </a:ext>
            </a:extLst>
          </p:cNvPr>
          <p:cNvSpPr>
            <a:spLocks noChangeShapeType="1"/>
          </p:cNvSpPr>
          <p:nvPr/>
        </p:nvSpPr>
        <p:spPr bwMode="auto">
          <a:xfrm>
            <a:off x="5558142" y="2297425"/>
            <a:ext cx="1013535" cy="357298"/>
          </a:xfrm>
          <a:prstGeom prst="line">
            <a:avLst/>
          </a:prstGeom>
          <a:noFill/>
          <a:ln w="12700" cap="sq">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9225" name="Line 24">
            <a:extLst>
              <a:ext uri="{FF2B5EF4-FFF2-40B4-BE49-F238E27FC236}">
                <a16:creationId xmlns:a16="http://schemas.microsoft.com/office/drawing/2014/main" id="{3341AFDE-BCF5-4C76-B91D-4E9B10C9657A}"/>
              </a:ext>
            </a:extLst>
          </p:cNvPr>
          <p:cNvSpPr>
            <a:spLocks noChangeShapeType="1"/>
          </p:cNvSpPr>
          <p:nvPr/>
        </p:nvSpPr>
        <p:spPr bwMode="auto">
          <a:xfrm>
            <a:off x="5554569" y="1635233"/>
            <a:ext cx="1071893" cy="552621"/>
          </a:xfrm>
          <a:prstGeom prst="line">
            <a:avLst/>
          </a:prstGeom>
          <a:noFill/>
          <a:ln w="12700" cap="sq">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9226" name="Text Box 26">
            <a:extLst>
              <a:ext uri="{FF2B5EF4-FFF2-40B4-BE49-F238E27FC236}">
                <a16:creationId xmlns:a16="http://schemas.microsoft.com/office/drawing/2014/main" id="{49E1D010-10D2-42B2-B0EA-559EBE86058A}"/>
              </a:ext>
            </a:extLst>
          </p:cNvPr>
          <p:cNvSpPr txBox="1">
            <a:spLocks noChangeArrowheads="1"/>
          </p:cNvSpPr>
          <p:nvPr/>
        </p:nvSpPr>
        <p:spPr bwMode="auto">
          <a:xfrm>
            <a:off x="6447814" y="3887400"/>
            <a:ext cx="155424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50000"/>
              </a:spcBef>
            </a:pPr>
            <a:r>
              <a:rPr lang="pl-PL" altLang="zh-CN" sz="1500" b="1">
                <a:solidFill>
                  <a:srgbClr val="000000"/>
                </a:solidFill>
                <a:latin typeface="Arial" panose="020B0604020202020204" pitchFamily="34" charset="0"/>
                <a:sym typeface="Symbol" panose="05050102010706020507" pitchFamily="18" charset="2"/>
              </a:rPr>
              <a:t></a:t>
            </a:r>
            <a:r>
              <a:rPr lang="en-US" altLang="zh-CN" sz="1500" b="1">
                <a:solidFill>
                  <a:srgbClr val="000000"/>
                </a:solidFill>
                <a:latin typeface="Arial" panose="020B0604020202020204" pitchFamily="34" charset="0"/>
                <a:ea typeface="宋体" panose="02010600030101010101" pitchFamily="2" charset="-122"/>
                <a:sym typeface="Symbol" panose="05050102010706020507" pitchFamily="18" charset="2"/>
              </a:rPr>
              <a:t> L</a:t>
            </a:r>
            <a:r>
              <a:rPr lang="pl-PL" altLang="zh-CN" sz="1500" b="1">
                <a:solidFill>
                  <a:srgbClr val="000000"/>
                </a:solidFill>
                <a:latin typeface="Arial" panose="020B0604020202020204" pitchFamily="34" charset="0"/>
              </a:rPr>
              <a:t>ist of</a:t>
            </a:r>
            <a:r>
              <a:rPr lang="en-US" altLang="zh-CN" sz="1500" b="1">
                <a:solidFill>
                  <a:srgbClr val="000000"/>
                </a:solidFill>
                <a:latin typeface="Arial" panose="020B0604020202020204" pitchFamily="34" charset="0"/>
                <a:ea typeface="宋体" panose="02010600030101010101" pitchFamily="2" charset="-122"/>
              </a:rPr>
              <a:t>       </a:t>
            </a:r>
            <a:br>
              <a:rPr lang="en-US" altLang="zh-CN" sz="1500" b="1">
                <a:solidFill>
                  <a:srgbClr val="000000"/>
                </a:solidFill>
                <a:latin typeface="Arial" panose="020B0604020202020204" pitchFamily="34" charset="0"/>
                <a:ea typeface="宋体" panose="02010600030101010101" pitchFamily="2" charset="-122"/>
              </a:rPr>
            </a:br>
            <a:r>
              <a:rPr lang="en-US" altLang="zh-CN" sz="1500" b="1" i="1">
                <a:solidFill>
                  <a:srgbClr val="000000"/>
                </a:solidFill>
                <a:latin typeface="Arial" panose="020B0604020202020204" pitchFamily="34" charset="0"/>
                <a:ea typeface="宋体" panose="02010600030101010101" pitchFamily="2" charset="-122"/>
              </a:rPr>
              <a:t>    </a:t>
            </a:r>
            <a:r>
              <a:rPr lang="pl-PL" altLang="zh-CN" sz="1500" b="1" i="1">
                <a:solidFill>
                  <a:srgbClr val="000000"/>
                </a:solidFill>
                <a:latin typeface="Arial" panose="020B0604020202020204" pitchFamily="34" charset="0"/>
              </a:rPr>
              <a:t>(x, y, </a:t>
            </a:r>
            <a:r>
              <a:rPr lang="el-GR" altLang="zh-CN" sz="1500">
                <a:solidFill>
                  <a:srgbClr val="000000"/>
                </a:solidFill>
                <a:latin typeface="Arial" panose="020B0604020202020204" pitchFamily="34" charset="0"/>
              </a:rPr>
              <a:t>σ</a:t>
            </a:r>
            <a:r>
              <a:rPr lang="pl-PL" altLang="zh-CN" sz="1500" b="1" i="1">
                <a:solidFill>
                  <a:srgbClr val="000000"/>
                </a:solidFill>
                <a:latin typeface="Arial" panose="020B0604020202020204" pitchFamily="34" charset="0"/>
              </a:rPr>
              <a:t>)</a:t>
            </a:r>
            <a:endParaRPr lang="en-US" altLang="zh-CN" sz="1500" b="1" i="1">
              <a:solidFill>
                <a:srgbClr val="000000"/>
              </a:solidFill>
              <a:latin typeface="Arial" panose="020B0604020202020204" pitchFamily="34" charset="0"/>
              <a:ea typeface="宋体" panose="02010600030101010101" pitchFamily="2" charset="-122"/>
            </a:endParaRPr>
          </a:p>
        </p:txBody>
      </p:sp>
      <p:sp>
        <p:nvSpPr>
          <p:cNvPr id="9227" name="TextBox 34">
            <a:extLst>
              <a:ext uri="{FF2B5EF4-FFF2-40B4-BE49-F238E27FC236}">
                <a16:creationId xmlns:a16="http://schemas.microsoft.com/office/drawing/2014/main" id="{AFA49320-805A-457B-8578-35B36169BBA1}"/>
              </a:ext>
            </a:extLst>
          </p:cNvPr>
          <p:cNvSpPr txBox="1">
            <a:spLocks noChangeArrowheads="1"/>
          </p:cNvSpPr>
          <p:nvPr/>
        </p:nvSpPr>
        <p:spPr bwMode="auto">
          <a:xfrm>
            <a:off x="7932983" y="2504682"/>
            <a:ext cx="724120" cy="3000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r>
              <a:rPr lang="en-US" altLang="zh-CN" sz="1350" dirty="0">
                <a:solidFill>
                  <a:srgbClr val="000000"/>
                </a:solidFill>
                <a:latin typeface="Arial" panose="020B0604020202020204" pitchFamily="34" charset="0"/>
                <a:ea typeface="宋体" panose="02010600030101010101" pitchFamily="2" charset="-122"/>
              </a:rPr>
              <a:t>scale</a:t>
            </a:r>
          </a:p>
        </p:txBody>
      </p:sp>
      <p:sp>
        <p:nvSpPr>
          <p:cNvPr id="9228" name="Rectangle 2">
            <a:extLst>
              <a:ext uri="{FF2B5EF4-FFF2-40B4-BE49-F238E27FC236}">
                <a16:creationId xmlns:a16="http://schemas.microsoft.com/office/drawing/2014/main" id="{D98E8154-734A-4AD7-85EC-DCCCEBA15E6C}"/>
              </a:ext>
            </a:extLst>
          </p:cNvPr>
          <p:cNvSpPr>
            <a:spLocks noGrp="1" noChangeArrowheads="1"/>
          </p:cNvSpPr>
          <p:nvPr>
            <p:ph type="title"/>
          </p:nvPr>
        </p:nvSpPr>
        <p:spPr>
          <a:xfrm>
            <a:off x="1627273" y="194681"/>
            <a:ext cx="6345608" cy="628844"/>
          </a:xfrm>
        </p:spPr>
        <p:txBody>
          <a:bodyPr>
            <a:normAutofit fontScale="90000"/>
          </a:bodyPr>
          <a:lstStyle/>
          <a:p>
            <a:pPr eaLnBrk="1" hangingPunct="1"/>
            <a:r>
              <a:rPr lang="zh-CN" altLang="en-US" dirty="0">
                <a:ea typeface="宋体" panose="02010600030101010101" pitchFamily="2" charset="-122"/>
              </a:rPr>
              <a:t>尺度不变特征点</a:t>
            </a:r>
            <a:endParaRPr lang="en-US" altLang="zh-CN" dirty="0">
              <a:ea typeface="宋体" panose="02010600030101010101" pitchFamily="2" charset="-122"/>
            </a:endParaRPr>
          </a:p>
        </p:txBody>
      </p:sp>
      <p:sp>
        <p:nvSpPr>
          <p:cNvPr id="9229" name="Rectangle 3">
            <a:extLst>
              <a:ext uri="{FF2B5EF4-FFF2-40B4-BE49-F238E27FC236}">
                <a16:creationId xmlns:a16="http://schemas.microsoft.com/office/drawing/2014/main" id="{D4F1F074-BEE5-4BAB-B3B7-8BF106DF87F1}"/>
              </a:ext>
            </a:extLst>
          </p:cNvPr>
          <p:cNvSpPr txBox="1">
            <a:spLocks noChangeArrowheads="1"/>
          </p:cNvSpPr>
          <p:nvPr/>
        </p:nvSpPr>
        <p:spPr bwMode="auto">
          <a:xfrm>
            <a:off x="1328927" y="692083"/>
            <a:ext cx="6915481" cy="3944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spcBef>
                <a:spcPct val="20000"/>
              </a:spcBef>
            </a:pPr>
            <a:r>
              <a:rPr lang="zh-CN" altLang="en-US" sz="2101" dirty="0">
                <a:solidFill>
                  <a:srgbClr val="000000"/>
                </a:solidFill>
                <a:latin typeface="Arial" panose="020B0604020202020204" pitchFamily="34" charset="0"/>
                <a:ea typeface="宋体" panose="02010600030101010101" pitchFamily="2" charset="-122"/>
              </a:rPr>
              <a:t>取在局部区域和相邻尺度上是局部最大值的点为特征点。</a:t>
            </a:r>
            <a:endParaRPr lang="en-US" altLang="zh-CN" sz="2101" dirty="0">
              <a:solidFill>
                <a:srgbClr val="000000"/>
              </a:solidFill>
              <a:latin typeface="Arial" panose="020B0604020202020204" pitchFamily="34" charset="0"/>
              <a:ea typeface="宋体" panose="02010600030101010101" pitchFamily="2" charset="-122"/>
            </a:endParaRPr>
          </a:p>
        </p:txBody>
      </p:sp>
      <p:grpSp>
        <p:nvGrpSpPr>
          <p:cNvPr id="9230" name="Group 44">
            <a:extLst>
              <a:ext uri="{FF2B5EF4-FFF2-40B4-BE49-F238E27FC236}">
                <a16:creationId xmlns:a16="http://schemas.microsoft.com/office/drawing/2014/main" id="{3D25F458-E8B4-4CFD-9E3A-CBEC37B57FD2}"/>
              </a:ext>
            </a:extLst>
          </p:cNvPr>
          <p:cNvGrpSpPr>
            <a:grpSpLocks noChangeAspect="1"/>
          </p:cNvGrpSpPr>
          <p:nvPr/>
        </p:nvGrpSpPr>
        <p:grpSpPr bwMode="auto">
          <a:xfrm>
            <a:off x="4051537" y="874189"/>
            <a:ext cx="1632850" cy="4437638"/>
            <a:chOff x="3914766" y="654012"/>
            <a:chExt cx="2231073" cy="6063993"/>
          </a:xfrm>
        </p:grpSpPr>
        <p:pic>
          <p:nvPicPr>
            <p:cNvPr id="9232" name="Picture 35" descr="sunflower_out_squared1.jpg">
              <a:extLst>
                <a:ext uri="{FF2B5EF4-FFF2-40B4-BE49-F238E27FC236}">
                  <a16:creationId xmlns:a16="http://schemas.microsoft.com/office/drawing/2014/main" id="{CC867124-0EDC-4A69-B11D-05013B2A55ED}"/>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1279" y="654012"/>
              <a:ext cx="219456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37" descr="sunflower_out_squared2.jpg">
              <a:extLst>
                <a:ext uri="{FF2B5EF4-FFF2-40B4-BE49-F238E27FC236}">
                  <a16:creationId xmlns:a16="http://schemas.microsoft.com/office/drawing/2014/main" id="{8C29C155-FA03-4E33-827C-4392BDFC2254}"/>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9528" y="1783080"/>
              <a:ext cx="219456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41" descr="sunflower_out_squared3.jpg">
              <a:extLst>
                <a:ext uri="{FF2B5EF4-FFF2-40B4-BE49-F238E27FC236}">
                  <a16:creationId xmlns:a16="http://schemas.microsoft.com/office/drawing/2014/main" id="{C91349DF-6737-4789-88A3-E8ACE488687E}"/>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4766" y="2917818"/>
              <a:ext cx="219456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42" descr="sunflower_out_squared4.jpg">
              <a:extLst>
                <a:ext uri="{FF2B5EF4-FFF2-40B4-BE49-F238E27FC236}">
                  <a16:creationId xmlns:a16="http://schemas.microsoft.com/office/drawing/2014/main" id="{DC85E450-B131-498D-9D52-CD9C53897661}"/>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4766" y="4013208"/>
              <a:ext cx="219456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6" name="Picture 43" descr="sunflower_out_squared5.jpg">
              <a:extLst>
                <a:ext uri="{FF2B5EF4-FFF2-40B4-BE49-F238E27FC236}">
                  <a16:creationId xmlns:a16="http://schemas.microsoft.com/office/drawing/2014/main" id="{A1D03250-5DB7-4D95-ACC2-1A3F69A58A75}"/>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4766" y="5072085"/>
              <a:ext cx="219456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5">
            <a:extLst>
              <a:ext uri="{FF2B5EF4-FFF2-40B4-BE49-F238E27FC236}">
                <a16:creationId xmlns:a16="http://schemas.microsoft.com/office/drawing/2014/main" id="{6E38EE35-C252-4141-89CF-28D5689DE347}"/>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6498" name="Rectangle 2"/>
          <p:cNvSpPr>
            <a:spLocks noGrp="1" noChangeArrowheads="1"/>
          </p:cNvSpPr>
          <p:nvPr>
            <p:ph type="title"/>
          </p:nvPr>
        </p:nvSpPr>
        <p:spPr/>
        <p:txBody>
          <a:bodyPr>
            <a:normAutofit/>
          </a:bodyPr>
          <a:lstStyle/>
          <a:p>
            <a:pPr eaLnBrk="1" hangingPunct="1"/>
            <a:r>
              <a:rPr lang="zh-CN" altLang="en-US" dirty="0"/>
              <a:t>尺度空间斑点检测</a:t>
            </a:r>
            <a:r>
              <a:rPr lang="en-US" dirty="0"/>
              <a:t>: Example</a:t>
            </a:r>
          </a:p>
        </p:txBody>
      </p:sp>
      <p:pic>
        <p:nvPicPr>
          <p:cNvPr id="106499" name="Picture 3" descr="butterfly"/>
          <p:cNvPicPr>
            <a:picLocks noChangeAspect="1" noChangeArrowheads="1"/>
          </p:cNvPicPr>
          <p:nvPr/>
        </p:nvPicPr>
        <p:blipFill>
          <a:blip r:embed="rId4" cstate="print"/>
          <a:srcRect/>
          <a:stretch>
            <a:fillRect/>
          </a:stretch>
        </p:blipFill>
        <p:spPr bwMode="auto">
          <a:xfrm>
            <a:off x="2685468" y="1314856"/>
            <a:ext cx="3887399" cy="280717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25">
            <a:extLst>
              <a:ext uri="{FF2B5EF4-FFF2-40B4-BE49-F238E27FC236}">
                <a16:creationId xmlns:a16="http://schemas.microsoft.com/office/drawing/2014/main" id="{D577A3DD-7B7E-4D79-97C4-30F1E44B73D6}"/>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7522" name="Rectangle 2"/>
          <p:cNvSpPr>
            <a:spLocks noGrp="1" noChangeArrowheads="1"/>
          </p:cNvSpPr>
          <p:nvPr>
            <p:ph type="title"/>
          </p:nvPr>
        </p:nvSpPr>
        <p:spPr/>
        <p:txBody>
          <a:bodyPr>
            <a:normAutofit/>
          </a:bodyPr>
          <a:lstStyle/>
          <a:p>
            <a:pPr eaLnBrk="1" hangingPunct="1"/>
            <a:r>
              <a:rPr lang="zh-CN" altLang="en-US" dirty="0"/>
              <a:t>尺度空间斑点检测</a:t>
            </a:r>
            <a:r>
              <a:rPr lang="en-US" dirty="0"/>
              <a:t>: Example</a:t>
            </a:r>
          </a:p>
        </p:txBody>
      </p:sp>
      <p:pic>
        <p:nvPicPr>
          <p:cNvPr id="932868" name="Picture 4" descr="pyramid_10"/>
          <p:cNvPicPr>
            <a:picLocks noChangeAspect="1" noChangeArrowheads="1"/>
          </p:cNvPicPr>
          <p:nvPr/>
        </p:nvPicPr>
        <p:blipFill>
          <a:blip r:embed="rId4" cstate="print"/>
          <a:srcRect/>
          <a:stretch>
            <a:fillRect/>
          </a:stretch>
        </p:blipFill>
        <p:spPr bwMode="auto">
          <a:xfrm>
            <a:off x="2053052" y="911110"/>
            <a:ext cx="5149851" cy="3862388"/>
          </a:xfrm>
          <a:prstGeom prst="rect">
            <a:avLst/>
          </a:prstGeom>
          <a:noFill/>
          <a:ln w="9525">
            <a:noFill/>
            <a:miter lim="800000"/>
            <a:headEnd/>
            <a:tailEnd/>
          </a:ln>
        </p:spPr>
      </p:pic>
      <p:pic>
        <p:nvPicPr>
          <p:cNvPr id="932869" name="Picture 5" descr="pyramid_1"/>
          <p:cNvPicPr>
            <a:picLocks noChangeAspect="1" noChangeArrowheads="1"/>
          </p:cNvPicPr>
          <p:nvPr/>
        </p:nvPicPr>
        <p:blipFill>
          <a:blip r:embed="rId5" cstate="print"/>
          <a:srcRect/>
          <a:stretch>
            <a:fillRect/>
          </a:stretch>
        </p:blipFill>
        <p:spPr bwMode="auto">
          <a:xfrm>
            <a:off x="2053052" y="911110"/>
            <a:ext cx="5149851" cy="3862388"/>
          </a:xfrm>
          <a:prstGeom prst="rect">
            <a:avLst/>
          </a:prstGeom>
          <a:noFill/>
          <a:ln w="9525">
            <a:noFill/>
            <a:miter lim="800000"/>
            <a:headEnd/>
            <a:tailEnd/>
          </a:ln>
        </p:spPr>
      </p:pic>
      <p:pic>
        <p:nvPicPr>
          <p:cNvPr id="932870" name="Picture 6" descr="pyramid_2"/>
          <p:cNvPicPr>
            <a:picLocks noChangeAspect="1" noChangeArrowheads="1"/>
          </p:cNvPicPr>
          <p:nvPr/>
        </p:nvPicPr>
        <p:blipFill>
          <a:blip r:embed="rId6" cstate="print"/>
          <a:srcRect/>
          <a:stretch>
            <a:fillRect/>
          </a:stretch>
        </p:blipFill>
        <p:spPr bwMode="auto">
          <a:xfrm>
            <a:off x="2053052" y="911110"/>
            <a:ext cx="5149851" cy="3862388"/>
          </a:xfrm>
          <a:prstGeom prst="rect">
            <a:avLst/>
          </a:prstGeom>
          <a:noFill/>
          <a:ln w="9525">
            <a:noFill/>
            <a:miter lim="800000"/>
            <a:headEnd/>
            <a:tailEnd/>
          </a:ln>
        </p:spPr>
      </p:pic>
      <p:pic>
        <p:nvPicPr>
          <p:cNvPr id="932871" name="Picture 7" descr="pyramid_3"/>
          <p:cNvPicPr>
            <a:picLocks noChangeAspect="1" noChangeArrowheads="1"/>
          </p:cNvPicPr>
          <p:nvPr/>
        </p:nvPicPr>
        <p:blipFill>
          <a:blip r:embed="rId7" cstate="print"/>
          <a:srcRect/>
          <a:stretch>
            <a:fillRect/>
          </a:stretch>
        </p:blipFill>
        <p:spPr bwMode="auto">
          <a:xfrm>
            <a:off x="2053052" y="911110"/>
            <a:ext cx="5149851" cy="3862388"/>
          </a:xfrm>
          <a:prstGeom prst="rect">
            <a:avLst/>
          </a:prstGeom>
          <a:noFill/>
          <a:ln w="9525">
            <a:noFill/>
            <a:miter lim="800000"/>
            <a:headEnd/>
            <a:tailEnd/>
          </a:ln>
        </p:spPr>
      </p:pic>
      <p:pic>
        <p:nvPicPr>
          <p:cNvPr id="932872" name="Picture 8" descr="pyramid_4"/>
          <p:cNvPicPr>
            <a:picLocks noChangeAspect="1" noChangeArrowheads="1"/>
          </p:cNvPicPr>
          <p:nvPr/>
        </p:nvPicPr>
        <p:blipFill>
          <a:blip r:embed="rId8" cstate="print"/>
          <a:srcRect/>
          <a:stretch>
            <a:fillRect/>
          </a:stretch>
        </p:blipFill>
        <p:spPr bwMode="auto">
          <a:xfrm>
            <a:off x="2053052" y="911110"/>
            <a:ext cx="5149851" cy="3862388"/>
          </a:xfrm>
          <a:prstGeom prst="rect">
            <a:avLst/>
          </a:prstGeom>
          <a:noFill/>
          <a:ln w="9525">
            <a:noFill/>
            <a:miter lim="800000"/>
            <a:headEnd/>
            <a:tailEnd/>
          </a:ln>
        </p:spPr>
      </p:pic>
      <p:pic>
        <p:nvPicPr>
          <p:cNvPr id="932873" name="Picture 9" descr="pyramid_5"/>
          <p:cNvPicPr>
            <a:picLocks noChangeAspect="1" noChangeArrowheads="1"/>
          </p:cNvPicPr>
          <p:nvPr/>
        </p:nvPicPr>
        <p:blipFill>
          <a:blip r:embed="rId9" cstate="print"/>
          <a:srcRect/>
          <a:stretch>
            <a:fillRect/>
          </a:stretch>
        </p:blipFill>
        <p:spPr bwMode="auto">
          <a:xfrm>
            <a:off x="2053052" y="911110"/>
            <a:ext cx="5149851" cy="3862388"/>
          </a:xfrm>
          <a:prstGeom prst="rect">
            <a:avLst/>
          </a:prstGeom>
          <a:noFill/>
          <a:ln w="9525">
            <a:noFill/>
            <a:miter lim="800000"/>
            <a:headEnd/>
            <a:tailEnd/>
          </a:ln>
        </p:spPr>
      </p:pic>
      <p:pic>
        <p:nvPicPr>
          <p:cNvPr id="932874" name="Picture 10" descr="pyramid_6"/>
          <p:cNvPicPr>
            <a:picLocks noChangeAspect="1" noChangeArrowheads="1"/>
          </p:cNvPicPr>
          <p:nvPr/>
        </p:nvPicPr>
        <p:blipFill>
          <a:blip r:embed="rId10" cstate="print"/>
          <a:srcRect/>
          <a:stretch>
            <a:fillRect/>
          </a:stretch>
        </p:blipFill>
        <p:spPr bwMode="auto">
          <a:xfrm>
            <a:off x="2053052" y="911110"/>
            <a:ext cx="5149851" cy="3862388"/>
          </a:xfrm>
          <a:prstGeom prst="rect">
            <a:avLst/>
          </a:prstGeom>
          <a:noFill/>
          <a:ln w="9525">
            <a:noFill/>
            <a:miter lim="800000"/>
            <a:headEnd/>
            <a:tailEnd/>
          </a:ln>
        </p:spPr>
      </p:pic>
      <p:pic>
        <p:nvPicPr>
          <p:cNvPr id="932875" name="Picture 11" descr="pyramid_7"/>
          <p:cNvPicPr>
            <a:picLocks noChangeAspect="1" noChangeArrowheads="1"/>
          </p:cNvPicPr>
          <p:nvPr/>
        </p:nvPicPr>
        <p:blipFill>
          <a:blip r:embed="rId11" cstate="print"/>
          <a:srcRect/>
          <a:stretch>
            <a:fillRect/>
          </a:stretch>
        </p:blipFill>
        <p:spPr bwMode="auto">
          <a:xfrm>
            <a:off x="2053052" y="911110"/>
            <a:ext cx="5149851" cy="3862388"/>
          </a:xfrm>
          <a:prstGeom prst="rect">
            <a:avLst/>
          </a:prstGeom>
          <a:noFill/>
          <a:ln w="9525">
            <a:noFill/>
            <a:miter lim="800000"/>
            <a:headEnd/>
            <a:tailEnd/>
          </a:ln>
        </p:spPr>
      </p:pic>
      <p:pic>
        <p:nvPicPr>
          <p:cNvPr id="932876" name="Picture 12" descr="pyramid_8"/>
          <p:cNvPicPr>
            <a:picLocks noChangeAspect="1" noChangeArrowheads="1"/>
          </p:cNvPicPr>
          <p:nvPr/>
        </p:nvPicPr>
        <p:blipFill>
          <a:blip r:embed="rId12" cstate="print"/>
          <a:srcRect/>
          <a:stretch>
            <a:fillRect/>
          </a:stretch>
        </p:blipFill>
        <p:spPr bwMode="auto">
          <a:xfrm>
            <a:off x="2053052" y="911110"/>
            <a:ext cx="5149851" cy="3862388"/>
          </a:xfrm>
          <a:prstGeom prst="rect">
            <a:avLst/>
          </a:prstGeom>
          <a:noFill/>
          <a:ln w="9525">
            <a:noFill/>
            <a:miter lim="800000"/>
            <a:headEnd/>
            <a:tailEnd/>
          </a:ln>
        </p:spPr>
      </p:pic>
      <p:pic>
        <p:nvPicPr>
          <p:cNvPr id="932877" name="Picture 13" descr="pyramid_9"/>
          <p:cNvPicPr>
            <a:picLocks noChangeAspect="1" noChangeArrowheads="1"/>
          </p:cNvPicPr>
          <p:nvPr/>
        </p:nvPicPr>
        <p:blipFill>
          <a:blip r:embed="rId13" cstate="print"/>
          <a:srcRect/>
          <a:stretch>
            <a:fillRect/>
          </a:stretch>
        </p:blipFill>
        <p:spPr bwMode="auto">
          <a:xfrm>
            <a:off x="2053052" y="911110"/>
            <a:ext cx="5149851" cy="38623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32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28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28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2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28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28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28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328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328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32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5">
            <a:extLst>
              <a:ext uri="{FF2B5EF4-FFF2-40B4-BE49-F238E27FC236}">
                <a16:creationId xmlns:a16="http://schemas.microsoft.com/office/drawing/2014/main" id="{A975796D-8038-4D3E-87AD-CA9BB15F7A08}"/>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8546" name="Rectangle 2"/>
          <p:cNvSpPr>
            <a:spLocks noGrp="1" noChangeArrowheads="1"/>
          </p:cNvSpPr>
          <p:nvPr>
            <p:ph type="title"/>
          </p:nvPr>
        </p:nvSpPr>
        <p:spPr/>
        <p:txBody>
          <a:bodyPr/>
          <a:lstStyle/>
          <a:p>
            <a:pPr eaLnBrk="1" hangingPunct="1"/>
            <a:r>
              <a:rPr lang="zh-CN" altLang="en-US" dirty="0"/>
              <a:t>尺度空间斑点检测</a:t>
            </a:r>
            <a:r>
              <a:rPr lang="en-US" dirty="0"/>
              <a:t>: Example</a:t>
            </a:r>
          </a:p>
        </p:txBody>
      </p:sp>
      <p:pic>
        <p:nvPicPr>
          <p:cNvPr id="108547" name="Picture 3" descr="butterfly_circles"/>
          <p:cNvPicPr>
            <a:picLocks noChangeAspect="1" noChangeArrowheads="1"/>
          </p:cNvPicPr>
          <p:nvPr/>
        </p:nvPicPr>
        <p:blipFill>
          <a:blip r:embed="rId4" cstate="print"/>
          <a:srcRect/>
          <a:stretch>
            <a:fillRect/>
          </a:stretch>
        </p:blipFill>
        <p:spPr bwMode="auto">
          <a:xfrm>
            <a:off x="2710479" y="1329148"/>
            <a:ext cx="3862388" cy="2786922"/>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B3122315-D71B-4ED2-BC1B-F4A37A37C8C5}"/>
              </a:ext>
            </a:extLst>
          </p:cNvPr>
          <p:cNvSpPr>
            <a:spLocks noGrp="1" noChangeArrowheads="1"/>
          </p:cNvSpPr>
          <p:nvPr>
            <p:ph type="body" idx="1"/>
          </p:nvPr>
        </p:nvSpPr>
        <p:spPr>
          <a:xfrm>
            <a:off x="899538" y="743774"/>
            <a:ext cx="7884876" cy="3944567"/>
          </a:xfrm>
        </p:spPr>
        <p:txBody>
          <a:bodyPr/>
          <a:lstStyle/>
          <a:p>
            <a:pPr eaLnBrk="1" hangingPunct="1"/>
            <a:r>
              <a:rPr lang="zh-CN" altLang="en-US" dirty="0">
                <a:ea typeface="宋体" panose="02010600030101010101" pitchFamily="2" charset="-122"/>
              </a:rPr>
              <a:t>利用差分高斯近似拉普拉斯高斯，更加高效</a:t>
            </a:r>
            <a:endParaRPr lang="en-US" altLang="zh-CN" dirty="0">
              <a:ea typeface="宋体" panose="02010600030101010101" pitchFamily="2" charset="-122"/>
            </a:endParaRPr>
          </a:p>
        </p:txBody>
      </p:sp>
      <p:graphicFrame>
        <p:nvGraphicFramePr>
          <p:cNvPr id="10242" name="Object 20">
            <a:extLst>
              <a:ext uri="{FF2B5EF4-FFF2-40B4-BE49-F238E27FC236}">
                <a16:creationId xmlns:a16="http://schemas.microsoft.com/office/drawing/2014/main" id="{81E9A8D2-8641-4954-95B0-A1CCAE559D98}"/>
              </a:ext>
            </a:extLst>
          </p:cNvPr>
          <p:cNvGraphicFramePr>
            <a:graphicFrameLocks noChangeAspect="1"/>
          </p:cNvGraphicFramePr>
          <p:nvPr/>
        </p:nvGraphicFramePr>
        <p:xfrm>
          <a:off x="1484947" y="1943700"/>
          <a:ext cx="3234736" cy="427567"/>
        </p:xfrm>
        <a:graphic>
          <a:graphicData uri="http://schemas.openxmlformats.org/presentationml/2006/ole">
            <mc:AlternateContent xmlns:mc="http://schemas.openxmlformats.org/markup-compatibility/2006">
              <mc:Choice xmlns:v="urn:schemas-microsoft-com:vml" Requires="v">
                <p:oleObj name="Equation" r:id="rId3" imgW="2120900" imgH="279400" progId="">
                  <p:embed/>
                </p:oleObj>
              </mc:Choice>
              <mc:Fallback>
                <p:oleObj name="Equation" r:id="rId3" imgW="2120900" imgH="279400" progId="">
                  <p:embed/>
                  <p:pic>
                    <p:nvPicPr>
                      <p:cNvPr id="10242" name="Object 20">
                        <a:extLst>
                          <a:ext uri="{FF2B5EF4-FFF2-40B4-BE49-F238E27FC236}">
                            <a16:creationId xmlns:a16="http://schemas.microsoft.com/office/drawing/2014/main" id="{81E9A8D2-8641-4954-95B0-A1CCAE559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947" y="1943700"/>
                        <a:ext cx="3234736" cy="427567"/>
                      </a:xfrm>
                      <a:prstGeom prst="rect">
                        <a:avLst/>
                      </a:prstGeom>
                      <a:solidFill>
                        <a:srgbClr val="67D96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3" name="Object 21">
            <a:extLst>
              <a:ext uri="{FF2B5EF4-FFF2-40B4-BE49-F238E27FC236}">
                <a16:creationId xmlns:a16="http://schemas.microsoft.com/office/drawing/2014/main" id="{24627E3D-CADC-49C9-B41A-001F9488F1A9}"/>
              </a:ext>
            </a:extLst>
          </p:cNvPr>
          <p:cNvGraphicFramePr>
            <a:graphicFrameLocks noChangeAspect="1"/>
          </p:cNvGraphicFramePr>
          <p:nvPr/>
        </p:nvGraphicFramePr>
        <p:xfrm>
          <a:off x="1484947" y="2846473"/>
          <a:ext cx="2915550" cy="308467"/>
        </p:xfrm>
        <a:graphic>
          <a:graphicData uri="http://schemas.openxmlformats.org/presentationml/2006/ole">
            <mc:AlternateContent xmlns:mc="http://schemas.openxmlformats.org/markup-compatibility/2006">
              <mc:Choice xmlns:v="urn:schemas-microsoft-com:vml" Requires="v">
                <p:oleObj name="Equation" r:id="rId5" imgW="1916868" imgH="203112" progId="">
                  <p:embed/>
                </p:oleObj>
              </mc:Choice>
              <mc:Fallback>
                <p:oleObj name="Equation" r:id="rId5" imgW="1916868" imgH="203112" progId="">
                  <p:embed/>
                  <p:pic>
                    <p:nvPicPr>
                      <p:cNvPr id="10243" name="Object 21">
                        <a:extLst>
                          <a:ext uri="{FF2B5EF4-FFF2-40B4-BE49-F238E27FC236}">
                            <a16:creationId xmlns:a16="http://schemas.microsoft.com/office/drawing/2014/main" id="{24627E3D-CADC-49C9-B41A-001F9488F1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4947" y="2846473"/>
                        <a:ext cx="2915550" cy="308467"/>
                      </a:xfrm>
                      <a:prstGeom prst="rect">
                        <a:avLst/>
                      </a:prstGeom>
                      <a:solidFill>
                        <a:srgbClr val="67D96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5" name="Text Box 6">
            <a:extLst>
              <a:ext uri="{FF2B5EF4-FFF2-40B4-BE49-F238E27FC236}">
                <a16:creationId xmlns:a16="http://schemas.microsoft.com/office/drawing/2014/main" id="{71FEC734-AB85-4841-920E-C3F69FB80FB6}"/>
              </a:ext>
            </a:extLst>
          </p:cNvPr>
          <p:cNvSpPr txBox="1">
            <a:spLocks noChangeArrowheads="1"/>
          </p:cNvSpPr>
          <p:nvPr/>
        </p:nvSpPr>
        <p:spPr bwMode="auto">
          <a:xfrm>
            <a:off x="1572686" y="2343874"/>
            <a:ext cx="10679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zh-CN" sz="1500">
                <a:solidFill>
                  <a:srgbClr val="0033CC"/>
                </a:solidFill>
                <a:latin typeface="Times New Roman" panose="02020603050405020304" pitchFamily="18" charset="0"/>
                <a:ea typeface="宋体" panose="02010600030101010101" pitchFamily="2" charset="-122"/>
                <a:cs typeface="Times New Roman" panose="02020603050405020304" pitchFamily="18" charset="0"/>
              </a:rPr>
              <a:t>(Laplacian)</a:t>
            </a:r>
            <a:endParaRPr lang="ru-RU" altLang="zh-CN" sz="1500">
              <a:solidFill>
                <a:srgbClr val="0033CC"/>
              </a:solidFill>
              <a:latin typeface="Times New Roman" panose="02020603050405020304" pitchFamily="18" charset="0"/>
              <a:cs typeface="Times New Roman" panose="02020603050405020304" pitchFamily="18" charset="0"/>
            </a:endParaRPr>
          </a:p>
        </p:txBody>
      </p:sp>
      <p:sp>
        <p:nvSpPr>
          <p:cNvPr id="10246" name="Text Box 7">
            <a:extLst>
              <a:ext uri="{FF2B5EF4-FFF2-40B4-BE49-F238E27FC236}">
                <a16:creationId xmlns:a16="http://schemas.microsoft.com/office/drawing/2014/main" id="{4F94C319-B196-4FCA-94D7-D8BEDDAEC638}"/>
              </a:ext>
            </a:extLst>
          </p:cNvPr>
          <p:cNvSpPr txBox="1">
            <a:spLocks noChangeArrowheads="1"/>
          </p:cNvSpPr>
          <p:nvPr/>
        </p:nvSpPr>
        <p:spPr bwMode="auto">
          <a:xfrm>
            <a:off x="1522009" y="3132311"/>
            <a:ext cx="216732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zh-CN" sz="1500">
                <a:solidFill>
                  <a:srgbClr val="0033CC"/>
                </a:solidFill>
                <a:latin typeface="Times New Roman" panose="02020603050405020304" pitchFamily="18" charset="0"/>
                <a:ea typeface="宋体" panose="02010600030101010101" pitchFamily="2" charset="-122"/>
                <a:cs typeface="Times New Roman" panose="02020603050405020304" pitchFamily="18" charset="0"/>
              </a:rPr>
              <a:t>(Difference of Gaussians)</a:t>
            </a:r>
            <a:endParaRPr lang="ru-RU" altLang="zh-CN" sz="1500">
              <a:solidFill>
                <a:srgbClr val="0033CC"/>
              </a:solidFill>
              <a:latin typeface="Times New Roman" panose="02020603050405020304" pitchFamily="18" charset="0"/>
              <a:cs typeface="Times New Roman" panose="02020603050405020304" pitchFamily="18" charset="0"/>
            </a:endParaRPr>
          </a:p>
        </p:txBody>
      </p:sp>
      <p:sp>
        <p:nvSpPr>
          <p:cNvPr id="10248" name="Rectangle 8">
            <a:extLst>
              <a:ext uri="{FF2B5EF4-FFF2-40B4-BE49-F238E27FC236}">
                <a16:creationId xmlns:a16="http://schemas.microsoft.com/office/drawing/2014/main" id="{A82BEBE9-129C-4D37-9118-DA9F39EB3E67}"/>
              </a:ext>
            </a:extLst>
          </p:cNvPr>
          <p:cNvSpPr>
            <a:spLocks noChangeArrowheads="1"/>
          </p:cNvSpPr>
          <p:nvPr/>
        </p:nvSpPr>
        <p:spPr bwMode="auto">
          <a:xfrm>
            <a:off x="5229428" y="1915116"/>
            <a:ext cx="739607" cy="328714"/>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endParaRPr lang="zh-CN" altLang="zh-CN" sz="1350">
              <a:solidFill>
                <a:srgbClr val="000000"/>
              </a:solidFill>
              <a:latin typeface="Arial" panose="020B0604020202020204" pitchFamily="34" charset="0"/>
            </a:endParaRPr>
          </a:p>
        </p:txBody>
      </p:sp>
      <p:pic>
        <p:nvPicPr>
          <p:cNvPr id="10249" name="Picture 10">
            <a:extLst>
              <a:ext uri="{FF2B5EF4-FFF2-40B4-BE49-F238E27FC236}">
                <a16:creationId xmlns:a16="http://schemas.microsoft.com/office/drawing/2014/main" id="{3C8D84E3-EEF8-4E67-804C-599B5EAD2B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5607" y="1585211"/>
            <a:ext cx="2858382" cy="22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a:extLst>
              <a:ext uri="{FF2B5EF4-FFF2-40B4-BE49-F238E27FC236}">
                <a16:creationId xmlns:a16="http://schemas.microsoft.com/office/drawing/2014/main" id="{E9334EFD-A445-45F7-9A9F-29F6396F6D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50" t="28032" b="33154"/>
          <a:stretch>
            <a:fillRect/>
          </a:stretch>
        </p:blipFill>
        <p:spPr bwMode="auto">
          <a:xfrm>
            <a:off x="1367644" y="3455476"/>
            <a:ext cx="5018842" cy="150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25">
            <a:extLst>
              <a:ext uri="{FF2B5EF4-FFF2-40B4-BE49-F238E27FC236}">
                <a16:creationId xmlns:a16="http://schemas.microsoft.com/office/drawing/2014/main" id="{CFE86F2A-8DE8-4C18-BCEE-135C0C72322C}"/>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429059" name="Rectangle 3"/>
          <p:cNvSpPr>
            <a:spLocks noGrp="1" noChangeArrowheads="1"/>
          </p:cNvSpPr>
          <p:nvPr>
            <p:ph type="body" sz="half" idx="4294967295"/>
          </p:nvPr>
        </p:nvSpPr>
        <p:spPr>
          <a:xfrm>
            <a:off x="1695746" y="3764403"/>
            <a:ext cx="5688196" cy="1299732"/>
          </a:xfrm>
        </p:spPr>
        <p:txBody>
          <a:bodyPr>
            <a:normAutofit/>
          </a:bodyPr>
          <a:lstStyle/>
          <a:p>
            <a:pPr>
              <a:spcAft>
                <a:spcPts val="450"/>
              </a:spcAft>
            </a:pPr>
            <a:r>
              <a:rPr lang="zh-CN" altLang="en-US" sz="1800" dirty="0"/>
              <a:t>在尺度空间上检测差分高斯响应极值点</a:t>
            </a:r>
            <a:endParaRPr lang="en-US" sz="1800" dirty="0"/>
          </a:p>
          <a:p>
            <a:pPr>
              <a:spcAft>
                <a:spcPts val="450"/>
              </a:spcAft>
            </a:pPr>
            <a:r>
              <a:rPr lang="zh-CN" altLang="en-US" sz="1800" dirty="0"/>
              <a:t>去除低对比度点</a:t>
            </a:r>
            <a:r>
              <a:rPr lang="en-US" sz="1800" dirty="0"/>
              <a:t>(threshold)</a:t>
            </a:r>
          </a:p>
          <a:p>
            <a:pPr>
              <a:spcAft>
                <a:spcPts val="450"/>
              </a:spcAft>
            </a:pPr>
            <a:r>
              <a:rPr lang="zh-CN" altLang="en-US" sz="1800" dirty="0"/>
              <a:t>消除处于边界点</a:t>
            </a:r>
            <a:endParaRPr lang="en-US" sz="1800" dirty="0"/>
          </a:p>
        </p:txBody>
      </p:sp>
      <p:graphicFrame>
        <p:nvGraphicFramePr>
          <p:cNvPr id="17410" name="Object 4"/>
          <p:cNvGraphicFramePr>
            <a:graphicFrameLocks noGrp="1" noChangeAspect="1"/>
          </p:cNvGraphicFramePr>
          <p:nvPr>
            <p:ph sz="quarter" idx="4294967295"/>
            <p:extLst>
              <p:ext uri="{D42A27DB-BD31-4B8C-83A1-F6EECF244321}">
                <p14:modId xmlns:p14="http://schemas.microsoft.com/office/powerpoint/2010/main" val="874598549"/>
              </p:ext>
            </p:extLst>
          </p:nvPr>
        </p:nvGraphicFramePr>
        <p:xfrm>
          <a:off x="4462685" y="628328"/>
          <a:ext cx="2922138" cy="3035177"/>
        </p:xfrm>
        <a:graphic>
          <a:graphicData uri="http://schemas.openxmlformats.org/presentationml/2006/ole">
            <mc:AlternateContent xmlns:mc="http://schemas.openxmlformats.org/markup-compatibility/2006">
              <mc:Choice xmlns:v="urn:schemas-microsoft-com:vml" Requires="v">
                <p:oleObj name="Bitmap Image" r:id="rId4" imgW="3414056" imgH="3070476" progId="PBrush">
                  <p:embed/>
                </p:oleObj>
              </mc:Choice>
              <mc:Fallback>
                <p:oleObj name="Bitmap Image" r:id="rId4" imgW="3414056" imgH="3070476" progId="PBrush">
                  <p:embed/>
                  <p:pic>
                    <p:nvPicPr>
                      <p:cNvPr id="1741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2685" y="628328"/>
                        <a:ext cx="2922138" cy="3035177"/>
                      </a:xfrm>
                      <a:prstGeom prst="rect">
                        <a:avLst/>
                      </a:prstGeom>
                      <a:noFill/>
                      <a:ln>
                        <a:noFill/>
                      </a:ln>
                      <a:effectLst/>
                    </p:spPr>
                  </p:pic>
                </p:oleObj>
              </mc:Fallback>
            </mc:AlternateContent>
          </a:graphicData>
        </a:graphic>
      </p:graphicFrame>
      <p:pic>
        <p:nvPicPr>
          <p:cNvPr id="17414" name="Picture 5" descr="maxima"/>
          <p:cNvPicPr>
            <a:picLocks noChangeAspect="1" noChangeArrowheads="1"/>
          </p:cNvPicPr>
          <p:nvPr/>
        </p:nvPicPr>
        <p:blipFill>
          <a:blip r:embed="rId6"/>
          <a:srcRect/>
          <a:stretch>
            <a:fillRect/>
          </a:stretch>
        </p:blipFill>
        <p:spPr bwMode="auto">
          <a:xfrm>
            <a:off x="4569618" y="2570162"/>
            <a:ext cx="4764" cy="4764"/>
          </a:xfrm>
          <a:prstGeom prst="rect">
            <a:avLst/>
          </a:prstGeom>
          <a:noFill/>
          <a:ln w="9525">
            <a:noFill/>
            <a:miter lim="800000"/>
            <a:headEnd/>
            <a:tailEnd/>
          </a:ln>
        </p:spPr>
      </p:pic>
      <p:pic>
        <p:nvPicPr>
          <p:cNvPr id="17415" name="Picture 6" descr="maxima"/>
          <p:cNvPicPr>
            <a:picLocks noChangeAspect="1" noChangeArrowheads="1"/>
          </p:cNvPicPr>
          <p:nvPr/>
        </p:nvPicPr>
        <p:blipFill>
          <a:blip r:embed="rId6"/>
          <a:srcRect/>
          <a:stretch>
            <a:fillRect/>
          </a:stretch>
        </p:blipFill>
        <p:spPr bwMode="auto">
          <a:xfrm>
            <a:off x="4569618" y="2570162"/>
            <a:ext cx="4764" cy="4764"/>
          </a:xfrm>
          <a:prstGeom prst="rect">
            <a:avLst/>
          </a:prstGeom>
          <a:noFill/>
          <a:ln w="9525">
            <a:noFill/>
            <a:miter lim="800000"/>
            <a:headEnd/>
            <a:tailEnd/>
          </a:ln>
        </p:spPr>
      </p:pic>
      <p:graphicFrame>
        <p:nvGraphicFramePr>
          <p:cNvPr id="17411" name="Object 7"/>
          <p:cNvGraphicFramePr>
            <a:graphicFrameLocks noChangeAspect="1"/>
          </p:cNvGraphicFramePr>
          <p:nvPr/>
        </p:nvGraphicFramePr>
        <p:xfrm>
          <a:off x="4539844" y="2540388"/>
          <a:ext cx="63122" cy="63122"/>
        </p:xfrm>
        <a:graphic>
          <a:graphicData uri="http://schemas.openxmlformats.org/presentationml/2006/ole">
            <mc:AlternateContent xmlns:mc="http://schemas.openxmlformats.org/markup-compatibility/2006">
              <mc:Choice xmlns:v="urn:schemas-microsoft-com:vml" Requires="v">
                <p:oleObj name="CorelDRAW" r:id="rId7" imgW="83880" imgH="83880" progId="">
                  <p:embed/>
                </p:oleObj>
              </mc:Choice>
              <mc:Fallback>
                <p:oleObj name="CorelDRAW" r:id="rId7" imgW="83880" imgH="83880" progId="">
                  <p:embed/>
                  <p:pic>
                    <p:nvPicPr>
                      <p:cNvPr id="1741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9844" y="2540388"/>
                        <a:ext cx="63122" cy="6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416" name="Picture 8" descr="Pyramid"/>
          <p:cNvPicPr>
            <a:picLocks noChangeAspect="1" noChangeArrowheads="1"/>
          </p:cNvPicPr>
          <p:nvPr/>
        </p:nvPicPr>
        <p:blipFill>
          <a:blip r:embed="rId9"/>
          <a:srcRect/>
          <a:stretch>
            <a:fillRect/>
          </a:stretch>
        </p:blipFill>
        <p:spPr bwMode="auto">
          <a:xfrm>
            <a:off x="4569618" y="2570162"/>
            <a:ext cx="4764" cy="4764"/>
          </a:xfrm>
          <a:prstGeom prst="rect">
            <a:avLst/>
          </a:prstGeom>
          <a:noFill/>
          <a:ln w="9525">
            <a:noFill/>
            <a:miter lim="800000"/>
            <a:headEnd/>
            <a:tailEnd/>
          </a:ln>
        </p:spPr>
      </p:pic>
      <p:sp>
        <p:nvSpPr>
          <p:cNvPr id="17418" name="Text Box 13"/>
          <p:cNvSpPr txBox="1">
            <a:spLocks noChangeArrowheads="1"/>
          </p:cNvSpPr>
          <p:nvPr/>
        </p:nvSpPr>
        <p:spPr bwMode="auto">
          <a:xfrm>
            <a:off x="7323193" y="1776011"/>
            <a:ext cx="1363607" cy="923330"/>
          </a:xfrm>
          <a:prstGeom prst="rect">
            <a:avLst/>
          </a:prstGeom>
          <a:noFill/>
          <a:ln w="9525">
            <a:noFill/>
            <a:miter lim="800000"/>
            <a:headEnd/>
            <a:tailEnd/>
          </a:ln>
        </p:spPr>
        <p:txBody>
          <a:bodyPr wrap="square">
            <a:spAutoFit/>
          </a:bodyPr>
          <a:lstStyle/>
          <a:p>
            <a:pPr fontAlgn="base">
              <a:spcBef>
                <a:spcPct val="50000"/>
              </a:spcBef>
              <a:spcAft>
                <a:spcPct val="0"/>
              </a:spcAft>
            </a:pPr>
            <a:r>
              <a:rPr lang="en-US" dirty="0">
                <a:solidFill>
                  <a:srgbClr val="000000"/>
                </a:solidFill>
              </a:rPr>
              <a:t>Candidate </a:t>
            </a:r>
            <a:r>
              <a:rPr lang="en-US" dirty="0" err="1">
                <a:solidFill>
                  <a:srgbClr val="000000"/>
                </a:solidFill>
              </a:rPr>
              <a:t>keypoints</a:t>
            </a:r>
            <a:r>
              <a:rPr lang="en-US" dirty="0">
                <a:solidFill>
                  <a:srgbClr val="000000"/>
                </a:solidFill>
              </a:rPr>
              <a:t>: list of (</a:t>
            </a:r>
            <a:r>
              <a:rPr lang="en-US" dirty="0" err="1">
                <a:solidFill>
                  <a:srgbClr val="000000"/>
                </a:solidFill>
              </a:rPr>
              <a:t>x,y</a:t>
            </a:r>
            <a:r>
              <a:rPr lang="en-US" dirty="0">
                <a:solidFill>
                  <a:srgbClr val="000000"/>
                </a:solidFill>
              </a:rPr>
              <a:t>,</a:t>
            </a:r>
            <a:r>
              <a:rPr lang="el-GR" dirty="0">
                <a:solidFill>
                  <a:srgbClr val="000000"/>
                </a:solidFill>
                <a:cs typeface="Arial" pitchFamily="34" charset="0"/>
              </a:rPr>
              <a:t>σ</a:t>
            </a:r>
            <a:r>
              <a:rPr lang="en-US" dirty="0">
                <a:solidFill>
                  <a:srgbClr val="000000"/>
                </a:solidFill>
                <a:cs typeface="Arial" pitchFamily="34" charset="0"/>
              </a:rPr>
              <a:t>)</a:t>
            </a:r>
            <a:endParaRPr lang="el-GR" dirty="0">
              <a:solidFill>
                <a:srgbClr val="000000"/>
              </a:solidFill>
              <a:cs typeface="Arial" pitchFamily="34" charset="0"/>
            </a:endParaRPr>
          </a:p>
        </p:txBody>
      </p:sp>
      <p:pic>
        <p:nvPicPr>
          <p:cNvPr id="2" name="Picture 1">
            <a:extLst>
              <a:ext uri="{FF2B5EF4-FFF2-40B4-BE49-F238E27FC236}">
                <a16:creationId xmlns:a16="http://schemas.microsoft.com/office/drawing/2014/main" id="{57C4A759-3E61-4F10-81D7-BDE1553D81A2}"/>
              </a:ext>
            </a:extLst>
          </p:cNvPr>
          <p:cNvPicPr>
            <a:picLocks noChangeAspect="1"/>
          </p:cNvPicPr>
          <p:nvPr/>
        </p:nvPicPr>
        <p:blipFill rotWithShape="1">
          <a:blip r:embed="rId10"/>
          <a:srcRect b="6323"/>
          <a:stretch/>
        </p:blipFill>
        <p:spPr>
          <a:xfrm>
            <a:off x="634013" y="628328"/>
            <a:ext cx="3587648" cy="2932861"/>
          </a:xfrm>
          <a:prstGeom prst="rect">
            <a:avLst/>
          </a:prstGeom>
        </p:spPr>
      </p:pic>
      <p:cxnSp>
        <p:nvCxnSpPr>
          <p:cNvPr id="4" name="Straight Arrow Connector 3">
            <a:extLst>
              <a:ext uri="{FF2B5EF4-FFF2-40B4-BE49-F238E27FC236}">
                <a16:creationId xmlns:a16="http://schemas.microsoft.com/office/drawing/2014/main" id="{5F6F3099-88BD-44BB-A591-9725C0583433}"/>
              </a:ext>
            </a:extLst>
          </p:cNvPr>
          <p:cNvCxnSpPr/>
          <p:nvPr/>
        </p:nvCxnSpPr>
        <p:spPr>
          <a:xfrm flipV="1">
            <a:off x="4101566" y="1615824"/>
            <a:ext cx="936104"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AC89D0-6FE9-45A5-9BF8-E4AA87CBEDD5}"/>
              </a:ext>
            </a:extLst>
          </p:cNvPr>
          <p:cNvCxnSpPr>
            <a:cxnSpLocks/>
          </p:cNvCxnSpPr>
          <p:nvPr/>
        </p:nvCxnSpPr>
        <p:spPr>
          <a:xfrm flipV="1">
            <a:off x="4030993" y="2282568"/>
            <a:ext cx="1116124" cy="72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951120-D400-405F-AE6A-F38904E56812}"/>
              </a:ext>
            </a:extLst>
          </p:cNvPr>
          <p:cNvCxnSpPr>
            <a:cxnSpLocks/>
          </p:cNvCxnSpPr>
          <p:nvPr/>
        </p:nvCxnSpPr>
        <p:spPr>
          <a:xfrm>
            <a:off x="3999888" y="2661814"/>
            <a:ext cx="1262034" cy="32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242AB19-E882-4C14-8C37-45A176EF27DD}"/>
              </a:ext>
            </a:extLst>
          </p:cNvPr>
          <p:cNvCxnSpPr/>
          <p:nvPr/>
        </p:nvCxnSpPr>
        <p:spPr>
          <a:xfrm>
            <a:off x="6336196" y="2416867"/>
            <a:ext cx="986997" cy="8725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CE0FA-9D26-42BB-8559-7BCC0C12195C}"/>
              </a:ext>
            </a:extLst>
          </p:cNvPr>
          <p:cNvSpPr>
            <a:spLocks noGrp="1"/>
          </p:cNvSpPr>
          <p:nvPr>
            <p:ph type="title"/>
          </p:nvPr>
        </p:nvSpPr>
        <p:spPr/>
        <p:txBody>
          <a:bodyPr/>
          <a:lstStyle/>
          <a:p>
            <a:r>
              <a:rPr lang="zh-CN" altLang="en-US" dirty="0"/>
              <a:t>差分高斯</a:t>
            </a:r>
            <a:endParaRPr lang="en-US" dirty="0"/>
          </a:p>
        </p:txBody>
      </p:sp>
      <p:pic>
        <p:nvPicPr>
          <p:cNvPr id="5" name="Content Placeholder 4">
            <a:extLst>
              <a:ext uri="{FF2B5EF4-FFF2-40B4-BE49-F238E27FC236}">
                <a16:creationId xmlns:a16="http://schemas.microsoft.com/office/drawing/2014/main" id="{5E115F09-1D8E-4DF0-9166-8D208DEB540C}"/>
              </a:ext>
            </a:extLst>
          </p:cNvPr>
          <p:cNvPicPr>
            <a:picLocks noGrp="1" noChangeAspect="1"/>
          </p:cNvPicPr>
          <p:nvPr>
            <p:ph idx="1"/>
          </p:nvPr>
        </p:nvPicPr>
        <p:blipFill>
          <a:blip r:embed="rId2"/>
          <a:stretch>
            <a:fillRect/>
          </a:stretch>
        </p:blipFill>
        <p:spPr>
          <a:xfrm>
            <a:off x="1633229" y="1200150"/>
            <a:ext cx="5877542" cy="3395663"/>
          </a:xfrm>
        </p:spPr>
      </p:pic>
    </p:spTree>
    <p:extLst>
      <p:ext uri="{BB962C8B-B14F-4D97-AF65-F5344CB8AC3E}">
        <p14:creationId xmlns:p14="http://schemas.microsoft.com/office/powerpoint/2010/main" val="3980563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25">
            <a:extLst>
              <a:ext uri="{FF2B5EF4-FFF2-40B4-BE49-F238E27FC236}">
                <a16:creationId xmlns:a16="http://schemas.microsoft.com/office/drawing/2014/main" id="{AE3FBEFF-2330-4DB3-87CF-CB6260DC41D4}"/>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10594" name="Rectangle 2"/>
          <p:cNvSpPr>
            <a:spLocks noGrp="1" noChangeArrowheads="1"/>
          </p:cNvSpPr>
          <p:nvPr>
            <p:ph type="title" idx="4294967295"/>
          </p:nvPr>
        </p:nvSpPr>
        <p:spPr>
          <a:xfrm>
            <a:off x="1115616" y="412304"/>
            <a:ext cx="6402776" cy="962857"/>
          </a:xfrm>
        </p:spPr>
        <p:txBody>
          <a:bodyPr/>
          <a:lstStyle/>
          <a:p>
            <a:pPr eaLnBrk="1" hangingPunct="1"/>
            <a:r>
              <a:rPr lang="zh-CN" altLang="en-US" sz="2851" dirty="0"/>
              <a:t>尺度不变特征检测</a:t>
            </a:r>
            <a:r>
              <a:rPr lang="en-US" sz="2851" dirty="0"/>
              <a:t>: </a:t>
            </a:r>
            <a:r>
              <a:rPr lang="zh-CN" altLang="en-US" sz="2851" dirty="0"/>
              <a:t>总结</a:t>
            </a:r>
            <a:endParaRPr lang="ru-RU" sz="2851" dirty="0"/>
          </a:p>
        </p:txBody>
      </p:sp>
      <p:sp>
        <p:nvSpPr>
          <p:cNvPr id="359427" name="Rectangle 3"/>
          <p:cNvSpPr>
            <a:spLocks noGrp="1" noChangeArrowheads="1"/>
          </p:cNvSpPr>
          <p:nvPr>
            <p:ph type="body" idx="4294967295"/>
          </p:nvPr>
        </p:nvSpPr>
        <p:spPr>
          <a:xfrm>
            <a:off x="1475656" y="1420416"/>
            <a:ext cx="6516724" cy="2181145"/>
          </a:xfrm>
        </p:spPr>
        <p:txBody>
          <a:bodyPr/>
          <a:lstStyle/>
          <a:p>
            <a:pPr>
              <a:lnSpc>
                <a:spcPct val="150000"/>
              </a:lnSpc>
            </a:pPr>
            <a:r>
              <a:rPr lang="zh-CN" altLang="en-US" sz="2101" dirty="0">
                <a:solidFill>
                  <a:srgbClr val="0033CC"/>
                </a:solidFill>
                <a:cs typeface="Arial" pitchFamily="34" charset="0"/>
              </a:rPr>
              <a:t>输入</a:t>
            </a:r>
            <a:r>
              <a:rPr lang="en-US" sz="2101" dirty="0">
                <a:solidFill>
                  <a:srgbClr val="0033CC"/>
                </a:solidFill>
                <a:cs typeface="Arial" pitchFamily="34" charset="0"/>
              </a:rPr>
              <a:t>: </a:t>
            </a:r>
            <a:r>
              <a:rPr lang="zh-CN" altLang="en-US" sz="2101" dirty="0"/>
              <a:t>同一场景下但尺度不同的两幅图片</a:t>
            </a:r>
            <a:endParaRPr lang="en-US" altLang="zh-CN" sz="2101" dirty="0"/>
          </a:p>
          <a:p>
            <a:pPr>
              <a:lnSpc>
                <a:spcPct val="150000"/>
              </a:lnSpc>
            </a:pPr>
            <a:r>
              <a:rPr lang="zh-CN" altLang="en-US" sz="2101" dirty="0">
                <a:solidFill>
                  <a:srgbClr val="0033CC"/>
                </a:solidFill>
                <a:cs typeface="Arial" pitchFamily="34" charset="0"/>
              </a:rPr>
              <a:t>目标</a:t>
            </a:r>
            <a:r>
              <a:rPr lang="en-US" sz="2101" dirty="0">
                <a:solidFill>
                  <a:srgbClr val="0033CC"/>
                </a:solidFill>
                <a:cs typeface="Arial" pitchFamily="34" charset="0"/>
              </a:rPr>
              <a:t>: </a:t>
            </a:r>
            <a:r>
              <a:rPr lang="zh-CN" altLang="en-US" sz="2101" dirty="0">
                <a:cs typeface="Arial" pitchFamily="34" charset="0"/>
              </a:rPr>
              <a:t>在每个图像中独立找到相同的特征点</a:t>
            </a:r>
            <a:endParaRPr lang="en-US" altLang="zh-CN" sz="2101" dirty="0">
              <a:cs typeface="Arial" pitchFamily="34" charset="0"/>
            </a:endParaRPr>
          </a:p>
          <a:p>
            <a:pPr>
              <a:lnSpc>
                <a:spcPct val="150000"/>
              </a:lnSpc>
            </a:pPr>
            <a:r>
              <a:rPr lang="zh-CN" altLang="en-US" sz="2101" dirty="0">
                <a:solidFill>
                  <a:srgbClr val="0033CC"/>
                </a:solidFill>
                <a:cs typeface="Arial" pitchFamily="34" charset="0"/>
              </a:rPr>
              <a:t>方案</a:t>
            </a:r>
            <a:r>
              <a:rPr lang="en-US" sz="2101" dirty="0">
                <a:solidFill>
                  <a:srgbClr val="0033CC"/>
                </a:solidFill>
                <a:cs typeface="Arial" pitchFamily="34" charset="0"/>
              </a:rPr>
              <a:t>: </a:t>
            </a:r>
            <a:r>
              <a:rPr lang="zh-CN" altLang="en-US" sz="2101" dirty="0"/>
              <a:t>在尺度和图像局部空间中搜索相关函数的局部最大值</a:t>
            </a:r>
            <a:endParaRPr lang="en-US" sz="210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9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25">
            <a:extLst>
              <a:ext uri="{FF2B5EF4-FFF2-40B4-BE49-F238E27FC236}">
                <a16:creationId xmlns:a16="http://schemas.microsoft.com/office/drawing/2014/main" id="{8FCBDEDE-18FD-4C74-88C4-E076E5B6A94C}"/>
              </a:ext>
            </a:extLst>
          </p:cNvPr>
          <p:cNvPicPr>
            <a:picLocks noChangeAspect="1"/>
          </p:cNvPicPr>
          <p:nvPr/>
        </p:nvPicPr>
        <p:blipFill rotWithShape="1">
          <a:blip r:embed="rId3"/>
          <a:srcRect t="-1" b="74746"/>
          <a:stretch/>
        </p:blipFill>
        <p:spPr>
          <a:xfrm>
            <a:off x="0" y="3196407"/>
            <a:ext cx="9144000" cy="1948681"/>
          </a:xfrm>
          <a:prstGeom prst="rect">
            <a:avLst/>
          </a:prstGeom>
        </p:spPr>
      </p:pic>
      <p:grpSp>
        <p:nvGrpSpPr>
          <p:cNvPr id="2" name="Group 2"/>
          <p:cNvGrpSpPr>
            <a:grpSpLocks/>
          </p:cNvGrpSpPr>
          <p:nvPr/>
        </p:nvGrpSpPr>
        <p:grpSpPr bwMode="auto">
          <a:xfrm>
            <a:off x="1479231" y="1856489"/>
            <a:ext cx="6241124" cy="2845464"/>
            <a:chOff x="528" y="2472"/>
            <a:chExt cx="4715" cy="1678"/>
          </a:xfrm>
        </p:grpSpPr>
        <p:pic>
          <p:nvPicPr>
            <p:cNvPr id="66565" name="Picture 3" descr="SIFT2"/>
            <p:cNvPicPr>
              <a:picLocks noChangeArrowheads="1"/>
            </p:cNvPicPr>
            <p:nvPr/>
          </p:nvPicPr>
          <p:blipFill>
            <a:blip r:embed="rId4" cstate="print"/>
            <a:srcRect/>
            <a:stretch>
              <a:fillRect/>
            </a:stretch>
          </p:blipFill>
          <p:spPr bwMode="auto">
            <a:xfrm>
              <a:off x="2928" y="2472"/>
              <a:ext cx="2315" cy="1676"/>
            </a:xfrm>
            <a:prstGeom prst="rect">
              <a:avLst/>
            </a:prstGeom>
            <a:noFill/>
            <a:ln w="9525">
              <a:noFill/>
              <a:miter lim="800000"/>
              <a:headEnd/>
              <a:tailEnd/>
            </a:ln>
          </p:spPr>
        </p:pic>
        <p:pic>
          <p:nvPicPr>
            <p:cNvPr id="66566" name="Picture 4" descr="SIFT1"/>
            <p:cNvPicPr>
              <a:picLocks noChangeAspect="1" noChangeArrowheads="1"/>
            </p:cNvPicPr>
            <p:nvPr/>
          </p:nvPicPr>
          <p:blipFill>
            <a:blip r:embed="rId5" cstate="print"/>
            <a:srcRect/>
            <a:stretch>
              <a:fillRect/>
            </a:stretch>
          </p:blipFill>
          <p:spPr bwMode="auto">
            <a:xfrm>
              <a:off x="528" y="2472"/>
              <a:ext cx="2315" cy="1678"/>
            </a:xfrm>
            <a:prstGeom prst="rect">
              <a:avLst/>
            </a:prstGeom>
            <a:noFill/>
            <a:ln w="9525">
              <a:noFill/>
              <a:miter lim="800000"/>
              <a:headEnd/>
              <a:tailEnd/>
            </a:ln>
          </p:spPr>
        </p:pic>
      </p:grpSp>
      <p:sp>
        <p:nvSpPr>
          <p:cNvPr id="12" name="Rectangle 6">
            <a:extLst>
              <a:ext uri="{FF2B5EF4-FFF2-40B4-BE49-F238E27FC236}">
                <a16:creationId xmlns:a16="http://schemas.microsoft.com/office/drawing/2014/main" id="{BA5EA12A-3E28-424C-B1B9-6989F8A49E96}"/>
              </a:ext>
            </a:extLst>
          </p:cNvPr>
          <p:cNvSpPr>
            <a:spLocks noChangeArrowheads="1"/>
          </p:cNvSpPr>
          <p:nvPr/>
        </p:nvSpPr>
        <p:spPr bwMode="auto">
          <a:xfrm>
            <a:off x="1584362" y="1176683"/>
            <a:ext cx="6135993" cy="461665"/>
          </a:xfrm>
          <a:prstGeom prst="rect">
            <a:avLst/>
          </a:prstGeom>
          <a:noFill/>
          <a:ln w="9525">
            <a:noFill/>
            <a:miter lim="800000"/>
            <a:headEnd/>
            <a:tailEnd/>
          </a:ln>
        </p:spPr>
        <p:txBody>
          <a:bodyPr wrap="square">
            <a:spAutoFit/>
          </a:bodyPr>
          <a:lstStyle/>
          <a:p>
            <a:pPr eaLnBrk="0" hangingPunct="0">
              <a:spcBef>
                <a:spcPct val="50000"/>
              </a:spcBef>
              <a:buFontTx/>
              <a:buChar char="•"/>
            </a:pPr>
            <a:r>
              <a:rPr lang="en-US" sz="2400" dirty="0">
                <a:solidFill>
                  <a:srgbClr val="000000"/>
                </a:solidFill>
                <a:cs typeface="Times New Roman" pitchFamily="18" charset="0"/>
              </a:rPr>
              <a:t> </a:t>
            </a:r>
            <a:r>
              <a:rPr lang="zh-CN" altLang="en-US" sz="2400" dirty="0">
                <a:solidFill>
                  <a:srgbClr val="000000"/>
                </a:solidFill>
                <a:cs typeface="Times New Roman" pitchFamily="18" charset="0"/>
              </a:rPr>
              <a:t>在两幅图片中检测局部特征点</a:t>
            </a:r>
            <a:endParaRPr lang="en-US" sz="2400" dirty="0">
              <a:solidFill>
                <a:srgbClr val="000000"/>
              </a:solidFill>
              <a:cs typeface="Times New Roman" pitchFamily="18" charset="0"/>
            </a:endParaRPr>
          </a:p>
        </p:txBody>
      </p:sp>
      <p:sp>
        <p:nvSpPr>
          <p:cNvPr id="13" name="Rectangle 2">
            <a:extLst>
              <a:ext uri="{FF2B5EF4-FFF2-40B4-BE49-F238E27FC236}">
                <a16:creationId xmlns:a16="http://schemas.microsoft.com/office/drawing/2014/main" id="{F3A1C0CE-C1FE-4A8B-8399-A03BA7EACC73}"/>
              </a:ext>
            </a:extLst>
          </p:cNvPr>
          <p:cNvSpPr txBox="1">
            <a:spLocks noChangeArrowheads="1"/>
          </p:cNvSpPr>
          <p:nvPr/>
        </p:nvSpPr>
        <p:spPr>
          <a:xfrm>
            <a:off x="1475540" y="543393"/>
            <a:ext cx="6135993" cy="6925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局部特征检测与匹配</a:t>
            </a:r>
            <a:endParaRPr lang="ru-RU" sz="36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5">
            <a:extLst>
              <a:ext uri="{FF2B5EF4-FFF2-40B4-BE49-F238E27FC236}">
                <a16:creationId xmlns:a16="http://schemas.microsoft.com/office/drawing/2014/main" id="{37DF5747-4A37-454C-8468-BF13F748EFC9}"/>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81922" name="Rectangle 2"/>
          <p:cNvSpPr>
            <a:spLocks noGrp="1"/>
          </p:cNvSpPr>
          <p:nvPr>
            <p:ph type="title"/>
          </p:nvPr>
        </p:nvSpPr>
        <p:spPr/>
        <p:txBody>
          <a:bodyPr/>
          <a:lstStyle/>
          <a:p>
            <a:pPr eaLnBrk="1" hangingPunct="1"/>
            <a:r>
              <a:rPr lang="en-US" dirty="0">
                <a:latin typeface="Arial" pitchFamily="34" charset="0"/>
                <a:cs typeface="Arial" pitchFamily="34" charset="0"/>
              </a:rPr>
              <a:t>Main questions</a:t>
            </a:r>
          </a:p>
        </p:txBody>
      </p:sp>
      <p:sp>
        <p:nvSpPr>
          <p:cNvPr id="212995" name="Rectangle 3"/>
          <p:cNvSpPr>
            <a:spLocks noGrp="1"/>
          </p:cNvSpPr>
          <p:nvPr>
            <p:ph type="body" idx="1"/>
          </p:nvPr>
        </p:nvSpPr>
        <p:spPr>
          <a:xfrm>
            <a:off x="457200" y="1076458"/>
            <a:ext cx="8229600" cy="3395520"/>
          </a:xfrm>
        </p:spPr>
        <p:txBody>
          <a:bodyPr/>
          <a:lstStyle/>
          <a:p>
            <a:r>
              <a:rPr lang="zh-CN" altLang="en-US" dirty="0">
                <a:latin typeface="Arial" pitchFamily="34" charset="0"/>
                <a:cs typeface="Arial" pitchFamily="34" charset="0"/>
              </a:rPr>
              <a:t>特征点从何而来</a:t>
            </a:r>
            <a:r>
              <a:rPr lang="en-US" dirty="0">
                <a:latin typeface="Arial" pitchFamily="34" charset="0"/>
                <a:cs typeface="Arial" pitchFamily="34" charset="0"/>
              </a:rPr>
              <a:t>?</a:t>
            </a:r>
          </a:p>
          <a:p>
            <a:pPr lvl="1"/>
            <a:r>
              <a:rPr lang="zh-CN" altLang="en-US" dirty="0">
                <a:latin typeface="Arial" pitchFamily="34" charset="0"/>
                <a:cs typeface="Arial" pitchFamily="34" charset="0"/>
              </a:rPr>
              <a:t>能在多个角度中检测到的显著性特征是什么</a:t>
            </a:r>
            <a:r>
              <a:rPr lang="en-US" dirty="0">
                <a:latin typeface="Arial" pitchFamily="34" charset="0"/>
                <a:cs typeface="Arial" pitchFamily="34" charset="0"/>
              </a:rPr>
              <a:t>?</a:t>
            </a:r>
          </a:p>
          <a:p>
            <a:pPr eaLnBrk="1" hangingPunct="1"/>
            <a:r>
              <a:rPr lang="zh-CN" altLang="en-US" b="1" dirty="0">
                <a:latin typeface="Arial" pitchFamily="34" charset="0"/>
                <a:cs typeface="Arial" pitchFamily="34" charset="0"/>
              </a:rPr>
              <a:t>如何描述局部特征，保证独特性</a:t>
            </a:r>
            <a:r>
              <a:rPr lang="en-US" b="1" dirty="0">
                <a:latin typeface="Arial" pitchFamily="34" charset="0"/>
                <a:cs typeface="Arial" pitchFamily="34" charset="0"/>
              </a:rPr>
              <a:t>?</a:t>
            </a:r>
          </a:p>
          <a:p>
            <a:pPr eaLnBrk="1" hangingPunct="1"/>
            <a:r>
              <a:rPr lang="zh-CN" altLang="en-US" dirty="0">
                <a:latin typeface="Arial" pitchFamily="34" charset="0"/>
                <a:cs typeface="Arial" pitchFamily="34" charset="0"/>
              </a:rPr>
              <a:t>如何建立特征点之间的对应关系？</a:t>
            </a:r>
            <a:r>
              <a:rPr lang="en-US" dirty="0">
                <a:latin typeface="Arial" pitchFamily="34" charset="0"/>
                <a:cs typeface="Arial" pitchFamily="34" charset="0"/>
              </a:rPr>
              <a:t>, i.e.,</a:t>
            </a:r>
            <a:r>
              <a:rPr lang="zh-CN" altLang="en-US" dirty="0">
                <a:latin typeface="Arial" pitchFamily="34" charset="0"/>
                <a:cs typeface="Arial" pitchFamily="34" charset="0"/>
              </a:rPr>
              <a:t>如何计算匹配</a:t>
            </a:r>
            <a:r>
              <a:rPr lang="en-US" dirty="0">
                <a:latin typeface="Arial" pitchFamily="34" charset="0"/>
                <a:cs typeface="Arial" pitchFamily="34" charset="0"/>
              </a:rPr>
              <a:t>?</a:t>
            </a:r>
          </a:p>
          <a:p>
            <a:pPr eaLnBrk="1" hangingPunct="1">
              <a:buFont typeface="Arial" pitchFamily="34" charset="0"/>
              <a:buNone/>
            </a:pPr>
            <a:endParaRPr lang="en-US" dirty="0">
              <a:latin typeface="Arial" pitchFamily="34" charset="0"/>
              <a:cs typeface="Arial" pitchFamily="34" charset="0"/>
            </a:endParaRPr>
          </a:p>
        </p:txBody>
      </p:sp>
    </p:spTree>
    <p:extLst>
      <p:ext uri="{BB962C8B-B14F-4D97-AF65-F5344CB8AC3E}">
        <p14:creationId xmlns:p14="http://schemas.microsoft.com/office/powerpoint/2010/main" val="1138415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25">
            <a:extLst>
              <a:ext uri="{FF2B5EF4-FFF2-40B4-BE49-F238E27FC236}">
                <a16:creationId xmlns:a16="http://schemas.microsoft.com/office/drawing/2014/main" id="{D8C44FB5-4A17-416C-9C2D-97305C575EF8}"/>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12642" name="Rectangle 2"/>
          <p:cNvSpPr>
            <a:spLocks noGrp="1" noChangeArrowheads="1"/>
          </p:cNvSpPr>
          <p:nvPr>
            <p:ph type="title" idx="4294967295"/>
          </p:nvPr>
        </p:nvSpPr>
        <p:spPr>
          <a:xfrm>
            <a:off x="1733676" y="135774"/>
            <a:ext cx="5831099" cy="857515"/>
          </a:xfrm>
        </p:spPr>
        <p:txBody>
          <a:bodyPr>
            <a:normAutofit fontScale="90000"/>
          </a:bodyPr>
          <a:lstStyle/>
          <a:p>
            <a:pPr eaLnBrk="1" hangingPunct="1"/>
            <a:r>
              <a:rPr lang="zh-CN" altLang="en-US" dirty="0"/>
              <a:t>特征描述子（</a:t>
            </a:r>
            <a:r>
              <a:rPr lang="en-US" altLang="zh-CN" dirty="0"/>
              <a:t>descriptor</a:t>
            </a:r>
            <a:r>
              <a:rPr lang="zh-CN" altLang="en-US" dirty="0"/>
              <a:t>）</a:t>
            </a:r>
            <a:endParaRPr lang="ru-RU" dirty="0"/>
          </a:p>
        </p:txBody>
      </p:sp>
      <p:pic>
        <p:nvPicPr>
          <p:cNvPr id="112643" name="Picture 3" descr="SIFT2"/>
          <p:cNvPicPr>
            <a:picLocks noChangeArrowheads="1"/>
          </p:cNvPicPr>
          <p:nvPr/>
        </p:nvPicPr>
        <p:blipFill>
          <a:blip r:embed="rId4" cstate="print"/>
          <a:srcRect/>
          <a:stretch>
            <a:fillRect/>
          </a:stretch>
        </p:blipFill>
        <p:spPr bwMode="auto">
          <a:xfrm>
            <a:off x="4638696" y="1922262"/>
            <a:ext cx="2757148" cy="1996103"/>
          </a:xfrm>
          <a:prstGeom prst="rect">
            <a:avLst/>
          </a:prstGeom>
          <a:noFill/>
          <a:ln w="9525">
            <a:noFill/>
            <a:miter lim="800000"/>
            <a:headEnd/>
            <a:tailEnd/>
          </a:ln>
        </p:spPr>
      </p:pic>
      <p:pic>
        <p:nvPicPr>
          <p:cNvPr id="112644" name="Picture 4" descr="SIFT1"/>
          <p:cNvPicPr>
            <a:picLocks noChangeAspect="1" noChangeArrowheads="1"/>
          </p:cNvPicPr>
          <p:nvPr/>
        </p:nvPicPr>
        <p:blipFill>
          <a:blip r:embed="rId5" cstate="print"/>
          <a:srcRect/>
          <a:stretch>
            <a:fillRect/>
          </a:stretch>
        </p:blipFill>
        <p:spPr bwMode="auto">
          <a:xfrm>
            <a:off x="1780314" y="1922263"/>
            <a:ext cx="2757148" cy="1998485"/>
          </a:xfrm>
          <a:prstGeom prst="rect">
            <a:avLst/>
          </a:prstGeom>
          <a:noFill/>
          <a:ln w="9525">
            <a:noFill/>
            <a:miter lim="800000"/>
            <a:headEnd/>
            <a:tailEnd/>
          </a:ln>
        </p:spPr>
      </p:pic>
      <p:sp>
        <p:nvSpPr>
          <p:cNvPr id="112645" name="Line 5"/>
          <p:cNvSpPr>
            <a:spLocks noChangeShapeType="1"/>
          </p:cNvSpPr>
          <p:nvPr/>
        </p:nvSpPr>
        <p:spPr bwMode="auto">
          <a:xfrm flipV="1">
            <a:off x="3609678" y="2522522"/>
            <a:ext cx="1429191" cy="114335"/>
          </a:xfrm>
          <a:prstGeom prst="line">
            <a:avLst/>
          </a:prstGeom>
          <a:noFill/>
          <a:ln w="28575">
            <a:solidFill>
              <a:srgbClr val="FF0000"/>
            </a:solidFill>
            <a:round/>
            <a:headEnd type="triangle" w="med" len="med"/>
            <a:tailEnd type="triangle" w="med" len="med"/>
          </a:ln>
        </p:spPr>
        <p:txBody>
          <a:bodyPr/>
          <a:lstStyle/>
          <a:p>
            <a:pPr fontAlgn="base">
              <a:spcBef>
                <a:spcPct val="0"/>
              </a:spcBef>
              <a:spcAft>
                <a:spcPct val="0"/>
              </a:spcAft>
            </a:pPr>
            <a:endParaRPr lang="en-US" sz="1350">
              <a:solidFill>
                <a:srgbClr val="000000"/>
              </a:solidFill>
            </a:endParaRPr>
          </a:p>
        </p:txBody>
      </p:sp>
      <p:sp>
        <p:nvSpPr>
          <p:cNvPr id="112646" name="Line 6"/>
          <p:cNvSpPr>
            <a:spLocks noChangeShapeType="1"/>
          </p:cNvSpPr>
          <p:nvPr/>
        </p:nvSpPr>
        <p:spPr bwMode="auto">
          <a:xfrm>
            <a:off x="4317128" y="2724991"/>
            <a:ext cx="1362495" cy="10719"/>
          </a:xfrm>
          <a:prstGeom prst="line">
            <a:avLst/>
          </a:prstGeom>
          <a:noFill/>
          <a:ln w="28575">
            <a:solidFill>
              <a:srgbClr val="FF0000"/>
            </a:solidFill>
            <a:round/>
            <a:headEnd type="triangle" w="med" len="med"/>
            <a:tailEnd type="triangle" w="med" len="med"/>
          </a:ln>
        </p:spPr>
        <p:txBody>
          <a:bodyPr/>
          <a:lstStyle/>
          <a:p>
            <a:pPr fontAlgn="base">
              <a:spcBef>
                <a:spcPct val="0"/>
              </a:spcBef>
              <a:spcAft>
                <a:spcPct val="0"/>
              </a:spcAft>
            </a:pPr>
            <a:endParaRPr lang="en-US" sz="1350">
              <a:solidFill>
                <a:srgbClr val="000000"/>
              </a:solidFill>
            </a:endParaRPr>
          </a:p>
        </p:txBody>
      </p:sp>
      <p:sp>
        <p:nvSpPr>
          <p:cNvPr id="112647" name="Line 7"/>
          <p:cNvSpPr>
            <a:spLocks noChangeShapeType="1"/>
          </p:cNvSpPr>
          <p:nvPr/>
        </p:nvSpPr>
        <p:spPr bwMode="auto">
          <a:xfrm flipV="1">
            <a:off x="3936010" y="3551540"/>
            <a:ext cx="1274362" cy="107189"/>
          </a:xfrm>
          <a:prstGeom prst="line">
            <a:avLst/>
          </a:prstGeom>
          <a:noFill/>
          <a:ln w="28575">
            <a:solidFill>
              <a:srgbClr val="FF0000"/>
            </a:solidFill>
            <a:round/>
            <a:headEnd type="triangle" w="med" len="med"/>
            <a:tailEnd type="triangle" w="med" len="med"/>
          </a:ln>
        </p:spPr>
        <p:txBody>
          <a:bodyPr/>
          <a:lstStyle/>
          <a:p>
            <a:pPr fontAlgn="base">
              <a:spcBef>
                <a:spcPct val="0"/>
              </a:spcBef>
              <a:spcAft>
                <a:spcPct val="0"/>
              </a:spcAft>
            </a:pPr>
            <a:endParaRPr lang="en-US" sz="1350">
              <a:solidFill>
                <a:srgbClr val="000000"/>
              </a:solidFill>
            </a:endParaRPr>
          </a:p>
        </p:txBody>
      </p:sp>
      <p:sp>
        <p:nvSpPr>
          <p:cNvPr id="112648" name="Line 8"/>
          <p:cNvSpPr>
            <a:spLocks noChangeShapeType="1"/>
          </p:cNvSpPr>
          <p:nvPr/>
        </p:nvSpPr>
        <p:spPr bwMode="auto">
          <a:xfrm flipV="1">
            <a:off x="4279016" y="3208534"/>
            <a:ext cx="1302946" cy="30966"/>
          </a:xfrm>
          <a:prstGeom prst="line">
            <a:avLst/>
          </a:prstGeom>
          <a:noFill/>
          <a:ln w="28575">
            <a:solidFill>
              <a:srgbClr val="FF0000"/>
            </a:solidFill>
            <a:round/>
            <a:headEnd type="triangle" w="med" len="med"/>
            <a:tailEnd type="triangle" w="med" len="med"/>
          </a:ln>
        </p:spPr>
        <p:txBody>
          <a:bodyPr/>
          <a:lstStyle/>
          <a:p>
            <a:pPr fontAlgn="base">
              <a:spcBef>
                <a:spcPct val="0"/>
              </a:spcBef>
              <a:spcAft>
                <a:spcPct val="0"/>
              </a:spcAft>
            </a:pPr>
            <a:endParaRPr lang="en-US" sz="1350">
              <a:solidFill>
                <a:srgbClr val="000000"/>
              </a:solidFill>
            </a:endParaRPr>
          </a:p>
        </p:txBody>
      </p:sp>
      <p:sp>
        <p:nvSpPr>
          <p:cNvPr id="112649" name="Line 9"/>
          <p:cNvSpPr>
            <a:spLocks noChangeShapeType="1"/>
          </p:cNvSpPr>
          <p:nvPr/>
        </p:nvSpPr>
        <p:spPr bwMode="auto">
          <a:xfrm flipV="1">
            <a:off x="3726396" y="2894113"/>
            <a:ext cx="1369641" cy="97661"/>
          </a:xfrm>
          <a:prstGeom prst="line">
            <a:avLst/>
          </a:prstGeom>
          <a:noFill/>
          <a:ln w="28575">
            <a:solidFill>
              <a:srgbClr val="FF0000"/>
            </a:solidFill>
            <a:round/>
            <a:headEnd type="triangle" w="med" len="med"/>
            <a:tailEnd type="triangle" w="med" len="med"/>
          </a:ln>
        </p:spPr>
        <p:txBody>
          <a:bodyPr/>
          <a:lstStyle/>
          <a:p>
            <a:pPr fontAlgn="base">
              <a:spcBef>
                <a:spcPct val="0"/>
              </a:spcBef>
              <a:spcAft>
                <a:spcPct val="0"/>
              </a:spcAft>
            </a:pPr>
            <a:endParaRPr lang="en-US" sz="1350">
              <a:solidFill>
                <a:srgbClr val="000000"/>
              </a:solidFill>
            </a:endParaRPr>
          </a:p>
        </p:txBody>
      </p:sp>
      <p:sp>
        <p:nvSpPr>
          <p:cNvPr id="112650" name="Text Box 10"/>
          <p:cNvSpPr>
            <a:spLocks noGrp="1" noChangeArrowheads="1"/>
          </p:cNvSpPr>
          <p:nvPr>
            <p:ph type="body" idx="4294967295"/>
          </p:nvPr>
        </p:nvSpPr>
        <p:spPr>
          <a:xfrm>
            <a:off x="1683843" y="975119"/>
            <a:ext cx="5679843" cy="1037355"/>
          </a:xfrm>
        </p:spPr>
        <p:txBody>
          <a:bodyPr/>
          <a:lstStyle/>
          <a:p>
            <a:pPr eaLnBrk="1" hangingPunct="1">
              <a:lnSpc>
                <a:spcPct val="80000"/>
              </a:lnSpc>
              <a:spcBef>
                <a:spcPct val="0"/>
              </a:spcBef>
            </a:pPr>
            <a:r>
              <a:rPr lang="zh-CN" altLang="en-US" sz="1800" dirty="0"/>
              <a:t>我们已经知道如何检测局部特征</a:t>
            </a:r>
            <a:endParaRPr lang="en-US" altLang="zh-CN" sz="1800" dirty="0"/>
          </a:p>
          <a:p>
            <a:pPr eaLnBrk="1" hangingPunct="1">
              <a:lnSpc>
                <a:spcPct val="80000"/>
              </a:lnSpc>
              <a:spcBef>
                <a:spcPct val="0"/>
              </a:spcBef>
            </a:pPr>
            <a:r>
              <a:rPr lang="zh-CN" altLang="en-US" sz="1800" dirty="0"/>
              <a:t>下一问题</a:t>
            </a:r>
            <a:r>
              <a:rPr lang="en-US" sz="1800" dirty="0"/>
              <a:t>:</a:t>
            </a:r>
          </a:p>
          <a:p>
            <a:pPr eaLnBrk="1" hangingPunct="1">
              <a:lnSpc>
                <a:spcPct val="80000"/>
              </a:lnSpc>
              <a:spcBef>
                <a:spcPct val="0"/>
              </a:spcBef>
            </a:pPr>
            <a:endParaRPr lang="en-US" sz="1800" dirty="0"/>
          </a:p>
          <a:p>
            <a:pPr eaLnBrk="1" hangingPunct="1">
              <a:lnSpc>
                <a:spcPct val="80000"/>
              </a:lnSpc>
              <a:spcBef>
                <a:spcPct val="0"/>
              </a:spcBef>
              <a:buFontTx/>
              <a:buNone/>
            </a:pPr>
            <a:r>
              <a:rPr lang="en-US" sz="1800" dirty="0"/>
              <a:t>             </a:t>
            </a:r>
            <a:r>
              <a:rPr lang="zh-CN" altLang="en-US" sz="1800" b="1" dirty="0">
                <a:solidFill>
                  <a:srgbClr val="FF0000"/>
                </a:solidFill>
              </a:rPr>
              <a:t>如何对他们进行描述并以此来进行匹配</a:t>
            </a:r>
            <a:r>
              <a:rPr lang="en-US" sz="1800" b="1" dirty="0">
                <a:solidFill>
                  <a:srgbClr val="FF0000"/>
                </a:solidFill>
              </a:rPr>
              <a:t>?</a:t>
            </a:r>
            <a:endParaRPr lang="ru-RU" sz="1800" b="1" dirty="0">
              <a:solidFill>
                <a:srgbClr val="FF0000"/>
              </a:solidFill>
            </a:endParaRPr>
          </a:p>
        </p:txBody>
      </p:sp>
      <p:sp>
        <p:nvSpPr>
          <p:cNvPr id="112651" name="Text Box 11"/>
          <p:cNvSpPr txBox="1">
            <a:spLocks noChangeArrowheads="1"/>
          </p:cNvSpPr>
          <p:nvPr/>
        </p:nvSpPr>
        <p:spPr bwMode="auto">
          <a:xfrm>
            <a:off x="4271463" y="1996104"/>
            <a:ext cx="646332" cy="120065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7202" b="1">
                <a:solidFill>
                  <a:srgbClr val="FF0000"/>
                </a:solidFill>
                <a:latin typeface="Times New Roman" pitchFamily="18" charset="0"/>
                <a:cs typeface="Times New Roman" pitchFamily="18" charset="0"/>
              </a:rPr>
              <a:t>?</a:t>
            </a:r>
            <a:endParaRPr lang="ru-RU" sz="7202" b="1">
              <a:solidFill>
                <a:srgbClr val="FF0000"/>
              </a:solidFill>
              <a:latin typeface="Times New Roman" pitchFamily="18" charset="0"/>
              <a:cs typeface="Times New Roman" pitchFamily="18" charset="0"/>
            </a:endParaRPr>
          </a:p>
        </p:txBody>
      </p:sp>
      <p:sp>
        <p:nvSpPr>
          <p:cNvPr id="112652" name="Text Box 12"/>
          <p:cNvSpPr txBox="1">
            <a:spLocks noChangeArrowheads="1"/>
          </p:cNvSpPr>
          <p:nvPr/>
        </p:nvSpPr>
        <p:spPr bwMode="auto">
          <a:xfrm>
            <a:off x="2807804" y="4076768"/>
            <a:ext cx="3846497" cy="923330"/>
          </a:xfrm>
          <a:prstGeom prst="rect">
            <a:avLst/>
          </a:prstGeom>
          <a:noFill/>
          <a:ln w="9525">
            <a:solidFill>
              <a:srgbClr val="000099"/>
            </a:solidFill>
            <a:miter lim="800000"/>
            <a:headEnd/>
            <a:tailEnd/>
          </a:ln>
        </p:spPr>
        <p:txBody>
          <a:bodyPr wrap="square">
            <a:spAutoFit/>
          </a:bodyPr>
          <a:lstStyle/>
          <a:p>
            <a:pPr marL="342991" indent="-342991" eaLnBrk="0" fontAlgn="base" hangingPunct="0">
              <a:spcBef>
                <a:spcPct val="0"/>
              </a:spcBef>
              <a:spcAft>
                <a:spcPct val="0"/>
              </a:spcAft>
            </a:pPr>
            <a:r>
              <a:rPr lang="zh-CN" altLang="en-US" dirty="0">
                <a:solidFill>
                  <a:srgbClr val="000099"/>
                </a:solidFill>
                <a:latin typeface="Times New Roman" pitchFamily="18" charset="0"/>
                <a:cs typeface="Times New Roman" pitchFamily="18" charset="0"/>
              </a:rPr>
              <a:t>特征描述子应该</a:t>
            </a:r>
            <a:r>
              <a:rPr lang="en-US" dirty="0">
                <a:solidFill>
                  <a:srgbClr val="000099"/>
                </a:solidFill>
                <a:latin typeface="Times New Roman" pitchFamily="18" charset="0"/>
                <a:cs typeface="Times New Roman" pitchFamily="18" charset="0"/>
              </a:rPr>
              <a:t>:</a:t>
            </a:r>
          </a:p>
          <a:p>
            <a:pPr marL="685983" lvl="1" indent="-342991" eaLnBrk="0" fontAlgn="base" hangingPunct="0">
              <a:spcBef>
                <a:spcPct val="0"/>
              </a:spcBef>
              <a:spcAft>
                <a:spcPct val="0"/>
              </a:spcAft>
              <a:buFontTx/>
              <a:buAutoNum type="arabicPeriod"/>
            </a:pPr>
            <a:r>
              <a:rPr lang="zh-CN" altLang="en-US" dirty="0">
                <a:solidFill>
                  <a:srgbClr val="000099"/>
                </a:solidFill>
                <a:latin typeface="Times New Roman" pitchFamily="18" charset="0"/>
                <a:cs typeface="Times New Roman" pitchFamily="18" charset="0"/>
              </a:rPr>
              <a:t>不变性</a:t>
            </a:r>
            <a:endParaRPr lang="en-US" dirty="0">
              <a:solidFill>
                <a:srgbClr val="000099"/>
              </a:solidFill>
              <a:latin typeface="Times New Roman" pitchFamily="18" charset="0"/>
              <a:cs typeface="Times New Roman" pitchFamily="18" charset="0"/>
            </a:endParaRPr>
          </a:p>
          <a:p>
            <a:pPr marL="685983" lvl="1" indent="-342991" eaLnBrk="0" fontAlgn="base" hangingPunct="0">
              <a:spcBef>
                <a:spcPct val="0"/>
              </a:spcBef>
              <a:spcAft>
                <a:spcPct val="0"/>
              </a:spcAft>
              <a:buFontTx/>
              <a:buAutoNum type="arabicPeriod"/>
            </a:pPr>
            <a:r>
              <a:rPr lang="zh-CN" altLang="en-US" dirty="0">
                <a:solidFill>
                  <a:srgbClr val="000099"/>
                </a:solidFill>
                <a:latin typeface="Times New Roman" pitchFamily="18" charset="0"/>
                <a:cs typeface="Times New Roman" pitchFamily="18" charset="0"/>
              </a:rPr>
              <a:t>独特性</a:t>
            </a:r>
            <a:endParaRPr lang="ru-RU" dirty="0">
              <a:solidFill>
                <a:srgbClr val="000099"/>
              </a:solidFill>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25">
            <a:extLst>
              <a:ext uri="{FF2B5EF4-FFF2-40B4-BE49-F238E27FC236}">
                <a16:creationId xmlns:a16="http://schemas.microsoft.com/office/drawing/2014/main" id="{96DB3EEA-7CEF-4F56-B67B-9B8D8CF79889}"/>
              </a:ext>
            </a:extLst>
          </p:cNvPr>
          <p:cNvPicPr>
            <a:picLocks noChangeAspect="1"/>
          </p:cNvPicPr>
          <p:nvPr/>
        </p:nvPicPr>
        <p:blipFill rotWithShape="1">
          <a:blip r:embed="rId2"/>
          <a:srcRect t="-1" b="74746"/>
          <a:stretch/>
        </p:blipFill>
        <p:spPr>
          <a:xfrm>
            <a:off x="0" y="3196406"/>
            <a:ext cx="9144000" cy="1948681"/>
          </a:xfrm>
          <a:prstGeom prst="rect">
            <a:avLst/>
          </a:prstGeom>
        </p:spPr>
      </p:pic>
      <p:sp>
        <p:nvSpPr>
          <p:cNvPr id="3" name="Content Placeholder 2"/>
          <p:cNvSpPr>
            <a:spLocks noGrp="1"/>
          </p:cNvSpPr>
          <p:nvPr>
            <p:ph idx="1"/>
          </p:nvPr>
        </p:nvSpPr>
        <p:spPr>
          <a:xfrm>
            <a:off x="940813" y="984407"/>
            <a:ext cx="7416824" cy="3861406"/>
          </a:xfrm>
        </p:spPr>
        <p:txBody>
          <a:bodyPr>
            <a:normAutofit/>
          </a:bodyPr>
          <a:lstStyle/>
          <a:p>
            <a:pPr eaLnBrk="1" hangingPunct="1"/>
            <a:r>
              <a:rPr lang="zh-CN" altLang="en-US" sz="2800" dirty="0">
                <a:latin typeface="Arial" pitchFamily="34" charset="0"/>
                <a:cs typeface="Arial" pitchFamily="34" charset="0"/>
              </a:rPr>
              <a:t>最简单方式</a:t>
            </a:r>
            <a:r>
              <a:rPr lang="en-US" sz="2800" dirty="0">
                <a:latin typeface="Arial" pitchFamily="34" charset="0"/>
                <a:cs typeface="Arial" pitchFamily="34" charset="0"/>
              </a:rPr>
              <a:t>:</a:t>
            </a:r>
          </a:p>
          <a:p>
            <a:pPr lvl="1"/>
            <a:r>
              <a:rPr lang="zh-CN" altLang="en-US" sz="2400" dirty="0">
                <a:latin typeface="Arial" pitchFamily="34" charset="0"/>
                <a:cs typeface="Arial" pitchFamily="34" charset="0"/>
              </a:rPr>
              <a:t>图像块</a:t>
            </a:r>
            <a:r>
              <a:rPr lang="en-US" altLang="zh-CN" sz="2400" dirty="0">
                <a:latin typeface="Arial" pitchFamily="34" charset="0"/>
                <a:cs typeface="Arial" pitchFamily="34" charset="0"/>
              </a:rPr>
              <a:t>(patch)</a:t>
            </a:r>
            <a:r>
              <a:rPr lang="zh-CN" altLang="en-US" sz="2400" dirty="0">
                <a:latin typeface="Arial" pitchFamily="34" charset="0"/>
                <a:cs typeface="Arial" pitchFamily="34" charset="0"/>
              </a:rPr>
              <a:t>内像素值的有序列表</a:t>
            </a:r>
            <a:r>
              <a:rPr lang="en-US" sz="2400" dirty="0">
                <a:latin typeface="Arial" pitchFamily="34" charset="0"/>
                <a:cs typeface="Arial" pitchFamily="34" charset="0"/>
              </a:rPr>
              <a:t>.</a:t>
            </a:r>
          </a:p>
          <a:p>
            <a:pPr marL="0" indent="0" eaLnBrk="1" hangingPunct="1">
              <a:buNone/>
            </a:pPr>
            <a:endParaRPr lang="en-US" sz="2800" dirty="0">
              <a:latin typeface="Arial" pitchFamily="34" charset="0"/>
              <a:cs typeface="Arial" pitchFamily="34" charset="0"/>
            </a:endParaRPr>
          </a:p>
        </p:txBody>
      </p:sp>
      <p:grpSp>
        <p:nvGrpSpPr>
          <p:cNvPr id="2" name="Group 5"/>
          <p:cNvGrpSpPr>
            <a:grpSpLocks/>
          </p:cNvGrpSpPr>
          <p:nvPr/>
        </p:nvGrpSpPr>
        <p:grpSpPr bwMode="auto">
          <a:xfrm>
            <a:off x="1259632" y="1996480"/>
            <a:ext cx="6444716" cy="3012834"/>
            <a:chOff x="381000" y="2590800"/>
            <a:chExt cx="8077200" cy="3962400"/>
          </a:xfrm>
        </p:grpSpPr>
        <p:pic>
          <p:nvPicPr>
            <p:cNvPr id="113669" name="Picture 2"/>
            <p:cNvPicPr>
              <a:picLocks noChangeAspect="1" noChangeArrowheads="1"/>
            </p:cNvPicPr>
            <p:nvPr/>
          </p:nvPicPr>
          <p:blipFill>
            <a:blip r:embed="rId3" cstate="print"/>
            <a:srcRect l="7477" t="40547" r="5296" b="5096"/>
            <a:stretch>
              <a:fillRect/>
            </a:stretch>
          </p:blipFill>
          <p:spPr bwMode="auto">
            <a:xfrm>
              <a:off x="457200" y="2590800"/>
              <a:ext cx="8001000" cy="3505200"/>
            </a:xfrm>
            <a:prstGeom prst="rect">
              <a:avLst/>
            </a:prstGeom>
            <a:noFill/>
            <a:ln w="9525">
              <a:noFill/>
              <a:miter lim="800000"/>
              <a:headEnd/>
              <a:tailEnd/>
            </a:ln>
          </p:spPr>
        </p:pic>
        <p:sp>
          <p:nvSpPr>
            <p:cNvPr id="113670" name="Rectangle 4"/>
            <p:cNvSpPr>
              <a:spLocks noChangeArrowheads="1"/>
            </p:cNvSpPr>
            <p:nvPr/>
          </p:nvSpPr>
          <p:spPr bwMode="auto">
            <a:xfrm>
              <a:off x="381000" y="4114800"/>
              <a:ext cx="2743200" cy="24384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sz="1350">
                <a:solidFill>
                  <a:srgbClr val="000000"/>
                </a:solidFill>
                <a:latin typeface="Arial" pitchFamily="34" charset="0"/>
              </a:endParaRPr>
            </a:p>
          </p:txBody>
        </p:sp>
      </p:grpSp>
      <p:sp>
        <p:nvSpPr>
          <p:cNvPr id="10" name="Rectangle 2">
            <a:extLst>
              <a:ext uri="{FF2B5EF4-FFF2-40B4-BE49-F238E27FC236}">
                <a16:creationId xmlns:a16="http://schemas.microsoft.com/office/drawing/2014/main" id="{273B153D-81CF-4777-A325-02E86DA6F69F}"/>
              </a:ext>
            </a:extLst>
          </p:cNvPr>
          <p:cNvSpPr txBox="1">
            <a:spLocks noChangeArrowheads="1"/>
          </p:cNvSpPr>
          <p:nvPr/>
        </p:nvSpPr>
        <p:spPr>
          <a:xfrm>
            <a:off x="1733676" y="135774"/>
            <a:ext cx="5831099" cy="85751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特征描述子（</a:t>
            </a:r>
            <a:r>
              <a:rPr lang="en-US" altLang="zh-CN" dirty="0"/>
              <a:t>descriptor</a:t>
            </a:r>
            <a:r>
              <a:rPr lang="zh-CN" altLang="en-US" dirty="0"/>
              <a:t>）</a:t>
            </a:r>
            <a:endParaRPr lang="ru-RU"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25">
            <a:extLst>
              <a:ext uri="{FF2B5EF4-FFF2-40B4-BE49-F238E27FC236}">
                <a16:creationId xmlns:a16="http://schemas.microsoft.com/office/drawing/2014/main" id="{9A2FD731-93D5-42D8-9D1D-2D565047206B}"/>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02499" name="Rectangle 3"/>
          <p:cNvSpPr>
            <a:spLocks noGrp="1" noChangeArrowheads="1"/>
          </p:cNvSpPr>
          <p:nvPr>
            <p:ph type="body" idx="1"/>
          </p:nvPr>
        </p:nvSpPr>
        <p:spPr/>
        <p:txBody>
          <a:bodyPr>
            <a:normAutofit fontScale="92500" lnSpcReduction="20000"/>
          </a:bodyPr>
          <a:lstStyle/>
          <a:p>
            <a:pPr eaLnBrk="1" hangingPunct="1"/>
            <a:r>
              <a:rPr lang="zh-CN" altLang="en-US" dirty="0"/>
              <a:t>以上方式的缺点</a:t>
            </a:r>
            <a:r>
              <a:rPr lang="en-US" dirty="0"/>
              <a:t>: </a:t>
            </a:r>
          </a:p>
          <a:p>
            <a:pPr lvl="1" eaLnBrk="1" hangingPunct="1"/>
            <a:r>
              <a:rPr lang="zh-CN" altLang="en-US" dirty="0"/>
              <a:t>微小的移动就会对匹配产生很大的影响</a:t>
            </a:r>
            <a:br>
              <a:rPr lang="en-US" dirty="0"/>
            </a:br>
            <a:br>
              <a:rPr lang="en-US" dirty="0"/>
            </a:br>
            <a:br>
              <a:rPr lang="en-US" dirty="0"/>
            </a:br>
            <a:br>
              <a:rPr lang="en-US" dirty="0"/>
            </a:br>
            <a:br>
              <a:rPr lang="en-US" dirty="0"/>
            </a:br>
            <a:br>
              <a:rPr lang="en-US" dirty="0"/>
            </a:br>
            <a:br>
              <a:rPr lang="en-US" dirty="0"/>
            </a:br>
            <a:endParaRPr lang="en-US" dirty="0"/>
          </a:p>
        </p:txBody>
      </p:sp>
      <p:graphicFrame>
        <p:nvGraphicFramePr>
          <p:cNvPr id="19458" name="Object 2"/>
          <p:cNvGraphicFramePr>
            <a:graphicFrameLocks noGrp="1" noChangeAspect="1"/>
          </p:cNvGraphicFramePr>
          <p:nvPr>
            <p:ph sz="half" idx="4294967295"/>
            <p:extLst>
              <p:ext uri="{D42A27DB-BD31-4B8C-83A1-F6EECF244321}">
                <p14:modId xmlns:p14="http://schemas.microsoft.com/office/powerpoint/2010/main" val="4195062538"/>
              </p:ext>
            </p:extLst>
          </p:nvPr>
        </p:nvGraphicFramePr>
        <p:xfrm>
          <a:off x="2195736" y="2176500"/>
          <a:ext cx="4151947" cy="2737436"/>
        </p:xfrm>
        <a:graphic>
          <a:graphicData uri="http://schemas.openxmlformats.org/presentationml/2006/ole">
            <mc:AlternateContent xmlns:mc="http://schemas.openxmlformats.org/markup-compatibility/2006">
              <mc:Choice xmlns:v="urn:schemas-microsoft-com:vml" Requires="v">
                <p:oleObj name="Image" r:id="rId4" imgW="7796825" imgH="5142857" progId="">
                  <p:embed/>
                </p:oleObj>
              </mc:Choice>
              <mc:Fallback>
                <p:oleObj name="Image" r:id="rId4" imgW="7796825" imgH="5142857" progId="">
                  <p:embed/>
                  <p:pic>
                    <p:nvPicPr>
                      <p:cNvPr id="1945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2176500"/>
                        <a:ext cx="4151947" cy="2737436"/>
                      </a:xfrm>
                      <a:prstGeom prst="rect">
                        <a:avLst/>
                      </a:prstGeom>
                      <a:noFill/>
                      <a:ln>
                        <a:noFill/>
                      </a:ln>
                      <a:effectLst/>
                    </p:spPr>
                  </p:pic>
                </p:oleObj>
              </mc:Fallback>
            </mc:AlternateContent>
          </a:graphicData>
        </a:graphic>
      </p:graphicFrame>
      <p:sp>
        <p:nvSpPr>
          <p:cNvPr id="70" name="Rectangle 2">
            <a:extLst>
              <a:ext uri="{FF2B5EF4-FFF2-40B4-BE49-F238E27FC236}">
                <a16:creationId xmlns:a16="http://schemas.microsoft.com/office/drawing/2014/main" id="{64CD5E72-668C-400A-AFAA-03227071D152}"/>
              </a:ext>
            </a:extLst>
          </p:cNvPr>
          <p:cNvSpPr txBox="1">
            <a:spLocks noChangeArrowheads="1"/>
          </p:cNvSpPr>
          <p:nvPr/>
        </p:nvSpPr>
        <p:spPr>
          <a:xfrm>
            <a:off x="1733676" y="135774"/>
            <a:ext cx="5831099" cy="85751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特征描述子（</a:t>
            </a:r>
            <a:r>
              <a:rPr lang="en-US" altLang="zh-CN" dirty="0"/>
              <a:t>descriptor</a:t>
            </a:r>
            <a:r>
              <a:rPr lang="zh-CN" altLang="en-US" dirty="0"/>
              <a:t>）</a:t>
            </a:r>
            <a:endParaRPr lang="ru-RU"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25">
            <a:extLst>
              <a:ext uri="{FF2B5EF4-FFF2-40B4-BE49-F238E27FC236}">
                <a16:creationId xmlns:a16="http://schemas.microsoft.com/office/drawing/2014/main" id="{9A2FD731-93D5-42D8-9D1D-2D565047206B}"/>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002499" name="Rectangle 3"/>
          <p:cNvSpPr>
            <a:spLocks noGrp="1" noChangeArrowheads="1"/>
          </p:cNvSpPr>
          <p:nvPr>
            <p:ph type="body" idx="1"/>
          </p:nvPr>
        </p:nvSpPr>
        <p:spPr/>
        <p:txBody>
          <a:bodyPr>
            <a:normAutofit fontScale="92500" lnSpcReduction="20000"/>
          </a:bodyPr>
          <a:lstStyle/>
          <a:p>
            <a:pPr eaLnBrk="1" hangingPunct="1"/>
            <a:r>
              <a:rPr lang="zh-CN" altLang="en-US" dirty="0"/>
              <a:t>解决方案</a:t>
            </a:r>
            <a:r>
              <a:rPr lang="en-US" dirty="0"/>
              <a:t>: </a:t>
            </a:r>
          </a:p>
          <a:p>
            <a:pPr lvl="1" eaLnBrk="1" hangingPunct="1"/>
            <a:r>
              <a:rPr lang="zh-CN" altLang="en-US" dirty="0"/>
              <a:t>直方图，如梯度直方图</a:t>
            </a:r>
            <a:br>
              <a:rPr lang="en-US" dirty="0"/>
            </a:br>
            <a:br>
              <a:rPr lang="en-US" dirty="0"/>
            </a:br>
            <a:br>
              <a:rPr lang="en-US" dirty="0"/>
            </a:br>
            <a:br>
              <a:rPr lang="en-US" dirty="0"/>
            </a:br>
            <a:br>
              <a:rPr lang="en-US" dirty="0"/>
            </a:br>
            <a:br>
              <a:rPr lang="en-US" dirty="0"/>
            </a:br>
            <a:br>
              <a:rPr lang="en-US" dirty="0"/>
            </a:br>
            <a:endParaRPr lang="en-US" dirty="0"/>
          </a:p>
        </p:txBody>
      </p:sp>
      <p:sp>
        <p:nvSpPr>
          <p:cNvPr id="70" name="Rectangle 2">
            <a:extLst>
              <a:ext uri="{FF2B5EF4-FFF2-40B4-BE49-F238E27FC236}">
                <a16:creationId xmlns:a16="http://schemas.microsoft.com/office/drawing/2014/main" id="{64CD5E72-668C-400A-AFAA-03227071D152}"/>
              </a:ext>
            </a:extLst>
          </p:cNvPr>
          <p:cNvSpPr txBox="1">
            <a:spLocks noChangeArrowheads="1"/>
          </p:cNvSpPr>
          <p:nvPr/>
        </p:nvSpPr>
        <p:spPr>
          <a:xfrm>
            <a:off x="1733676" y="135774"/>
            <a:ext cx="5831099" cy="85751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特征描述子（</a:t>
            </a:r>
            <a:r>
              <a:rPr lang="en-US" altLang="zh-CN" dirty="0"/>
              <a:t>descriptor</a:t>
            </a:r>
            <a:r>
              <a:rPr lang="zh-CN" altLang="en-US" dirty="0"/>
              <a:t>）</a:t>
            </a:r>
            <a:endParaRPr lang="ru-RU" dirty="0"/>
          </a:p>
        </p:txBody>
      </p:sp>
      <p:grpSp>
        <p:nvGrpSpPr>
          <p:cNvPr id="68" name="Group 5">
            <a:extLst>
              <a:ext uri="{FF2B5EF4-FFF2-40B4-BE49-F238E27FC236}">
                <a16:creationId xmlns:a16="http://schemas.microsoft.com/office/drawing/2014/main" id="{6DF516A5-370C-4B3E-B646-80923CDCFB91}"/>
              </a:ext>
            </a:extLst>
          </p:cNvPr>
          <p:cNvGrpSpPr>
            <a:grpSpLocks/>
          </p:cNvGrpSpPr>
          <p:nvPr/>
        </p:nvGrpSpPr>
        <p:grpSpPr bwMode="auto">
          <a:xfrm>
            <a:off x="1143000" y="2356520"/>
            <a:ext cx="5275263" cy="2057400"/>
            <a:chOff x="1381" y="2880"/>
            <a:chExt cx="3323" cy="1296"/>
          </a:xfrm>
        </p:grpSpPr>
        <p:grpSp>
          <p:nvGrpSpPr>
            <p:cNvPr id="69" name="Group 6">
              <a:extLst>
                <a:ext uri="{FF2B5EF4-FFF2-40B4-BE49-F238E27FC236}">
                  <a16:creationId xmlns:a16="http://schemas.microsoft.com/office/drawing/2014/main" id="{6A4D3152-4152-4E9A-9768-9C828552C45A}"/>
                </a:ext>
              </a:extLst>
            </p:cNvPr>
            <p:cNvGrpSpPr>
              <a:grpSpLocks/>
            </p:cNvGrpSpPr>
            <p:nvPr/>
          </p:nvGrpSpPr>
          <p:grpSpPr bwMode="auto">
            <a:xfrm>
              <a:off x="1381" y="2880"/>
              <a:ext cx="3323" cy="1296"/>
              <a:chOff x="1056" y="2544"/>
              <a:chExt cx="4094" cy="1632"/>
            </a:xfrm>
          </p:grpSpPr>
          <p:pic>
            <p:nvPicPr>
              <p:cNvPr id="72" name="Picture 7" descr="descrip">
                <a:extLst>
                  <a:ext uri="{FF2B5EF4-FFF2-40B4-BE49-F238E27FC236}">
                    <a16:creationId xmlns:a16="http://schemas.microsoft.com/office/drawing/2014/main" id="{82A3086C-A775-432E-B5DB-3B7322B5D09B}"/>
                  </a:ext>
                </a:extLst>
              </p:cNvPr>
              <p:cNvPicPr>
                <a:picLocks noChangeAspect="1" noChangeArrowheads="1"/>
              </p:cNvPicPr>
              <p:nvPr/>
            </p:nvPicPr>
            <p:blipFill>
              <a:blip r:embed="rId4" cstate="print"/>
              <a:srcRect r="56557" b="8105"/>
              <a:stretch>
                <a:fillRect/>
              </a:stretch>
            </p:blipFill>
            <p:spPr bwMode="auto">
              <a:xfrm>
                <a:off x="1056" y="2544"/>
                <a:ext cx="1505" cy="1515"/>
              </a:xfrm>
              <a:prstGeom prst="rect">
                <a:avLst/>
              </a:prstGeom>
              <a:noFill/>
              <a:ln w="9525">
                <a:noFill/>
                <a:miter lim="800000"/>
                <a:headEnd/>
                <a:tailEnd/>
              </a:ln>
            </p:spPr>
          </p:pic>
          <p:grpSp>
            <p:nvGrpSpPr>
              <p:cNvPr id="73" name="Group 8">
                <a:extLst>
                  <a:ext uri="{FF2B5EF4-FFF2-40B4-BE49-F238E27FC236}">
                    <a16:creationId xmlns:a16="http://schemas.microsoft.com/office/drawing/2014/main" id="{FB3D513E-902C-4318-93AE-E77333C1E5C0}"/>
                  </a:ext>
                </a:extLst>
              </p:cNvPr>
              <p:cNvGrpSpPr>
                <a:grpSpLocks/>
              </p:cNvGrpSpPr>
              <p:nvPr/>
            </p:nvGrpSpPr>
            <p:grpSpPr bwMode="auto">
              <a:xfrm>
                <a:off x="2725" y="2782"/>
                <a:ext cx="2425" cy="1394"/>
                <a:chOff x="2725" y="2782"/>
                <a:chExt cx="2425" cy="1394"/>
              </a:xfrm>
            </p:grpSpPr>
            <p:grpSp>
              <p:nvGrpSpPr>
                <p:cNvPr id="74" name="Group 9">
                  <a:extLst>
                    <a:ext uri="{FF2B5EF4-FFF2-40B4-BE49-F238E27FC236}">
                      <a16:creationId xmlns:a16="http://schemas.microsoft.com/office/drawing/2014/main" id="{AECF3520-2778-4BC7-B830-4DD25350C2FE}"/>
                    </a:ext>
                  </a:extLst>
                </p:cNvPr>
                <p:cNvGrpSpPr>
                  <a:grpSpLocks/>
                </p:cNvGrpSpPr>
                <p:nvPr/>
              </p:nvGrpSpPr>
              <p:grpSpPr bwMode="auto">
                <a:xfrm>
                  <a:off x="3455" y="2782"/>
                  <a:ext cx="1695" cy="1394"/>
                  <a:chOff x="4080" y="3573"/>
                  <a:chExt cx="1075" cy="699"/>
                </a:xfrm>
              </p:grpSpPr>
              <p:sp>
                <p:nvSpPr>
                  <p:cNvPr id="76" name="Freeform 10">
                    <a:extLst>
                      <a:ext uri="{FF2B5EF4-FFF2-40B4-BE49-F238E27FC236}">
                        <a16:creationId xmlns:a16="http://schemas.microsoft.com/office/drawing/2014/main" id="{09368D2C-0C62-4A97-8F91-2D03685E003C}"/>
                      </a:ext>
                    </a:extLst>
                  </p:cNvPr>
                  <p:cNvSpPr>
                    <a:spLocks/>
                  </p:cNvSpPr>
                  <p:nvPr/>
                </p:nvSpPr>
                <p:spPr bwMode="auto">
                  <a:xfrm>
                    <a:off x="4129" y="3573"/>
                    <a:ext cx="958" cy="11"/>
                  </a:xfrm>
                  <a:custGeom>
                    <a:avLst/>
                    <a:gdLst>
                      <a:gd name="T0" fmla="*/ 8621 w 8621"/>
                      <a:gd name="T1" fmla="*/ 51 h 101"/>
                      <a:gd name="T2" fmla="*/ 8576 w 8621"/>
                      <a:gd name="T3" fmla="*/ 0 h 101"/>
                      <a:gd name="T4" fmla="*/ 0 w 8621"/>
                      <a:gd name="T5" fmla="*/ 0 h 101"/>
                      <a:gd name="T6" fmla="*/ 0 w 8621"/>
                      <a:gd name="T7" fmla="*/ 101 h 101"/>
                      <a:gd name="T8" fmla="*/ 8576 w 8621"/>
                      <a:gd name="T9" fmla="*/ 101 h 101"/>
                      <a:gd name="T10" fmla="*/ 8530 w 8621"/>
                      <a:gd name="T11" fmla="*/ 51 h 101"/>
                      <a:gd name="T12" fmla="*/ 8621 w 8621"/>
                      <a:gd name="T13" fmla="*/ 51 h 101"/>
                      <a:gd name="T14" fmla="*/ 8621 w 8621"/>
                      <a:gd name="T15" fmla="*/ 0 h 101"/>
                      <a:gd name="T16" fmla="*/ 8576 w 8621"/>
                      <a:gd name="T17" fmla="*/ 0 h 101"/>
                      <a:gd name="T18" fmla="*/ 8621 w 8621"/>
                      <a:gd name="T19" fmla="*/ 5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7" name="Freeform 11">
                    <a:extLst>
                      <a:ext uri="{FF2B5EF4-FFF2-40B4-BE49-F238E27FC236}">
                        <a16:creationId xmlns:a16="http://schemas.microsoft.com/office/drawing/2014/main" id="{155E64DC-6516-4D10-8540-71EC09388EC0}"/>
                      </a:ext>
                    </a:extLst>
                  </p:cNvPr>
                  <p:cNvSpPr>
                    <a:spLocks/>
                  </p:cNvSpPr>
                  <p:nvPr/>
                </p:nvSpPr>
                <p:spPr bwMode="auto">
                  <a:xfrm>
                    <a:off x="5076" y="3579"/>
                    <a:ext cx="11" cy="545"/>
                  </a:xfrm>
                  <a:custGeom>
                    <a:avLst/>
                    <a:gdLst>
                      <a:gd name="T0" fmla="*/ 46 w 91"/>
                      <a:gd name="T1" fmla="*/ 5457 h 5457"/>
                      <a:gd name="T2" fmla="*/ 91 w 91"/>
                      <a:gd name="T3" fmla="*/ 5407 h 5457"/>
                      <a:gd name="T4" fmla="*/ 91 w 91"/>
                      <a:gd name="T5" fmla="*/ 0 h 5457"/>
                      <a:gd name="T6" fmla="*/ 0 w 91"/>
                      <a:gd name="T7" fmla="*/ 0 h 5457"/>
                      <a:gd name="T8" fmla="*/ 0 w 91"/>
                      <a:gd name="T9" fmla="*/ 5407 h 5457"/>
                      <a:gd name="T10" fmla="*/ 46 w 91"/>
                      <a:gd name="T11" fmla="*/ 5357 h 5457"/>
                      <a:gd name="T12" fmla="*/ 46 w 91"/>
                      <a:gd name="T13" fmla="*/ 5457 h 5457"/>
                      <a:gd name="T14" fmla="*/ 91 w 91"/>
                      <a:gd name="T15" fmla="*/ 5457 h 5457"/>
                      <a:gd name="T16" fmla="*/ 91 w 91"/>
                      <a:gd name="T17" fmla="*/ 5407 h 5457"/>
                      <a:gd name="T18" fmla="*/ 46 w 91"/>
                      <a:gd name="T19" fmla="*/ 5457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8" name="Freeform 12">
                    <a:extLst>
                      <a:ext uri="{FF2B5EF4-FFF2-40B4-BE49-F238E27FC236}">
                        <a16:creationId xmlns:a16="http://schemas.microsoft.com/office/drawing/2014/main" id="{52891997-F4DD-42CA-BF47-9B6AD1D00A46}"/>
                      </a:ext>
                    </a:extLst>
                  </p:cNvPr>
                  <p:cNvSpPr>
                    <a:spLocks/>
                  </p:cNvSpPr>
                  <p:nvPr/>
                </p:nvSpPr>
                <p:spPr bwMode="auto">
                  <a:xfrm>
                    <a:off x="4124" y="4114"/>
                    <a:ext cx="958" cy="10"/>
                  </a:xfrm>
                  <a:custGeom>
                    <a:avLst/>
                    <a:gdLst>
                      <a:gd name="T0" fmla="*/ 0 w 8622"/>
                      <a:gd name="T1" fmla="*/ 50 h 100"/>
                      <a:gd name="T2" fmla="*/ 46 w 8622"/>
                      <a:gd name="T3" fmla="*/ 100 h 100"/>
                      <a:gd name="T4" fmla="*/ 8622 w 8622"/>
                      <a:gd name="T5" fmla="*/ 100 h 100"/>
                      <a:gd name="T6" fmla="*/ 8622 w 8622"/>
                      <a:gd name="T7" fmla="*/ 0 h 100"/>
                      <a:gd name="T8" fmla="*/ 46 w 8622"/>
                      <a:gd name="T9" fmla="*/ 0 h 100"/>
                      <a:gd name="T10" fmla="*/ 91 w 8622"/>
                      <a:gd name="T11" fmla="*/ 50 h 100"/>
                      <a:gd name="T12" fmla="*/ 0 w 8622"/>
                      <a:gd name="T13" fmla="*/ 50 h 100"/>
                      <a:gd name="T14" fmla="*/ 0 w 8622"/>
                      <a:gd name="T15" fmla="*/ 100 h 100"/>
                      <a:gd name="T16" fmla="*/ 46 w 8622"/>
                      <a:gd name="T17" fmla="*/ 100 h 100"/>
                      <a:gd name="T18" fmla="*/ 0 w 8622"/>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9" name="Freeform 13">
                    <a:extLst>
                      <a:ext uri="{FF2B5EF4-FFF2-40B4-BE49-F238E27FC236}">
                        <a16:creationId xmlns:a16="http://schemas.microsoft.com/office/drawing/2014/main" id="{98450CD9-4B33-4C15-B789-6F2865F6B521}"/>
                      </a:ext>
                    </a:extLst>
                  </p:cNvPr>
                  <p:cNvSpPr>
                    <a:spLocks/>
                  </p:cNvSpPr>
                  <p:nvPr/>
                </p:nvSpPr>
                <p:spPr bwMode="auto">
                  <a:xfrm>
                    <a:off x="4124" y="3573"/>
                    <a:ext cx="10" cy="546"/>
                  </a:xfrm>
                  <a:custGeom>
                    <a:avLst/>
                    <a:gdLst>
                      <a:gd name="T0" fmla="*/ 46 w 91"/>
                      <a:gd name="T1" fmla="*/ 0 h 5458"/>
                      <a:gd name="T2" fmla="*/ 0 w 91"/>
                      <a:gd name="T3" fmla="*/ 51 h 5458"/>
                      <a:gd name="T4" fmla="*/ 0 w 91"/>
                      <a:gd name="T5" fmla="*/ 5458 h 5458"/>
                      <a:gd name="T6" fmla="*/ 91 w 91"/>
                      <a:gd name="T7" fmla="*/ 5458 h 5458"/>
                      <a:gd name="T8" fmla="*/ 91 w 91"/>
                      <a:gd name="T9" fmla="*/ 51 h 5458"/>
                      <a:gd name="T10" fmla="*/ 46 w 91"/>
                      <a:gd name="T11" fmla="*/ 101 h 5458"/>
                      <a:gd name="T12" fmla="*/ 46 w 91"/>
                      <a:gd name="T13" fmla="*/ 0 h 5458"/>
                      <a:gd name="T14" fmla="*/ 0 w 91"/>
                      <a:gd name="T15" fmla="*/ 0 h 5458"/>
                      <a:gd name="T16" fmla="*/ 0 w 91"/>
                      <a:gd name="T17" fmla="*/ 51 h 5458"/>
                      <a:gd name="T18" fmla="*/ 46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80" name="Rectangle 14">
                    <a:extLst>
                      <a:ext uri="{FF2B5EF4-FFF2-40B4-BE49-F238E27FC236}">
                        <a16:creationId xmlns:a16="http://schemas.microsoft.com/office/drawing/2014/main" id="{F3C982A3-FC08-4073-9FC5-C9E643CFA1DD}"/>
                      </a:ext>
                    </a:extLst>
                  </p:cNvPr>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81" name="Freeform 15">
                    <a:extLst>
                      <a:ext uri="{FF2B5EF4-FFF2-40B4-BE49-F238E27FC236}">
                        <a16:creationId xmlns:a16="http://schemas.microsoft.com/office/drawing/2014/main" id="{087A362A-D10A-4A3A-9F07-48BFF54DF9FF}"/>
                      </a:ext>
                    </a:extLst>
                  </p:cNvPr>
                  <p:cNvSpPr>
                    <a:spLocks/>
                  </p:cNvSpPr>
                  <p:nvPr/>
                </p:nvSpPr>
                <p:spPr bwMode="auto">
                  <a:xfrm>
                    <a:off x="4129" y="3979"/>
                    <a:ext cx="141" cy="10"/>
                  </a:xfrm>
                  <a:custGeom>
                    <a:avLst/>
                    <a:gdLst>
                      <a:gd name="T0" fmla="*/ 1270 w 1270"/>
                      <a:gd name="T1" fmla="*/ 50 h 100"/>
                      <a:gd name="T2" fmla="*/ 1225 w 1270"/>
                      <a:gd name="T3" fmla="*/ 0 h 100"/>
                      <a:gd name="T4" fmla="*/ 0 w 1270"/>
                      <a:gd name="T5" fmla="*/ 0 h 100"/>
                      <a:gd name="T6" fmla="*/ 0 w 1270"/>
                      <a:gd name="T7" fmla="*/ 100 h 100"/>
                      <a:gd name="T8" fmla="*/ 1225 w 1270"/>
                      <a:gd name="T9" fmla="*/ 100 h 100"/>
                      <a:gd name="T10" fmla="*/ 1180 w 1270"/>
                      <a:gd name="T11" fmla="*/ 50 h 100"/>
                      <a:gd name="T12" fmla="*/ 1270 w 1270"/>
                      <a:gd name="T13" fmla="*/ 50 h 100"/>
                      <a:gd name="T14" fmla="*/ 1270 w 1270"/>
                      <a:gd name="T15" fmla="*/ 0 h 100"/>
                      <a:gd name="T16" fmla="*/ 1225 w 1270"/>
                      <a:gd name="T17" fmla="*/ 0 h 100"/>
                      <a:gd name="T18" fmla="*/ 1270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82" name="Freeform 16">
                    <a:extLst>
                      <a:ext uri="{FF2B5EF4-FFF2-40B4-BE49-F238E27FC236}">
                        <a16:creationId xmlns:a16="http://schemas.microsoft.com/office/drawing/2014/main" id="{C622BA39-51D3-4E71-9A38-D8EEED7D0996}"/>
                      </a:ext>
                    </a:extLst>
                  </p:cNvPr>
                  <p:cNvSpPr>
                    <a:spLocks/>
                  </p:cNvSpPr>
                  <p:nvPr/>
                </p:nvSpPr>
                <p:spPr bwMode="auto">
                  <a:xfrm>
                    <a:off x="4260" y="3984"/>
                    <a:ext cx="10" cy="140"/>
                  </a:xfrm>
                  <a:custGeom>
                    <a:avLst/>
                    <a:gdLst>
                      <a:gd name="T0" fmla="*/ 45 w 90"/>
                      <a:gd name="T1" fmla="*/ 1402 h 1402"/>
                      <a:gd name="T2" fmla="*/ 90 w 90"/>
                      <a:gd name="T3" fmla="*/ 1352 h 1402"/>
                      <a:gd name="T4" fmla="*/ 90 w 90"/>
                      <a:gd name="T5" fmla="*/ 0 h 1402"/>
                      <a:gd name="T6" fmla="*/ 0 w 90"/>
                      <a:gd name="T7" fmla="*/ 0 h 1402"/>
                      <a:gd name="T8" fmla="*/ 0 w 90"/>
                      <a:gd name="T9" fmla="*/ 1352 h 1402"/>
                      <a:gd name="T10" fmla="*/ 45 w 90"/>
                      <a:gd name="T11" fmla="*/ 1302 h 1402"/>
                      <a:gd name="T12" fmla="*/ 45 w 90"/>
                      <a:gd name="T13" fmla="*/ 1402 h 1402"/>
                      <a:gd name="T14" fmla="*/ 90 w 90"/>
                      <a:gd name="T15" fmla="*/ 1402 h 1402"/>
                      <a:gd name="T16" fmla="*/ 90 w 90"/>
                      <a:gd name="T17" fmla="*/ 1352 h 1402"/>
                      <a:gd name="T18" fmla="*/ 45 w 90"/>
                      <a:gd name="T19" fmla="*/ 1402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83" name="Freeform 17">
                    <a:extLst>
                      <a:ext uri="{FF2B5EF4-FFF2-40B4-BE49-F238E27FC236}">
                        <a16:creationId xmlns:a16="http://schemas.microsoft.com/office/drawing/2014/main" id="{D2AF7B46-84B7-4027-BD67-AF3D88AB8F4D}"/>
                      </a:ext>
                    </a:extLst>
                  </p:cNvPr>
                  <p:cNvSpPr>
                    <a:spLocks/>
                  </p:cNvSpPr>
                  <p:nvPr/>
                </p:nvSpPr>
                <p:spPr bwMode="auto">
                  <a:xfrm>
                    <a:off x="4124" y="4114"/>
                    <a:ext cx="141" cy="10"/>
                  </a:xfrm>
                  <a:custGeom>
                    <a:avLst/>
                    <a:gdLst>
                      <a:gd name="T0" fmla="*/ 0 w 1271"/>
                      <a:gd name="T1" fmla="*/ 50 h 100"/>
                      <a:gd name="T2" fmla="*/ 46 w 1271"/>
                      <a:gd name="T3" fmla="*/ 100 h 100"/>
                      <a:gd name="T4" fmla="*/ 1271 w 1271"/>
                      <a:gd name="T5" fmla="*/ 100 h 100"/>
                      <a:gd name="T6" fmla="*/ 1271 w 1271"/>
                      <a:gd name="T7" fmla="*/ 0 h 100"/>
                      <a:gd name="T8" fmla="*/ 46 w 1271"/>
                      <a:gd name="T9" fmla="*/ 0 h 100"/>
                      <a:gd name="T10" fmla="*/ 91 w 1271"/>
                      <a:gd name="T11" fmla="*/ 50 h 100"/>
                      <a:gd name="T12" fmla="*/ 0 w 1271"/>
                      <a:gd name="T13" fmla="*/ 50 h 100"/>
                      <a:gd name="T14" fmla="*/ 0 w 1271"/>
                      <a:gd name="T15" fmla="*/ 100 h 100"/>
                      <a:gd name="T16" fmla="*/ 46 w 1271"/>
                      <a:gd name="T17" fmla="*/ 100 h 100"/>
                      <a:gd name="T18" fmla="*/ 0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84" name="Freeform 18">
                    <a:extLst>
                      <a:ext uri="{FF2B5EF4-FFF2-40B4-BE49-F238E27FC236}">
                        <a16:creationId xmlns:a16="http://schemas.microsoft.com/office/drawing/2014/main" id="{6A107EA8-2D2B-42AD-A274-A81B9FDC6D03}"/>
                      </a:ext>
                    </a:extLst>
                  </p:cNvPr>
                  <p:cNvSpPr>
                    <a:spLocks/>
                  </p:cNvSpPr>
                  <p:nvPr/>
                </p:nvSpPr>
                <p:spPr bwMode="auto">
                  <a:xfrm>
                    <a:off x="4124" y="3979"/>
                    <a:ext cx="10" cy="140"/>
                  </a:xfrm>
                  <a:custGeom>
                    <a:avLst/>
                    <a:gdLst>
                      <a:gd name="T0" fmla="*/ 46 w 91"/>
                      <a:gd name="T1" fmla="*/ 0 h 1402"/>
                      <a:gd name="T2" fmla="*/ 0 w 91"/>
                      <a:gd name="T3" fmla="*/ 50 h 1402"/>
                      <a:gd name="T4" fmla="*/ 0 w 91"/>
                      <a:gd name="T5" fmla="*/ 1402 h 1402"/>
                      <a:gd name="T6" fmla="*/ 91 w 91"/>
                      <a:gd name="T7" fmla="*/ 1402 h 1402"/>
                      <a:gd name="T8" fmla="*/ 91 w 91"/>
                      <a:gd name="T9" fmla="*/ 50 h 1402"/>
                      <a:gd name="T10" fmla="*/ 46 w 91"/>
                      <a:gd name="T11" fmla="*/ 100 h 1402"/>
                      <a:gd name="T12" fmla="*/ 46 w 91"/>
                      <a:gd name="T13" fmla="*/ 0 h 1402"/>
                      <a:gd name="T14" fmla="*/ 0 w 91"/>
                      <a:gd name="T15" fmla="*/ 0 h 1402"/>
                      <a:gd name="T16" fmla="*/ 0 w 91"/>
                      <a:gd name="T17" fmla="*/ 50 h 1402"/>
                      <a:gd name="T18" fmla="*/ 46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85" name="Rectangle 19">
                    <a:extLst>
                      <a:ext uri="{FF2B5EF4-FFF2-40B4-BE49-F238E27FC236}">
                        <a16:creationId xmlns:a16="http://schemas.microsoft.com/office/drawing/2014/main" id="{1685F029-B8A1-415B-9F9D-161BFBDD92F0}"/>
                      </a:ext>
                    </a:extLst>
                  </p:cNvPr>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86" name="Freeform 20">
                    <a:extLst>
                      <a:ext uri="{FF2B5EF4-FFF2-40B4-BE49-F238E27FC236}">
                        <a16:creationId xmlns:a16="http://schemas.microsoft.com/office/drawing/2014/main" id="{BC81821D-5472-42F9-8FBC-12BD74EBAEDE}"/>
                      </a:ext>
                    </a:extLst>
                  </p:cNvPr>
                  <p:cNvSpPr>
                    <a:spLocks/>
                  </p:cNvSpPr>
                  <p:nvPr/>
                </p:nvSpPr>
                <p:spPr bwMode="auto">
                  <a:xfrm>
                    <a:off x="4265" y="3709"/>
                    <a:ext cx="141" cy="10"/>
                  </a:xfrm>
                  <a:custGeom>
                    <a:avLst/>
                    <a:gdLst>
                      <a:gd name="T0" fmla="*/ 1271 w 1271"/>
                      <a:gd name="T1" fmla="*/ 50 h 100"/>
                      <a:gd name="T2" fmla="*/ 1225 w 1271"/>
                      <a:gd name="T3" fmla="*/ 0 h 100"/>
                      <a:gd name="T4" fmla="*/ 0 w 1271"/>
                      <a:gd name="T5" fmla="*/ 0 h 100"/>
                      <a:gd name="T6" fmla="*/ 0 w 1271"/>
                      <a:gd name="T7" fmla="*/ 100 h 100"/>
                      <a:gd name="T8" fmla="*/ 1225 w 1271"/>
                      <a:gd name="T9" fmla="*/ 100 h 100"/>
                      <a:gd name="T10" fmla="*/ 1179 w 1271"/>
                      <a:gd name="T11" fmla="*/ 50 h 100"/>
                      <a:gd name="T12" fmla="*/ 1271 w 1271"/>
                      <a:gd name="T13" fmla="*/ 50 h 100"/>
                      <a:gd name="T14" fmla="*/ 1271 w 1271"/>
                      <a:gd name="T15" fmla="*/ 0 h 100"/>
                      <a:gd name="T16" fmla="*/ 1225 w 1271"/>
                      <a:gd name="T17" fmla="*/ 0 h 100"/>
                      <a:gd name="T18" fmla="*/ 1271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87" name="Freeform 21">
                    <a:extLst>
                      <a:ext uri="{FF2B5EF4-FFF2-40B4-BE49-F238E27FC236}">
                        <a16:creationId xmlns:a16="http://schemas.microsoft.com/office/drawing/2014/main" id="{D2961CB5-B635-4655-8036-A610BA77CAAE}"/>
                      </a:ext>
                    </a:extLst>
                  </p:cNvPr>
                  <p:cNvSpPr>
                    <a:spLocks/>
                  </p:cNvSpPr>
                  <p:nvPr/>
                </p:nvSpPr>
                <p:spPr bwMode="auto">
                  <a:xfrm>
                    <a:off x="4396" y="3714"/>
                    <a:ext cx="10" cy="410"/>
                  </a:xfrm>
                  <a:custGeom>
                    <a:avLst/>
                    <a:gdLst>
                      <a:gd name="T0" fmla="*/ 46 w 92"/>
                      <a:gd name="T1" fmla="*/ 4106 h 4106"/>
                      <a:gd name="T2" fmla="*/ 92 w 92"/>
                      <a:gd name="T3" fmla="*/ 4056 h 4106"/>
                      <a:gd name="T4" fmla="*/ 92 w 92"/>
                      <a:gd name="T5" fmla="*/ 0 h 4106"/>
                      <a:gd name="T6" fmla="*/ 0 w 92"/>
                      <a:gd name="T7" fmla="*/ 0 h 4106"/>
                      <a:gd name="T8" fmla="*/ 0 w 92"/>
                      <a:gd name="T9" fmla="*/ 4056 h 4106"/>
                      <a:gd name="T10" fmla="*/ 46 w 92"/>
                      <a:gd name="T11" fmla="*/ 4006 h 4106"/>
                      <a:gd name="T12" fmla="*/ 46 w 92"/>
                      <a:gd name="T13" fmla="*/ 4106 h 4106"/>
                      <a:gd name="T14" fmla="*/ 92 w 92"/>
                      <a:gd name="T15" fmla="*/ 4106 h 4106"/>
                      <a:gd name="T16" fmla="*/ 92 w 92"/>
                      <a:gd name="T17" fmla="*/ 4056 h 4106"/>
                      <a:gd name="T18" fmla="*/ 46 w 92"/>
                      <a:gd name="T19" fmla="*/ 4106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88" name="Freeform 22">
                    <a:extLst>
                      <a:ext uri="{FF2B5EF4-FFF2-40B4-BE49-F238E27FC236}">
                        <a16:creationId xmlns:a16="http://schemas.microsoft.com/office/drawing/2014/main" id="{1F4EC707-137C-44DA-BCD4-7F37255856CC}"/>
                      </a:ext>
                    </a:extLst>
                  </p:cNvPr>
                  <p:cNvSpPr>
                    <a:spLocks/>
                  </p:cNvSpPr>
                  <p:nvPr/>
                </p:nvSpPr>
                <p:spPr bwMode="auto">
                  <a:xfrm>
                    <a:off x="4260" y="4114"/>
                    <a:ext cx="141" cy="10"/>
                  </a:xfrm>
                  <a:custGeom>
                    <a:avLst/>
                    <a:gdLst>
                      <a:gd name="T0" fmla="*/ 0 w 1270"/>
                      <a:gd name="T1" fmla="*/ 50 h 100"/>
                      <a:gd name="T2" fmla="*/ 45 w 1270"/>
                      <a:gd name="T3" fmla="*/ 100 h 100"/>
                      <a:gd name="T4" fmla="*/ 1270 w 1270"/>
                      <a:gd name="T5" fmla="*/ 100 h 100"/>
                      <a:gd name="T6" fmla="*/ 1270 w 1270"/>
                      <a:gd name="T7" fmla="*/ 0 h 100"/>
                      <a:gd name="T8" fmla="*/ 45 w 1270"/>
                      <a:gd name="T9" fmla="*/ 0 h 100"/>
                      <a:gd name="T10" fmla="*/ 90 w 1270"/>
                      <a:gd name="T11" fmla="*/ 50 h 100"/>
                      <a:gd name="T12" fmla="*/ 0 w 1270"/>
                      <a:gd name="T13" fmla="*/ 50 h 100"/>
                      <a:gd name="T14" fmla="*/ 0 w 1270"/>
                      <a:gd name="T15" fmla="*/ 100 h 100"/>
                      <a:gd name="T16" fmla="*/ 45 w 1270"/>
                      <a:gd name="T17" fmla="*/ 100 h 100"/>
                      <a:gd name="T18" fmla="*/ 0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89" name="Freeform 23">
                    <a:extLst>
                      <a:ext uri="{FF2B5EF4-FFF2-40B4-BE49-F238E27FC236}">
                        <a16:creationId xmlns:a16="http://schemas.microsoft.com/office/drawing/2014/main" id="{2710E00A-277A-43B9-8410-4443B2B7293C}"/>
                      </a:ext>
                    </a:extLst>
                  </p:cNvPr>
                  <p:cNvSpPr>
                    <a:spLocks/>
                  </p:cNvSpPr>
                  <p:nvPr/>
                </p:nvSpPr>
                <p:spPr bwMode="auto">
                  <a:xfrm>
                    <a:off x="4260" y="3709"/>
                    <a:ext cx="10" cy="410"/>
                  </a:xfrm>
                  <a:custGeom>
                    <a:avLst/>
                    <a:gdLst>
                      <a:gd name="T0" fmla="*/ 45 w 90"/>
                      <a:gd name="T1" fmla="*/ 0 h 4106"/>
                      <a:gd name="T2" fmla="*/ 0 w 90"/>
                      <a:gd name="T3" fmla="*/ 50 h 4106"/>
                      <a:gd name="T4" fmla="*/ 0 w 90"/>
                      <a:gd name="T5" fmla="*/ 4106 h 4106"/>
                      <a:gd name="T6" fmla="*/ 90 w 90"/>
                      <a:gd name="T7" fmla="*/ 4106 h 4106"/>
                      <a:gd name="T8" fmla="*/ 90 w 90"/>
                      <a:gd name="T9" fmla="*/ 50 h 4106"/>
                      <a:gd name="T10" fmla="*/ 45 w 90"/>
                      <a:gd name="T11" fmla="*/ 100 h 4106"/>
                      <a:gd name="T12" fmla="*/ 45 w 90"/>
                      <a:gd name="T13" fmla="*/ 0 h 4106"/>
                      <a:gd name="T14" fmla="*/ 0 w 90"/>
                      <a:gd name="T15" fmla="*/ 0 h 4106"/>
                      <a:gd name="T16" fmla="*/ 0 w 90"/>
                      <a:gd name="T17" fmla="*/ 50 h 4106"/>
                      <a:gd name="T18" fmla="*/ 45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90" name="Rectangle 24">
                    <a:extLst>
                      <a:ext uri="{FF2B5EF4-FFF2-40B4-BE49-F238E27FC236}">
                        <a16:creationId xmlns:a16="http://schemas.microsoft.com/office/drawing/2014/main" id="{1ECF2057-D239-423B-9020-91F7576C4809}"/>
                      </a:ext>
                    </a:extLst>
                  </p:cNvPr>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91" name="Freeform 25">
                    <a:extLst>
                      <a:ext uri="{FF2B5EF4-FFF2-40B4-BE49-F238E27FC236}">
                        <a16:creationId xmlns:a16="http://schemas.microsoft.com/office/drawing/2014/main" id="{7BE22ED2-FE57-4545-BB5E-B7A0C1B693FE}"/>
                      </a:ext>
                    </a:extLst>
                  </p:cNvPr>
                  <p:cNvSpPr>
                    <a:spLocks/>
                  </p:cNvSpPr>
                  <p:nvPr/>
                </p:nvSpPr>
                <p:spPr bwMode="auto">
                  <a:xfrm>
                    <a:off x="4396" y="3844"/>
                    <a:ext cx="141" cy="10"/>
                  </a:xfrm>
                  <a:custGeom>
                    <a:avLst/>
                    <a:gdLst>
                      <a:gd name="T0" fmla="*/ 92 w 1271"/>
                      <a:gd name="T1" fmla="*/ 50 h 100"/>
                      <a:gd name="T2" fmla="*/ 46 w 1271"/>
                      <a:gd name="T3" fmla="*/ 100 h 100"/>
                      <a:gd name="T4" fmla="*/ 1271 w 1271"/>
                      <a:gd name="T5" fmla="*/ 100 h 100"/>
                      <a:gd name="T6" fmla="*/ 1271 w 1271"/>
                      <a:gd name="T7" fmla="*/ 0 h 100"/>
                      <a:gd name="T8" fmla="*/ 46 w 1271"/>
                      <a:gd name="T9" fmla="*/ 0 h 100"/>
                      <a:gd name="T10" fmla="*/ 0 w 1271"/>
                      <a:gd name="T11" fmla="*/ 50 h 100"/>
                      <a:gd name="T12" fmla="*/ 46 w 1271"/>
                      <a:gd name="T13" fmla="*/ 0 h 100"/>
                      <a:gd name="T14" fmla="*/ 0 w 1271"/>
                      <a:gd name="T15" fmla="*/ 0 h 100"/>
                      <a:gd name="T16" fmla="*/ 0 w 1271"/>
                      <a:gd name="T17" fmla="*/ 50 h 100"/>
                      <a:gd name="T18" fmla="*/ 92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92" name="Freeform 26">
                    <a:extLst>
                      <a:ext uri="{FF2B5EF4-FFF2-40B4-BE49-F238E27FC236}">
                        <a16:creationId xmlns:a16="http://schemas.microsoft.com/office/drawing/2014/main" id="{45579F9D-AD0A-4263-B0B8-CC795D0E9756}"/>
                      </a:ext>
                    </a:extLst>
                  </p:cNvPr>
                  <p:cNvSpPr>
                    <a:spLocks/>
                  </p:cNvSpPr>
                  <p:nvPr/>
                </p:nvSpPr>
                <p:spPr bwMode="auto">
                  <a:xfrm>
                    <a:off x="4396" y="3849"/>
                    <a:ext cx="10" cy="275"/>
                  </a:xfrm>
                  <a:custGeom>
                    <a:avLst/>
                    <a:gdLst>
                      <a:gd name="T0" fmla="*/ 46 w 92"/>
                      <a:gd name="T1" fmla="*/ 2654 h 2754"/>
                      <a:gd name="T2" fmla="*/ 92 w 92"/>
                      <a:gd name="T3" fmla="*/ 2704 h 2754"/>
                      <a:gd name="T4" fmla="*/ 92 w 92"/>
                      <a:gd name="T5" fmla="*/ 0 h 2754"/>
                      <a:gd name="T6" fmla="*/ 0 w 92"/>
                      <a:gd name="T7" fmla="*/ 0 h 2754"/>
                      <a:gd name="T8" fmla="*/ 0 w 92"/>
                      <a:gd name="T9" fmla="*/ 2704 h 2754"/>
                      <a:gd name="T10" fmla="*/ 46 w 92"/>
                      <a:gd name="T11" fmla="*/ 2754 h 2754"/>
                      <a:gd name="T12" fmla="*/ 0 w 92"/>
                      <a:gd name="T13" fmla="*/ 2704 h 2754"/>
                      <a:gd name="T14" fmla="*/ 0 w 92"/>
                      <a:gd name="T15" fmla="*/ 2754 h 2754"/>
                      <a:gd name="T16" fmla="*/ 46 w 92"/>
                      <a:gd name="T17" fmla="*/ 2754 h 2754"/>
                      <a:gd name="T18" fmla="*/ 46 w 92"/>
                      <a:gd name="T19" fmla="*/ 2654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93" name="Freeform 27">
                    <a:extLst>
                      <a:ext uri="{FF2B5EF4-FFF2-40B4-BE49-F238E27FC236}">
                        <a16:creationId xmlns:a16="http://schemas.microsoft.com/office/drawing/2014/main" id="{D6FBEE7C-7CB3-43CF-82B8-D2B88BBB8A22}"/>
                      </a:ext>
                    </a:extLst>
                  </p:cNvPr>
                  <p:cNvSpPr>
                    <a:spLocks/>
                  </p:cNvSpPr>
                  <p:nvPr/>
                </p:nvSpPr>
                <p:spPr bwMode="auto">
                  <a:xfrm>
                    <a:off x="4401" y="4114"/>
                    <a:ext cx="141" cy="10"/>
                  </a:xfrm>
                  <a:custGeom>
                    <a:avLst/>
                    <a:gdLst>
                      <a:gd name="T0" fmla="*/ 1179 w 1270"/>
                      <a:gd name="T1" fmla="*/ 50 h 100"/>
                      <a:gd name="T2" fmla="*/ 1225 w 1270"/>
                      <a:gd name="T3" fmla="*/ 0 h 100"/>
                      <a:gd name="T4" fmla="*/ 0 w 1270"/>
                      <a:gd name="T5" fmla="*/ 0 h 100"/>
                      <a:gd name="T6" fmla="*/ 0 w 1270"/>
                      <a:gd name="T7" fmla="*/ 100 h 100"/>
                      <a:gd name="T8" fmla="*/ 1225 w 1270"/>
                      <a:gd name="T9" fmla="*/ 100 h 100"/>
                      <a:gd name="T10" fmla="*/ 1270 w 1270"/>
                      <a:gd name="T11" fmla="*/ 50 h 100"/>
                      <a:gd name="T12" fmla="*/ 1225 w 1270"/>
                      <a:gd name="T13" fmla="*/ 100 h 100"/>
                      <a:gd name="T14" fmla="*/ 1270 w 1270"/>
                      <a:gd name="T15" fmla="*/ 100 h 100"/>
                      <a:gd name="T16" fmla="*/ 1270 w 1270"/>
                      <a:gd name="T17" fmla="*/ 50 h 100"/>
                      <a:gd name="T18" fmla="*/ 1179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94" name="Freeform 28">
                    <a:extLst>
                      <a:ext uri="{FF2B5EF4-FFF2-40B4-BE49-F238E27FC236}">
                        <a16:creationId xmlns:a16="http://schemas.microsoft.com/office/drawing/2014/main" id="{69EB9CF0-47EA-4DBB-B406-6E5122FB7084}"/>
                      </a:ext>
                    </a:extLst>
                  </p:cNvPr>
                  <p:cNvSpPr>
                    <a:spLocks/>
                  </p:cNvSpPr>
                  <p:nvPr/>
                </p:nvSpPr>
                <p:spPr bwMode="auto">
                  <a:xfrm>
                    <a:off x="4532" y="3844"/>
                    <a:ext cx="10" cy="275"/>
                  </a:xfrm>
                  <a:custGeom>
                    <a:avLst/>
                    <a:gdLst>
                      <a:gd name="T0" fmla="*/ 46 w 91"/>
                      <a:gd name="T1" fmla="*/ 100 h 2754"/>
                      <a:gd name="T2" fmla="*/ 0 w 91"/>
                      <a:gd name="T3" fmla="*/ 50 h 2754"/>
                      <a:gd name="T4" fmla="*/ 0 w 91"/>
                      <a:gd name="T5" fmla="*/ 2754 h 2754"/>
                      <a:gd name="T6" fmla="*/ 91 w 91"/>
                      <a:gd name="T7" fmla="*/ 2754 h 2754"/>
                      <a:gd name="T8" fmla="*/ 91 w 91"/>
                      <a:gd name="T9" fmla="*/ 50 h 2754"/>
                      <a:gd name="T10" fmla="*/ 46 w 91"/>
                      <a:gd name="T11" fmla="*/ 0 h 2754"/>
                      <a:gd name="T12" fmla="*/ 91 w 91"/>
                      <a:gd name="T13" fmla="*/ 50 h 2754"/>
                      <a:gd name="T14" fmla="*/ 91 w 91"/>
                      <a:gd name="T15" fmla="*/ 0 h 2754"/>
                      <a:gd name="T16" fmla="*/ 46 w 91"/>
                      <a:gd name="T17" fmla="*/ 0 h 2754"/>
                      <a:gd name="T18" fmla="*/ 46 w 91"/>
                      <a:gd name="T19" fmla="*/ 10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95" name="Rectangle 29">
                    <a:extLst>
                      <a:ext uri="{FF2B5EF4-FFF2-40B4-BE49-F238E27FC236}">
                        <a16:creationId xmlns:a16="http://schemas.microsoft.com/office/drawing/2014/main" id="{B0F8AE6B-4F51-4FD3-9E31-65BB079D87D5}"/>
                      </a:ext>
                    </a:extLst>
                  </p:cNvPr>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96" name="Freeform 30">
                    <a:extLst>
                      <a:ext uri="{FF2B5EF4-FFF2-40B4-BE49-F238E27FC236}">
                        <a16:creationId xmlns:a16="http://schemas.microsoft.com/office/drawing/2014/main" id="{1F0DC43A-D37F-48D6-9F83-88541499B78F}"/>
                      </a:ext>
                    </a:extLst>
                  </p:cNvPr>
                  <p:cNvSpPr>
                    <a:spLocks/>
                  </p:cNvSpPr>
                  <p:nvPr/>
                </p:nvSpPr>
                <p:spPr bwMode="auto">
                  <a:xfrm>
                    <a:off x="4537" y="4024"/>
                    <a:ext cx="141" cy="10"/>
                  </a:xfrm>
                  <a:custGeom>
                    <a:avLst/>
                    <a:gdLst>
                      <a:gd name="T0" fmla="*/ 1270 w 1270"/>
                      <a:gd name="T1" fmla="*/ 50 h 100"/>
                      <a:gd name="T2" fmla="*/ 1225 w 1270"/>
                      <a:gd name="T3" fmla="*/ 0 h 100"/>
                      <a:gd name="T4" fmla="*/ 0 w 1270"/>
                      <a:gd name="T5" fmla="*/ 0 h 100"/>
                      <a:gd name="T6" fmla="*/ 0 w 1270"/>
                      <a:gd name="T7" fmla="*/ 100 h 100"/>
                      <a:gd name="T8" fmla="*/ 1225 w 1270"/>
                      <a:gd name="T9" fmla="*/ 100 h 100"/>
                      <a:gd name="T10" fmla="*/ 1180 w 1270"/>
                      <a:gd name="T11" fmla="*/ 50 h 100"/>
                      <a:gd name="T12" fmla="*/ 1270 w 1270"/>
                      <a:gd name="T13" fmla="*/ 50 h 100"/>
                      <a:gd name="T14" fmla="*/ 1270 w 1270"/>
                      <a:gd name="T15" fmla="*/ 0 h 100"/>
                      <a:gd name="T16" fmla="*/ 1225 w 1270"/>
                      <a:gd name="T17" fmla="*/ 0 h 100"/>
                      <a:gd name="T18" fmla="*/ 1270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97" name="Freeform 31">
                    <a:extLst>
                      <a:ext uri="{FF2B5EF4-FFF2-40B4-BE49-F238E27FC236}">
                        <a16:creationId xmlns:a16="http://schemas.microsoft.com/office/drawing/2014/main" id="{0A829E60-51F9-4E64-B892-E51F1AF79D68}"/>
                      </a:ext>
                    </a:extLst>
                  </p:cNvPr>
                  <p:cNvSpPr>
                    <a:spLocks/>
                  </p:cNvSpPr>
                  <p:nvPr/>
                </p:nvSpPr>
                <p:spPr bwMode="auto">
                  <a:xfrm>
                    <a:off x="4668" y="4029"/>
                    <a:ext cx="10" cy="95"/>
                  </a:xfrm>
                  <a:custGeom>
                    <a:avLst/>
                    <a:gdLst>
                      <a:gd name="T0" fmla="*/ 45 w 90"/>
                      <a:gd name="T1" fmla="*/ 952 h 952"/>
                      <a:gd name="T2" fmla="*/ 90 w 90"/>
                      <a:gd name="T3" fmla="*/ 902 h 952"/>
                      <a:gd name="T4" fmla="*/ 90 w 90"/>
                      <a:gd name="T5" fmla="*/ 0 h 952"/>
                      <a:gd name="T6" fmla="*/ 0 w 90"/>
                      <a:gd name="T7" fmla="*/ 0 h 952"/>
                      <a:gd name="T8" fmla="*/ 0 w 90"/>
                      <a:gd name="T9" fmla="*/ 902 h 952"/>
                      <a:gd name="T10" fmla="*/ 45 w 90"/>
                      <a:gd name="T11" fmla="*/ 852 h 952"/>
                      <a:gd name="T12" fmla="*/ 45 w 90"/>
                      <a:gd name="T13" fmla="*/ 952 h 952"/>
                      <a:gd name="T14" fmla="*/ 90 w 90"/>
                      <a:gd name="T15" fmla="*/ 952 h 952"/>
                      <a:gd name="T16" fmla="*/ 90 w 90"/>
                      <a:gd name="T17" fmla="*/ 902 h 952"/>
                      <a:gd name="T18" fmla="*/ 45 w 90"/>
                      <a:gd name="T19" fmla="*/ 952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98" name="Freeform 32">
                    <a:extLst>
                      <a:ext uri="{FF2B5EF4-FFF2-40B4-BE49-F238E27FC236}">
                        <a16:creationId xmlns:a16="http://schemas.microsoft.com/office/drawing/2014/main" id="{DA146237-D911-4473-A05E-856EFFBE1D42}"/>
                      </a:ext>
                    </a:extLst>
                  </p:cNvPr>
                  <p:cNvSpPr>
                    <a:spLocks/>
                  </p:cNvSpPr>
                  <p:nvPr/>
                </p:nvSpPr>
                <p:spPr bwMode="auto">
                  <a:xfrm>
                    <a:off x="4532" y="4114"/>
                    <a:ext cx="141" cy="10"/>
                  </a:xfrm>
                  <a:custGeom>
                    <a:avLst/>
                    <a:gdLst>
                      <a:gd name="T0" fmla="*/ 0 w 1271"/>
                      <a:gd name="T1" fmla="*/ 50 h 100"/>
                      <a:gd name="T2" fmla="*/ 46 w 1271"/>
                      <a:gd name="T3" fmla="*/ 100 h 100"/>
                      <a:gd name="T4" fmla="*/ 1271 w 1271"/>
                      <a:gd name="T5" fmla="*/ 100 h 100"/>
                      <a:gd name="T6" fmla="*/ 1271 w 1271"/>
                      <a:gd name="T7" fmla="*/ 0 h 100"/>
                      <a:gd name="T8" fmla="*/ 46 w 1271"/>
                      <a:gd name="T9" fmla="*/ 0 h 100"/>
                      <a:gd name="T10" fmla="*/ 91 w 1271"/>
                      <a:gd name="T11" fmla="*/ 50 h 100"/>
                      <a:gd name="T12" fmla="*/ 0 w 1271"/>
                      <a:gd name="T13" fmla="*/ 50 h 100"/>
                      <a:gd name="T14" fmla="*/ 0 w 1271"/>
                      <a:gd name="T15" fmla="*/ 100 h 100"/>
                      <a:gd name="T16" fmla="*/ 46 w 1271"/>
                      <a:gd name="T17" fmla="*/ 100 h 100"/>
                      <a:gd name="T18" fmla="*/ 0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99" name="Freeform 33">
                    <a:extLst>
                      <a:ext uri="{FF2B5EF4-FFF2-40B4-BE49-F238E27FC236}">
                        <a16:creationId xmlns:a16="http://schemas.microsoft.com/office/drawing/2014/main" id="{A96FC2CA-3925-48C8-8981-D2F862E240A1}"/>
                      </a:ext>
                    </a:extLst>
                  </p:cNvPr>
                  <p:cNvSpPr>
                    <a:spLocks/>
                  </p:cNvSpPr>
                  <p:nvPr/>
                </p:nvSpPr>
                <p:spPr bwMode="auto">
                  <a:xfrm>
                    <a:off x="4532" y="4024"/>
                    <a:ext cx="10" cy="95"/>
                  </a:xfrm>
                  <a:custGeom>
                    <a:avLst/>
                    <a:gdLst>
                      <a:gd name="T0" fmla="*/ 46 w 91"/>
                      <a:gd name="T1" fmla="*/ 0 h 952"/>
                      <a:gd name="T2" fmla="*/ 0 w 91"/>
                      <a:gd name="T3" fmla="*/ 50 h 952"/>
                      <a:gd name="T4" fmla="*/ 0 w 91"/>
                      <a:gd name="T5" fmla="*/ 952 h 952"/>
                      <a:gd name="T6" fmla="*/ 91 w 91"/>
                      <a:gd name="T7" fmla="*/ 952 h 952"/>
                      <a:gd name="T8" fmla="*/ 91 w 91"/>
                      <a:gd name="T9" fmla="*/ 50 h 952"/>
                      <a:gd name="T10" fmla="*/ 46 w 91"/>
                      <a:gd name="T11" fmla="*/ 100 h 952"/>
                      <a:gd name="T12" fmla="*/ 46 w 91"/>
                      <a:gd name="T13" fmla="*/ 0 h 952"/>
                      <a:gd name="T14" fmla="*/ 0 w 91"/>
                      <a:gd name="T15" fmla="*/ 0 h 952"/>
                      <a:gd name="T16" fmla="*/ 0 w 91"/>
                      <a:gd name="T17" fmla="*/ 50 h 952"/>
                      <a:gd name="T18" fmla="*/ 46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0" name="Rectangle 34">
                    <a:extLst>
                      <a:ext uri="{FF2B5EF4-FFF2-40B4-BE49-F238E27FC236}">
                        <a16:creationId xmlns:a16="http://schemas.microsoft.com/office/drawing/2014/main" id="{D3F9AE53-42B1-4BE7-8117-D2C8E2F94627}"/>
                      </a:ext>
                    </a:extLst>
                  </p:cNvPr>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101" name="Freeform 35">
                    <a:extLst>
                      <a:ext uri="{FF2B5EF4-FFF2-40B4-BE49-F238E27FC236}">
                        <a16:creationId xmlns:a16="http://schemas.microsoft.com/office/drawing/2014/main" id="{C6C04E74-9963-48B5-8677-6E8BA1C680B7}"/>
                      </a:ext>
                    </a:extLst>
                  </p:cNvPr>
                  <p:cNvSpPr>
                    <a:spLocks/>
                  </p:cNvSpPr>
                  <p:nvPr/>
                </p:nvSpPr>
                <p:spPr bwMode="auto">
                  <a:xfrm>
                    <a:off x="4673" y="3979"/>
                    <a:ext cx="141" cy="10"/>
                  </a:xfrm>
                  <a:custGeom>
                    <a:avLst/>
                    <a:gdLst>
                      <a:gd name="T0" fmla="*/ 1271 w 1271"/>
                      <a:gd name="T1" fmla="*/ 50 h 100"/>
                      <a:gd name="T2" fmla="*/ 1225 w 1271"/>
                      <a:gd name="T3" fmla="*/ 0 h 100"/>
                      <a:gd name="T4" fmla="*/ 0 w 1271"/>
                      <a:gd name="T5" fmla="*/ 0 h 100"/>
                      <a:gd name="T6" fmla="*/ 0 w 1271"/>
                      <a:gd name="T7" fmla="*/ 100 h 100"/>
                      <a:gd name="T8" fmla="*/ 1225 w 1271"/>
                      <a:gd name="T9" fmla="*/ 100 h 100"/>
                      <a:gd name="T10" fmla="*/ 1180 w 1271"/>
                      <a:gd name="T11" fmla="*/ 50 h 100"/>
                      <a:gd name="T12" fmla="*/ 1271 w 1271"/>
                      <a:gd name="T13" fmla="*/ 50 h 100"/>
                      <a:gd name="T14" fmla="*/ 1271 w 1271"/>
                      <a:gd name="T15" fmla="*/ 0 h 100"/>
                      <a:gd name="T16" fmla="*/ 1225 w 1271"/>
                      <a:gd name="T17" fmla="*/ 0 h 100"/>
                      <a:gd name="T18" fmla="*/ 1271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2" name="Freeform 36">
                    <a:extLst>
                      <a:ext uri="{FF2B5EF4-FFF2-40B4-BE49-F238E27FC236}">
                        <a16:creationId xmlns:a16="http://schemas.microsoft.com/office/drawing/2014/main" id="{A5721538-B20B-4768-9A79-6CEE6876F1B0}"/>
                      </a:ext>
                    </a:extLst>
                  </p:cNvPr>
                  <p:cNvSpPr>
                    <a:spLocks/>
                  </p:cNvSpPr>
                  <p:nvPr/>
                </p:nvSpPr>
                <p:spPr bwMode="auto">
                  <a:xfrm>
                    <a:off x="4804" y="3984"/>
                    <a:ext cx="10" cy="140"/>
                  </a:xfrm>
                  <a:custGeom>
                    <a:avLst/>
                    <a:gdLst>
                      <a:gd name="T0" fmla="*/ 45 w 91"/>
                      <a:gd name="T1" fmla="*/ 1402 h 1402"/>
                      <a:gd name="T2" fmla="*/ 91 w 91"/>
                      <a:gd name="T3" fmla="*/ 1352 h 1402"/>
                      <a:gd name="T4" fmla="*/ 91 w 91"/>
                      <a:gd name="T5" fmla="*/ 0 h 1402"/>
                      <a:gd name="T6" fmla="*/ 0 w 91"/>
                      <a:gd name="T7" fmla="*/ 0 h 1402"/>
                      <a:gd name="T8" fmla="*/ 0 w 91"/>
                      <a:gd name="T9" fmla="*/ 1352 h 1402"/>
                      <a:gd name="T10" fmla="*/ 45 w 91"/>
                      <a:gd name="T11" fmla="*/ 1302 h 1402"/>
                      <a:gd name="T12" fmla="*/ 45 w 91"/>
                      <a:gd name="T13" fmla="*/ 1402 h 1402"/>
                      <a:gd name="T14" fmla="*/ 91 w 91"/>
                      <a:gd name="T15" fmla="*/ 1402 h 1402"/>
                      <a:gd name="T16" fmla="*/ 91 w 91"/>
                      <a:gd name="T17" fmla="*/ 1352 h 1402"/>
                      <a:gd name="T18" fmla="*/ 45 w 91"/>
                      <a:gd name="T19" fmla="*/ 1402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3" name="Freeform 37">
                    <a:extLst>
                      <a:ext uri="{FF2B5EF4-FFF2-40B4-BE49-F238E27FC236}">
                        <a16:creationId xmlns:a16="http://schemas.microsoft.com/office/drawing/2014/main" id="{7BD52CF3-55D5-4CB8-AC05-3E656FA0D384}"/>
                      </a:ext>
                    </a:extLst>
                  </p:cNvPr>
                  <p:cNvSpPr>
                    <a:spLocks/>
                  </p:cNvSpPr>
                  <p:nvPr/>
                </p:nvSpPr>
                <p:spPr bwMode="auto">
                  <a:xfrm>
                    <a:off x="4668" y="4114"/>
                    <a:ext cx="141" cy="10"/>
                  </a:xfrm>
                  <a:custGeom>
                    <a:avLst/>
                    <a:gdLst>
                      <a:gd name="T0" fmla="*/ 0 w 1270"/>
                      <a:gd name="T1" fmla="*/ 50 h 100"/>
                      <a:gd name="T2" fmla="*/ 45 w 1270"/>
                      <a:gd name="T3" fmla="*/ 100 h 100"/>
                      <a:gd name="T4" fmla="*/ 1270 w 1270"/>
                      <a:gd name="T5" fmla="*/ 100 h 100"/>
                      <a:gd name="T6" fmla="*/ 1270 w 1270"/>
                      <a:gd name="T7" fmla="*/ 0 h 100"/>
                      <a:gd name="T8" fmla="*/ 45 w 1270"/>
                      <a:gd name="T9" fmla="*/ 0 h 100"/>
                      <a:gd name="T10" fmla="*/ 90 w 1270"/>
                      <a:gd name="T11" fmla="*/ 50 h 100"/>
                      <a:gd name="T12" fmla="*/ 0 w 1270"/>
                      <a:gd name="T13" fmla="*/ 50 h 100"/>
                      <a:gd name="T14" fmla="*/ 0 w 1270"/>
                      <a:gd name="T15" fmla="*/ 100 h 100"/>
                      <a:gd name="T16" fmla="*/ 45 w 1270"/>
                      <a:gd name="T17" fmla="*/ 100 h 100"/>
                      <a:gd name="T18" fmla="*/ 0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4" name="Freeform 38">
                    <a:extLst>
                      <a:ext uri="{FF2B5EF4-FFF2-40B4-BE49-F238E27FC236}">
                        <a16:creationId xmlns:a16="http://schemas.microsoft.com/office/drawing/2014/main" id="{B4371FA2-0E2B-4E16-880D-4A13186BF2D5}"/>
                      </a:ext>
                    </a:extLst>
                  </p:cNvPr>
                  <p:cNvSpPr>
                    <a:spLocks/>
                  </p:cNvSpPr>
                  <p:nvPr/>
                </p:nvSpPr>
                <p:spPr bwMode="auto">
                  <a:xfrm>
                    <a:off x="4668" y="3979"/>
                    <a:ext cx="10" cy="140"/>
                  </a:xfrm>
                  <a:custGeom>
                    <a:avLst/>
                    <a:gdLst>
                      <a:gd name="T0" fmla="*/ 45 w 90"/>
                      <a:gd name="T1" fmla="*/ 0 h 1402"/>
                      <a:gd name="T2" fmla="*/ 0 w 90"/>
                      <a:gd name="T3" fmla="*/ 50 h 1402"/>
                      <a:gd name="T4" fmla="*/ 0 w 90"/>
                      <a:gd name="T5" fmla="*/ 1402 h 1402"/>
                      <a:gd name="T6" fmla="*/ 90 w 90"/>
                      <a:gd name="T7" fmla="*/ 1402 h 1402"/>
                      <a:gd name="T8" fmla="*/ 90 w 90"/>
                      <a:gd name="T9" fmla="*/ 50 h 1402"/>
                      <a:gd name="T10" fmla="*/ 45 w 90"/>
                      <a:gd name="T11" fmla="*/ 100 h 1402"/>
                      <a:gd name="T12" fmla="*/ 45 w 90"/>
                      <a:gd name="T13" fmla="*/ 0 h 1402"/>
                      <a:gd name="T14" fmla="*/ 0 w 90"/>
                      <a:gd name="T15" fmla="*/ 0 h 1402"/>
                      <a:gd name="T16" fmla="*/ 0 w 90"/>
                      <a:gd name="T17" fmla="*/ 50 h 1402"/>
                      <a:gd name="T18" fmla="*/ 45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5" name="Rectangle 39">
                    <a:extLst>
                      <a:ext uri="{FF2B5EF4-FFF2-40B4-BE49-F238E27FC236}">
                        <a16:creationId xmlns:a16="http://schemas.microsoft.com/office/drawing/2014/main" id="{73110D4B-F452-42F7-ADA0-68B955B4DCF2}"/>
                      </a:ext>
                    </a:extLst>
                  </p:cNvPr>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106" name="Freeform 40">
                    <a:extLst>
                      <a:ext uri="{FF2B5EF4-FFF2-40B4-BE49-F238E27FC236}">
                        <a16:creationId xmlns:a16="http://schemas.microsoft.com/office/drawing/2014/main" id="{78FA423E-5CA5-471F-8368-AFB554971A82}"/>
                      </a:ext>
                    </a:extLst>
                  </p:cNvPr>
                  <p:cNvSpPr>
                    <a:spLocks/>
                  </p:cNvSpPr>
                  <p:nvPr/>
                </p:nvSpPr>
                <p:spPr bwMode="auto">
                  <a:xfrm>
                    <a:off x="4804" y="4069"/>
                    <a:ext cx="141" cy="10"/>
                  </a:xfrm>
                  <a:custGeom>
                    <a:avLst/>
                    <a:gdLst>
                      <a:gd name="T0" fmla="*/ 91 w 1271"/>
                      <a:gd name="T1" fmla="*/ 50 h 100"/>
                      <a:gd name="T2" fmla="*/ 45 w 1271"/>
                      <a:gd name="T3" fmla="*/ 100 h 100"/>
                      <a:gd name="T4" fmla="*/ 1271 w 1271"/>
                      <a:gd name="T5" fmla="*/ 100 h 100"/>
                      <a:gd name="T6" fmla="*/ 1271 w 1271"/>
                      <a:gd name="T7" fmla="*/ 0 h 100"/>
                      <a:gd name="T8" fmla="*/ 45 w 1271"/>
                      <a:gd name="T9" fmla="*/ 0 h 100"/>
                      <a:gd name="T10" fmla="*/ 0 w 1271"/>
                      <a:gd name="T11" fmla="*/ 50 h 100"/>
                      <a:gd name="T12" fmla="*/ 45 w 1271"/>
                      <a:gd name="T13" fmla="*/ 0 h 100"/>
                      <a:gd name="T14" fmla="*/ 0 w 1271"/>
                      <a:gd name="T15" fmla="*/ 0 h 100"/>
                      <a:gd name="T16" fmla="*/ 0 w 1271"/>
                      <a:gd name="T17" fmla="*/ 50 h 100"/>
                      <a:gd name="T18" fmla="*/ 91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7" name="Freeform 41">
                    <a:extLst>
                      <a:ext uri="{FF2B5EF4-FFF2-40B4-BE49-F238E27FC236}">
                        <a16:creationId xmlns:a16="http://schemas.microsoft.com/office/drawing/2014/main" id="{36DC079F-966C-417D-8B84-0D042240945A}"/>
                      </a:ext>
                    </a:extLst>
                  </p:cNvPr>
                  <p:cNvSpPr>
                    <a:spLocks/>
                  </p:cNvSpPr>
                  <p:nvPr/>
                </p:nvSpPr>
                <p:spPr bwMode="auto">
                  <a:xfrm>
                    <a:off x="4804" y="4074"/>
                    <a:ext cx="10" cy="50"/>
                  </a:xfrm>
                  <a:custGeom>
                    <a:avLst/>
                    <a:gdLst>
                      <a:gd name="T0" fmla="*/ 45 w 91"/>
                      <a:gd name="T1" fmla="*/ 401 h 501"/>
                      <a:gd name="T2" fmla="*/ 91 w 91"/>
                      <a:gd name="T3" fmla="*/ 451 h 501"/>
                      <a:gd name="T4" fmla="*/ 91 w 91"/>
                      <a:gd name="T5" fmla="*/ 0 h 501"/>
                      <a:gd name="T6" fmla="*/ 0 w 91"/>
                      <a:gd name="T7" fmla="*/ 0 h 501"/>
                      <a:gd name="T8" fmla="*/ 0 w 91"/>
                      <a:gd name="T9" fmla="*/ 451 h 501"/>
                      <a:gd name="T10" fmla="*/ 45 w 91"/>
                      <a:gd name="T11" fmla="*/ 501 h 501"/>
                      <a:gd name="T12" fmla="*/ 0 w 91"/>
                      <a:gd name="T13" fmla="*/ 451 h 501"/>
                      <a:gd name="T14" fmla="*/ 0 w 91"/>
                      <a:gd name="T15" fmla="*/ 501 h 501"/>
                      <a:gd name="T16" fmla="*/ 45 w 91"/>
                      <a:gd name="T17" fmla="*/ 501 h 501"/>
                      <a:gd name="T18" fmla="*/ 45 w 91"/>
                      <a:gd name="T19" fmla="*/ 401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8" name="Freeform 42">
                    <a:extLst>
                      <a:ext uri="{FF2B5EF4-FFF2-40B4-BE49-F238E27FC236}">
                        <a16:creationId xmlns:a16="http://schemas.microsoft.com/office/drawing/2014/main" id="{A0E90B7C-9E86-48B1-879E-C07C15C82E51}"/>
                      </a:ext>
                    </a:extLst>
                  </p:cNvPr>
                  <p:cNvSpPr>
                    <a:spLocks/>
                  </p:cNvSpPr>
                  <p:nvPr/>
                </p:nvSpPr>
                <p:spPr bwMode="auto">
                  <a:xfrm>
                    <a:off x="4809" y="4114"/>
                    <a:ext cx="141" cy="10"/>
                  </a:xfrm>
                  <a:custGeom>
                    <a:avLst/>
                    <a:gdLst>
                      <a:gd name="T0" fmla="*/ 1180 w 1271"/>
                      <a:gd name="T1" fmla="*/ 50 h 100"/>
                      <a:gd name="T2" fmla="*/ 1226 w 1271"/>
                      <a:gd name="T3" fmla="*/ 0 h 100"/>
                      <a:gd name="T4" fmla="*/ 0 w 1271"/>
                      <a:gd name="T5" fmla="*/ 0 h 100"/>
                      <a:gd name="T6" fmla="*/ 0 w 1271"/>
                      <a:gd name="T7" fmla="*/ 100 h 100"/>
                      <a:gd name="T8" fmla="*/ 1226 w 1271"/>
                      <a:gd name="T9" fmla="*/ 100 h 100"/>
                      <a:gd name="T10" fmla="*/ 1271 w 1271"/>
                      <a:gd name="T11" fmla="*/ 50 h 100"/>
                      <a:gd name="T12" fmla="*/ 1226 w 1271"/>
                      <a:gd name="T13" fmla="*/ 100 h 100"/>
                      <a:gd name="T14" fmla="*/ 1271 w 1271"/>
                      <a:gd name="T15" fmla="*/ 100 h 100"/>
                      <a:gd name="T16" fmla="*/ 1271 w 1271"/>
                      <a:gd name="T17" fmla="*/ 50 h 100"/>
                      <a:gd name="T18" fmla="*/ 1180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9" name="Freeform 43">
                    <a:extLst>
                      <a:ext uri="{FF2B5EF4-FFF2-40B4-BE49-F238E27FC236}">
                        <a16:creationId xmlns:a16="http://schemas.microsoft.com/office/drawing/2014/main" id="{2B102C95-2057-4729-98CF-AB582782C868}"/>
                      </a:ext>
                    </a:extLst>
                  </p:cNvPr>
                  <p:cNvSpPr>
                    <a:spLocks/>
                  </p:cNvSpPr>
                  <p:nvPr/>
                </p:nvSpPr>
                <p:spPr bwMode="auto">
                  <a:xfrm>
                    <a:off x="4940" y="4069"/>
                    <a:ext cx="10" cy="50"/>
                  </a:xfrm>
                  <a:custGeom>
                    <a:avLst/>
                    <a:gdLst>
                      <a:gd name="T0" fmla="*/ 46 w 91"/>
                      <a:gd name="T1" fmla="*/ 100 h 501"/>
                      <a:gd name="T2" fmla="*/ 0 w 91"/>
                      <a:gd name="T3" fmla="*/ 50 h 501"/>
                      <a:gd name="T4" fmla="*/ 0 w 91"/>
                      <a:gd name="T5" fmla="*/ 501 h 501"/>
                      <a:gd name="T6" fmla="*/ 91 w 91"/>
                      <a:gd name="T7" fmla="*/ 501 h 501"/>
                      <a:gd name="T8" fmla="*/ 91 w 91"/>
                      <a:gd name="T9" fmla="*/ 50 h 501"/>
                      <a:gd name="T10" fmla="*/ 46 w 91"/>
                      <a:gd name="T11" fmla="*/ 0 h 501"/>
                      <a:gd name="T12" fmla="*/ 91 w 91"/>
                      <a:gd name="T13" fmla="*/ 50 h 501"/>
                      <a:gd name="T14" fmla="*/ 91 w 91"/>
                      <a:gd name="T15" fmla="*/ 0 h 501"/>
                      <a:gd name="T16" fmla="*/ 46 w 91"/>
                      <a:gd name="T17" fmla="*/ 0 h 501"/>
                      <a:gd name="T18" fmla="*/ 46 w 91"/>
                      <a:gd name="T19" fmla="*/ 10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0" name="Rectangle 44">
                    <a:extLst>
                      <a:ext uri="{FF2B5EF4-FFF2-40B4-BE49-F238E27FC236}">
                        <a16:creationId xmlns:a16="http://schemas.microsoft.com/office/drawing/2014/main" id="{F3F9D7C9-0BE2-46D1-9B6B-88AA2E60CC9C}"/>
                      </a:ext>
                    </a:extLst>
                  </p:cNvPr>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111" name="Freeform 45">
                    <a:extLst>
                      <a:ext uri="{FF2B5EF4-FFF2-40B4-BE49-F238E27FC236}">
                        <a16:creationId xmlns:a16="http://schemas.microsoft.com/office/drawing/2014/main" id="{A6A081D2-1F3A-4B6E-BE23-25E41CDB1971}"/>
                      </a:ext>
                    </a:extLst>
                  </p:cNvPr>
                  <p:cNvSpPr>
                    <a:spLocks/>
                  </p:cNvSpPr>
                  <p:nvPr/>
                </p:nvSpPr>
                <p:spPr bwMode="auto">
                  <a:xfrm>
                    <a:off x="4945" y="4024"/>
                    <a:ext cx="142" cy="10"/>
                  </a:xfrm>
                  <a:custGeom>
                    <a:avLst/>
                    <a:gdLst>
                      <a:gd name="T0" fmla="*/ 1270 w 1270"/>
                      <a:gd name="T1" fmla="*/ 50 h 100"/>
                      <a:gd name="T2" fmla="*/ 1225 w 1270"/>
                      <a:gd name="T3" fmla="*/ 0 h 100"/>
                      <a:gd name="T4" fmla="*/ 0 w 1270"/>
                      <a:gd name="T5" fmla="*/ 0 h 100"/>
                      <a:gd name="T6" fmla="*/ 0 w 1270"/>
                      <a:gd name="T7" fmla="*/ 100 h 100"/>
                      <a:gd name="T8" fmla="*/ 1225 w 1270"/>
                      <a:gd name="T9" fmla="*/ 100 h 100"/>
                      <a:gd name="T10" fmla="*/ 1179 w 1270"/>
                      <a:gd name="T11" fmla="*/ 50 h 100"/>
                      <a:gd name="T12" fmla="*/ 1270 w 1270"/>
                      <a:gd name="T13" fmla="*/ 50 h 100"/>
                      <a:gd name="T14" fmla="*/ 1270 w 1270"/>
                      <a:gd name="T15" fmla="*/ 0 h 100"/>
                      <a:gd name="T16" fmla="*/ 1225 w 1270"/>
                      <a:gd name="T17" fmla="*/ 0 h 100"/>
                      <a:gd name="T18" fmla="*/ 1270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2" name="Freeform 46">
                    <a:extLst>
                      <a:ext uri="{FF2B5EF4-FFF2-40B4-BE49-F238E27FC236}">
                        <a16:creationId xmlns:a16="http://schemas.microsoft.com/office/drawing/2014/main" id="{68E16735-0AD6-4B22-836C-54D0CDCA87F8}"/>
                      </a:ext>
                    </a:extLst>
                  </p:cNvPr>
                  <p:cNvSpPr>
                    <a:spLocks/>
                  </p:cNvSpPr>
                  <p:nvPr/>
                </p:nvSpPr>
                <p:spPr bwMode="auto">
                  <a:xfrm>
                    <a:off x="5076" y="4029"/>
                    <a:ext cx="11" cy="95"/>
                  </a:xfrm>
                  <a:custGeom>
                    <a:avLst/>
                    <a:gdLst>
                      <a:gd name="T0" fmla="*/ 46 w 91"/>
                      <a:gd name="T1" fmla="*/ 952 h 952"/>
                      <a:gd name="T2" fmla="*/ 91 w 91"/>
                      <a:gd name="T3" fmla="*/ 902 h 952"/>
                      <a:gd name="T4" fmla="*/ 91 w 91"/>
                      <a:gd name="T5" fmla="*/ 0 h 952"/>
                      <a:gd name="T6" fmla="*/ 0 w 91"/>
                      <a:gd name="T7" fmla="*/ 0 h 952"/>
                      <a:gd name="T8" fmla="*/ 0 w 91"/>
                      <a:gd name="T9" fmla="*/ 902 h 952"/>
                      <a:gd name="T10" fmla="*/ 46 w 91"/>
                      <a:gd name="T11" fmla="*/ 852 h 952"/>
                      <a:gd name="T12" fmla="*/ 46 w 91"/>
                      <a:gd name="T13" fmla="*/ 952 h 952"/>
                      <a:gd name="T14" fmla="*/ 91 w 91"/>
                      <a:gd name="T15" fmla="*/ 952 h 952"/>
                      <a:gd name="T16" fmla="*/ 91 w 91"/>
                      <a:gd name="T17" fmla="*/ 902 h 952"/>
                      <a:gd name="T18" fmla="*/ 46 w 91"/>
                      <a:gd name="T19" fmla="*/ 952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3" name="Freeform 47">
                    <a:extLst>
                      <a:ext uri="{FF2B5EF4-FFF2-40B4-BE49-F238E27FC236}">
                        <a16:creationId xmlns:a16="http://schemas.microsoft.com/office/drawing/2014/main" id="{6976BFC8-8B7C-4A13-A5E1-704E46689690}"/>
                      </a:ext>
                    </a:extLst>
                  </p:cNvPr>
                  <p:cNvSpPr>
                    <a:spLocks/>
                  </p:cNvSpPr>
                  <p:nvPr/>
                </p:nvSpPr>
                <p:spPr bwMode="auto">
                  <a:xfrm>
                    <a:off x="4940" y="4114"/>
                    <a:ext cx="142" cy="10"/>
                  </a:xfrm>
                  <a:custGeom>
                    <a:avLst/>
                    <a:gdLst>
                      <a:gd name="T0" fmla="*/ 0 w 1271"/>
                      <a:gd name="T1" fmla="*/ 50 h 100"/>
                      <a:gd name="T2" fmla="*/ 46 w 1271"/>
                      <a:gd name="T3" fmla="*/ 100 h 100"/>
                      <a:gd name="T4" fmla="*/ 1271 w 1271"/>
                      <a:gd name="T5" fmla="*/ 100 h 100"/>
                      <a:gd name="T6" fmla="*/ 1271 w 1271"/>
                      <a:gd name="T7" fmla="*/ 0 h 100"/>
                      <a:gd name="T8" fmla="*/ 46 w 1271"/>
                      <a:gd name="T9" fmla="*/ 0 h 100"/>
                      <a:gd name="T10" fmla="*/ 91 w 1271"/>
                      <a:gd name="T11" fmla="*/ 50 h 100"/>
                      <a:gd name="T12" fmla="*/ 0 w 1271"/>
                      <a:gd name="T13" fmla="*/ 50 h 100"/>
                      <a:gd name="T14" fmla="*/ 0 w 1271"/>
                      <a:gd name="T15" fmla="*/ 100 h 100"/>
                      <a:gd name="T16" fmla="*/ 46 w 1271"/>
                      <a:gd name="T17" fmla="*/ 100 h 100"/>
                      <a:gd name="T18" fmla="*/ 0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4" name="Freeform 48">
                    <a:extLst>
                      <a:ext uri="{FF2B5EF4-FFF2-40B4-BE49-F238E27FC236}">
                        <a16:creationId xmlns:a16="http://schemas.microsoft.com/office/drawing/2014/main" id="{CEEB2C12-2183-48C7-8EC4-7C057D17EAED}"/>
                      </a:ext>
                    </a:extLst>
                  </p:cNvPr>
                  <p:cNvSpPr>
                    <a:spLocks/>
                  </p:cNvSpPr>
                  <p:nvPr/>
                </p:nvSpPr>
                <p:spPr bwMode="auto">
                  <a:xfrm>
                    <a:off x="4940" y="4024"/>
                    <a:ext cx="10" cy="95"/>
                  </a:xfrm>
                  <a:custGeom>
                    <a:avLst/>
                    <a:gdLst>
                      <a:gd name="T0" fmla="*/ 46 w 91"/>
                      <a:gd name="T1" fmla="*/ 0 h 952"/>
                      <a:gd name="T2" fmla="*/ 0 w 91"/>
                      <a:gd name="T3" fmla="*/ 50 h 952"/>
                      <a:gd name="T4" fmla="*/ 0 w 91"/>
                      <a:gd name="T5" fmla="*/ 952 h 952"/>
                      <a:gd name="T6" fmla="*/ 91 w 91"/>
                      <a:gd name="T7" fmla="*/ 952 h 952"/>
                      <a:gd name="T8" fmla="*/ 91 w 91"/>
                      <a:gd name="T9" fmla="*/ 50 h 952"/>
                      <a:gd name="T10" fmla="*/ 46 w 91"/>
                      <a:gd name="T11" fmla="*/ 100 h 952"/>
                      <a:gd name="T12" fmla="*/ 46 w 91"/>
                      <a:gd name="T13" fmla="*/ 0 h 952"/>
                      <a:gd name="T14" fmla="*/ 0 w 91"/>
                      <a:gd name="T15" fmla="*/ 0 h 952"/>
                      <a:gd name="T16" fmla="*/ 0 w 91"/>
                      <a:gd name="T17" fmla="*/ 50 h 952"/>
                      <a:gd name="T18" fmla="*/ 46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5" name="Rectangle 49">
                    <a:extLst>
                      <a:ext uri="{FF2B5EF4-FFF2-40B4-BE49-F238E27FC236}">
                        <a16:creationId xmlns:a16="http://schemas.microsoft.com/office/drawing/2014/main" id="{77145DC6-BE26-45EA-BB08-57277F446DF7}"/>
                      </a:ext>
                    </a:extLst>
                  </p:cNvPr>
                  <p:cNvSpPr>
                    <a:spLocks noChangeArrowheads="1"/>
                  </p:cNvSpPr>
                  <p:nvPr/>
                </p:nvSpPr>
                <p:spPr bwMode="auto">
                  <a:xfrm>
                    <a:off x="4080" y="4160"/>
                    <a:ext cx="52"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a:cs typeface="Arial" pitchFamily="34" charset="0"/>
                      </a:rPr>
                      <a:t>0</a:t>
                    </a:r>
                    <a:endParaRPr lang="en-US" sz="2800">
                      <a:solidFill>
                        <a:srgbClr val="000000"/>
                      </a:solidFill>
                      <a:cs typeface="Arial" pitchFamily="34" charset="0"/>
                    </a:endParaRPr>
                  </a:p>
                </p:txBody>
              </p:sp>
              <p:sp>
                <p:nvSpPr>
                  <p:cNvPr id="116" name="Rectangle 50">
                    <a:extLst>
                      <a:ext uri="{FF2B5EF4-FFF2-40B4-BE49-F238E27FC236}">
                        <a16:creationId xmlns:a16="http://schemas.microsoft.com/office/drawing/2014/main" id="{654C1704-5499-46F7-B3BF-49BD6A677561}"/>
                      </a:ext>
                    </a:extLst>
                  </p:cNvPr>
                  <p:cNvSpPr>
                    <a:spLocks noChangeArrowheads="1"/>
                  </p:cNvSpPr>
                  <p:nvPr/>
                </p:nvSpPr>
                <p:spPr bwMode="auto">
                  <a:xfrm>
                    <a:off x="5036" y="4145"/>
                    <a:ext cx="53"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a:cs typeface="Arial" pitchFamily="34" charset="0"/>
                      </a:rPr>
                      <a:t>2</a:t>
                    </a:r>
                    <a:endParaRPr lang="en-US" sz="2800">
                      <a:solidFill>
                        <a:srgbClr val="000000"/>
                      </a:solidFill>
                      <a:cs typeface="Arial" pitchFamily="34" charset="0"/>
                    </a:endParaRPr>
                  </a:p>
                </p:txBody>
              </p:sp>
              <p:sp>
                <p:nvSpPr>
                  <p:cNvPr id="117" name="Rectangle 51">
                    <a:extLst>
                      <a:ext uri="{FF2B5EF4-FFF2-40B4-BE49-F238E27FC236}">
                        <a16:creationId xmlns:a16="http://schemas.microsoft.com/office/drawing/2014/main" id="{B5D6CCCD-08F6-442A-B360-2E28303769BF}"/>
                      </a:ext>
                    </a:extLst>
                  </p:cNvPr>
                  <p:cNvSpPr>
                    <a:spLocks noChangeArrowheads="1"/>
                  </p:cNvSpPr>
                  <p:nvPr/>
                </p:nvSpPr>
                <p:spPr bwMode="auto">
                  <a:xfrm>
                    <a:off x="5104" y="4133"/>
                    <a:ext cx="51"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Symbol" pitchFamily="18" charset="2"/>
                        <a:cs typeface="Arial" pitchFamily="34" charset="0"/>
                      </a:rPr>
                      <a:t>p</a:t>
                    </a:r>
                    <a:endParaRPr lang="en-US" sz="2800">
                      <a:solidFill>
                        <a:srgbClr val="000000"/>
                      </a:solidFill>
                      <a:cs typeface="Arial" pitchFamily="34" charset="0"/>
                    </a:endParaRPr>
                  </a:p>
                </p:txBody>
              </p:sp>
              <p:sp>
                <p:nvSpPr>
                  <p:cNvPr id="118" name="Freeform 52">
                    <a:extLst>
                      <a:ext uri="{FF2B5EF4-FFF2-40B4-BE49-F238E27FC236}">
                        <a16:creationId xmlns:a16="http://schemas.microsoft.com/office/drawing/2014/main" id="{7E7C8FFD-0DB9-48C1-A638-D4E03EB495D7}"/>
                      </a:ext>
                    </a:extLst>
                  </p:cNvPr>
                  <p:cNvSpPr>
                    <a:spLocks/>
                  </p:cNvSpPr>
                  <p:nvPr/>
                </p:nvSpPr>
                <p:spPr bwMode="auto">
                  <a:xfrm>
                    <a:off x="4329" y="4153"/>
                    <a:ext cx="53" cy="47"/>
                  </a:xfrm>
                  <a:custGeom>
                    <a:avLst/>
                    <a:gdLst>
                      <a:gd name="T0" fmla="*/ 474 w 474"/>
                      <a:gd name="T1" fmla="*/ 476 h 476"/>
                      <a:gd name="T2" fmla="*/ 238 w 474"/>
                      <a:gd name="T3" fmla="*/ 0 h 476"/>
                      <a:gd name="T4" fmla="*/ 0 w 474"/>
                      <a:gd name="T5" fmla="*/ 476 h 476"/>
                      <a:gd name="T6" fmla="*/ 474 w 474"/>
                      <a:gd name="T7" fmla="*/ 476 h 476"/>
                      <a:gd name="T8" fmla="*/ 238 w 474"/>
                      <a:gd name="T9" fmla="*/ 0 h 476"/>
                      <a:gd name="T10" fmla="*/ 474 w 474"/>
                      <a:gd name="T11" fmla="*/ 476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9" name="Freeform 53">
                    <a:extLst>
                      <a:ext uri="{FF2B5EF4-FFF2-40B4-BE49-F238E27FC236}">
                        <a16:creationId xmlns:a16="http://schemas.microsoft.com/office/drawing/2014/main" id="{0690F646-ABE3-45B8-ABF3-0AE66FD07A4F}"/>
                      </a:ext>
                    </a:extLst>
                  </p:cNvPr>
                  <p:cNvSpPr>
                    <a:spLocks/>
                  </p:cNvSpPr>
                  <p:nvPr/>
                </p:nvSpPr>
                <p:spPr bwMode="auto">
                  <a:xfrm>
                    <a:off x="4350" y="4196"/>
                    <a:ext cx="11" cy="76"/>
                  </a:xfrm>
                  <a:custGeom>
                    <a:avLst/>
                    <a:gdLst>
                      <a:gd name="T0" fmla="*/ 46 w 91"/>
                      <a:gd name="T1" fmla="*/ 760 h 760"/>
                      <a:gd name="T2" fmla="*/ 91 w 91"/>
                      <a:gd name="T3" fmla="*/ 760 h 760"/>
                      <a:gd name="T4" fmla="*/ 91 w 91"/>
                      <a:gd name="T5" fmla="*/ 0 h 760"/>
                      <a:gd name="T6" fmla="*/ 0 w 91"/>
                      <a:gd name="T7" fmla="*/ 0 h 760"/>
                      <a:gd name="T8" fmla="*/ 0 w 91"/>
                      <a:gd name="T9" fmla="*/ 760 h 760"/>
                      <a:gd name="T10" fmla="*/ 46 w 91"/>
                      <a:gd name="T11" fmla="*/ 760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grpSp>
            <p:sp>
              <p:nvSpPr>
                <p:cNvPr id="75" name="AutoShape 54">
                  <a:extLst>
                    <a:ext uri="{FF2B5EF4-FFF2-40B4-BE49-F238E27FC236}">
                      <a16:creationId xmlns:a16="http://schemas.microsoft.com/office/drawing/2014/main" id="{55E67B50-25CB-464D-84C1-737268BC117D}"/>
                    </a:ext>
                  </a:extLst>
                </p:cNvPr>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grpSp>
        </p:grpSp>
        <p:sp>
          <p:nvSpPr>
            <p:cNvPr id="71" name="Rectangle 55">
              <a:extLst>
                <a:ext uri="{FF2B5EF4-FFF2-40B4-BE49-F238E27FC236}">
                  <a16:creationId xmlns:a16="http://schemas.microsoft.com/office/drawing/2014/main" id="{11DCA1DC-2147-4B6F-AD34-E4C2868681FC}"/>
                </a:ext>
              </a:extLst>
            </p:cNvPr>
            <p:cNvSpPr>
              <a:spLocks noChangeArrowheads="1"/>
            </p:cNvSpPr>
            <p:nvPr/>
          </p:nvSpPr>
          <p:spPr bwMode="auto">
            <a:xfrm>
              <a:off x="3571" y="3975"/>
              <a:ext cx="221" cy="201"/>
            </a:xfrm>
            <a:prstGeom prst="rect">
              <a:avLst/>
            </a:prstGeom>
            <a:solidFill>
              <a:schemeClr val="bg1"/>
            </a:solidFill>
            <a:ln w="9525">
              <a:no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grpSp>
      <p:grpSp>
        <p:nvGrpSpPr>
          <p:cNvPr id="120" name="Group 46">
            <a:extLst>
              <a:ext uri="{FF2B5EF4-FFF2-40B4-BE49-F238E27FC236}">
                <a16:creationId xmlns:a16="http://schemas.microsoft.com/office/drawing/2014/main" id="{6C819F5F-8440-4AE9-8FC2-569CB632B236}"/>
              </a:ext>
            </a:extLst>
          </p:cNvPr>
          <p:cNvGrpSpPr>
            <a:grpSpLocks/>
          </p:cNvGrpSpPr>
          <p:nvPr/>
        </p:nvGrpSpPr>
        <p:grpSpPr bwMode="auto">
          <a:xfrm>
            <a:off x="6934200" y="3042320"/>
            <a:ext cx="1219200" cy="762000"/>
            <a:chOff x="6324600" y="4953000"/>
            <a:chExt cx="1219200" cy="762000"/>
          </a:xfrm>
        </p:grpSpPr>
        <p:cxnSp>
          <p:nvCxnSpPr>
            <p:cNvPr id="121" name="Straight Arrow Connector 31">
              <a:extLst>
                <a:ext uri="{FF2B5EF4-FFF2-40B4-BE49-F238E27FC236}">
                  <a16:creationId xmlns:a16="http://schemas.microsoft.com/office/drawing/2014/main" id="{07C84E7A-CD29-4FF8-9537-422568EA6641}"/>
                </a:ext>
              </a:extLst>
            </p:cNvPr>
            <p:cNvCxnSpPr>
              <a:cxnSpLocks noChangeShapeType="1"/>
            </p:cNvCxnSpPr>
            <p:nvPr/>
          </p:nvCxnSpPr>
          <p:spPr bwMode="auto">
            <a:xfrm>
              <a:off x="6705600" y="5334000"/>
              <a:ext cx="838200" cy="1588"/>
            </a:xfrm>
            <a:prstGeom prst="straightConnector1">
              <a:avLst/>
            </a:prstGeom>
            <a:noFill/>
            <a:ln w="28575" algn="ctr">
              <a:solidFill>
                <a:srgbClr val="002060"/>
              </a:solidFill>
              <a:round/>
              <a:headEnd/>
              <a:tailEnd type="arrow" w="med" len="med"/>
            </a:ln>
          </p:spPr>
        </p:cxnSp>
        <p:cxnSp>
          <p:nvCxnSpPr>
            <p:cNvPr id="122" name="Straight Arrow Connector 33">
              <a:extLst>
                <a:ext uri="{FF2B5EF4-FFF2-40B4-BE49-F238E27FC236}">
                  <a16:creationId xmlns:a16="http://schemas.microsoft.com/office/drawing/2014/main" id="{CB503D73-8AE4-4532-9A38-F178BAB2233F}"/>
                </a:ext>
              </a:extLst>
            </p:cNvPr>
            <p:cNvCxnSpPr>
              <a:cxnSpLocks noChangeShapeType="1"/>
            </p:cNvCxnSpPr>
            <p:nvPr/>
          </p:nvCxnSpPr>
          <p:spPr bwMode="auto">
            <a:xfrm rot="5400000" flipH="1" flipV="1">
              <a:off x="6705600" y="4953000"/>
              <a:ext cx="381000" cy="381000"/>
            </a:xfrm>
            <a:prstGeom prst="straightConnector1">
              <a:avLst/>
            </a:prstGeom>
            <a:noFill/>
            <a:ln w="28575" algn="ctr">
              <a:solidFill>
                <a:srgbClr val="002060"/>
              </a:solidFill>
              <a:round/>
              <a:headEnd/>
              <a:tailEnd type="arrow" w="med" len="med"/>
            </a:ln>
          </p:spPr>
        </p:cxnSp>
        <p:cxnSp>
          <p:nvCxnSpPr>
            <p:cNvPr id="123" name="Straight Arrow Connector 35">
              <a:extLst>
                <a:ext uri="{FF2B5EF4-FFF2-40B4-BE49-F238E27FC236}">
                  <a16:creationId xmlns:a16="http://schemas.microsoft.com/office/drawing/2014/main" id="{F01992BD-7922-47CA-A76E-9BE824EF0CF2}"/>
                </a:ext>
              </a:extLst>
            </p:cNvPr>
            <p:cNvCxnSpPr>
              <a:cxnSpLocks noChangeShapeType="1"/>
            </p:cNvCxnSpPr>
            <p:nvPr/>
          </p:nvCxnSpPr>
          <p:spPr bwMode="auto">
            <a:xfrm rot="5400000" flipH="1" flipV="1">
              <a:off x="6514306" y="5144294"/>
              <a:ext cx="382588" cy="1588"/>
            </a:xfrm>
            <a:prstGeom prst="straightConnector1">
              <a:avLst/>
            </a:prstGeom>
            <a:noFill/>
            <a:ln w="28575" algn="ctr">
              <a:solidFill>
                <a:srgbClr val="002060"/>
              </a:solidFill>
              <a:round/>
              <a:headEnd/>
              <a:tailEnd type="arrow" w="med" len="med"/>
            </a:ln>
          </p:spPr>
        </p:cxnSp>
        <p:cxnSp>
          <p:nvCxnSpPr>
            <p:cNvPr id="124" name="Straight Arrow Connector 37">
              <a:extLst>
                <a:ext uri="{FF2B5EF4-FFF2-40B4-BE49-F238E27FC236}">
                  <a16:creationId xmlns:a16="http://schemas.microsoft.com/office/drawing/2014/main" id="{A44AAA40-743B-4F1D-9D33-0155E48196DE}"/>
                </a:ext>
              </a:extLst>
            </p:cNvPr>
            <p:cNvCxnSpPr>
              <a:cxnSpLocks noChangeShapeType="1"/>
            </p:cNvCxnSpPr>
            <p:nvPr/>
          </p:nvCxnSpPr>
          <p:spPr bwMode="auto">
            <a:xfrm rot="16200000" flipV="1">
              <a:off x="6550024" y="5181600"/>
              <a:ext cx="154782" cy="154782"/>
            </a:xfrm>
            <a:prstGeom prst="straightConnector1">
              <a:avLst/>
            </a:prstGeom>
            <a:noFill/>
            <a:ln w="28575" algn="ctr">
              <a:solidFill>
                <a:srgbClr val="002060"/>
              </a:solidFill>
              <a:round/>
              <a:headEnd/>
              <a:tailEnd type="arrow" w="med" len="med"/>
            </a:ln>
          </p:spPr>
        </p:cxnSp>
        <p:cxnSp>
          <p:nvCxnSpPr>
            <p:cNvPr id="125" name="Straight Arrow Connector 39">
              <a:extLst>
                <a:ext uri="{FF2B5EF4-FFF2-40B4-BE49-F238E27FC236}">
                  <a16:creationId xmlns:a16="http://schemas.microsoft.com/office/drawing/2014/main" id="{C11A1AB6-67C4-4159-9AF5-FE60156F14D5}"/>
                </a:ext>
              </a:extLst>
            </p:cNvPr>
            <p:cNvCxnSpPr>
              <a:cxnSpLocks noChangeShapeType="1"/>
            </p:cNvCxnSpPr>
            <p:nvPr/>
          </p:nvCxnSpPr>
          <p:spPr bwMode="auto">
            <a:xfrm rot="10800000">
              <a:off x="6324600" y="5336382"/>
              <a:ext cx="380206" cy="1588"/>
            </a:xfrm>
            <a:prstGeom prst="straightConnector1">
              <a:avLst/>
            </a:prstGeom>
            <a:noFill/>
            <a:ln w="28575" algn="ctr">
              <a:solidFill>
                <a:srgbClr val="002060"/>
              </a:solidFill>
              <a:round/>
              <a:headEnd/>
              <a:tailEnd type="arrow" w="med" len="med"/>
            </a:ln>
          </p:spPr>
        </p:cxnSp>
        <p:cxnSp>
          <p:nvCxnSpPr>
            <p:cNvPr id="126" name="Straight Arrow Connector 42">
              <a:extLst>
                <a:ext uri="{FF2B5EF4-FFF2-40B4-BE49-F238E27FC236}">
                  <a16:creationId xmlns:a16="http://schemas.microsoft.com/office/drawing/2014/main" id="{8D74F08A-A180-4278-B5E2-2049620052D1}"/>
                </a:ext>
              </a:extLst>
            </p:cNvPr>
            <p:cNvCxnSpPr>
              <a:cxnSpLocks noChangeShapeType="1"/>
            </p:cNvCxnSpPr>
            <p:nvPr/>
          </p:nvCxnSpPr>
          <p:spPr bwMode="auto">
            <a:xfrm rot="5400000">
              <a:off x="6553200" y="5331618"/>
              <a:ext cx="154782" cy="154782"/>
            </a:xfrm>
            <a:prstGeom prst="straightConnector1">
              <a:avLst/>
            </a:prstGeom>
            <a:noFill/>
            <a:ln w="28575" algn="ctr">
              <a:solidFill>
                <a:srgbClr val="002060"/>
              </a:solidFill>
              <a:round/>
              <a:headEnd/>
              <a:tailEnd type="arrow" w="med" len="med"/>
            </a:ln>
          </p:spPr>
        </p:cxnSp>
        <p:cxnSp>
          <p:nvCxnSpPr>
            <p:cNvPr id="127" name="Straight Arrow Connector 43">
              <a:extLst>
                <a:ext uri="{FF2B5EF4-FFF2-40B4-BE49-F238E27FC236}">
                  <a16:creationId xmlns:a16="http://schemas.microsoft.com/office/drawing/2014/main" id="{746E373E-4652-4451-84AF-B741DD55EF97}"/>
                </a:ext>
              </a:extLst>
            </p:cNvPr>
            <p:cNvCxnSpPr>
              <a:cxnSpLocks noChangeShapeType="1"/>
            </p:cNvCxnSpPr>
            <p:nvPr/>
          </p:nvCxnSpPr>
          <p:spPr bwMode="auto">
            <a:xfrm rot="16200000" flipH="1">
              <a:off x="6515100" y="5522912"/>
              <a:ext cx="382588" cy="1588"/>
            </a:xfrm>
            <a:prstGeom prst="straightConnector1">
              <a:avLst/>
            </a:prstGeom>
            <a:noFill/>
            <a:ln w="28575" algn="ctr">
              <a:solidFill>
                <a:srgbClr val="002060"/>
              </a:solidFill>
              <a:round/>
              <a:headEnd/>
              <a:tailEnd type="arrow" w="med" len="med"/>
            </a:ln>
          </p:spPr>
        </p:cxnSp>
        <p:cxnSp>
          <p:nvCxnSpPr>
            <p:cNvPr id="128" name="Straight Arrow Connector 44">
              <a:extLst>
                <a:ext uri="{FF2B5EF4-FFF2-40B4-BE49-F238E27FC236}">
                  <a16:creationId xmlns:a16="http://schemas.microsoft.com/office/drawing/2014/main" id="{7601389F-0321-481C-AFA3-98557AAA5B78}"/>
                </a:ext>
              </a:extLst>
            </p:cNvPr>
            <p:cNvCxnSpPr>
              <a:cxnSpLocks noChangeShapeType="1"/>
            </p:cNvCxnSpPr>
            <p:nvPr/>
          </p:nvCxnSpPr>
          <p:spPr bwMode="auto">
            <a:xfrm rot="16200000" flipH="1">
              <a:off x="6701632" y="5337969"/>
              <a:ext cx="312737" cy="304800"/>
            </a:xfrm>
            <a:prstGeom prst="straightConnector1">
              <a:avLst/>
            </a:prstGeom>
            <a:noFill/>
            <a:ln w="28575" algn="ctr">
              <a:solidFill>
                <a:srgbClr val="002060"/>
              </a:solidFill>
              <a:round/>
              <a:headEnd/>
              <a:tailEnd type="arrow" w="med" len="med"/>
            </a:ln>
          </p:spPr>
        </p:cxnSp>
        <p:sp>
          <p:nvSpPr>
            <p:cNvPr id="129" name="Oval 27">
              <a:extLst>
                <a:ext uri="{FF2B5EF4-FFF2-40B4-BE49-F238E27FC236}">
                  <a16:creationId xmlns:a16="http://schemas.microsoft.com/office/drawing/2014/main" id="{D8886A56-B104-41AD-B127-9B3DE192A6D4}"/>
                </a:ext>
              </a:extLst>
            </p:cNvPr>
            <p:cNvSpPr>
              <a:spLocks noChangeArrowheads="1"/>
            </p:cNvSpPr>
            <p:nvPr/>
          </p:nvSpPr>
          <p:spPr bwMode="auto">
            <a:xfrm>
              <a:off x="6657976" y="5286376"/>
              <a:ext cx="76200" cy="76200"/>
            </a:xfrm>
            <a:prstGeom prst="ellipse">
              <a:avLst/>
            </a:prstGeom>
            <a:solidFill>
              <a:schemeClr val="tx1"/>
            </a:solidFill>
            <a:ln w="9525" algn="ctr">
              <a:solidFill>
                <a:schemeClr val="tx1"/>
              </a:solidFill>
              <a:round/>
              <a:headEnd/>
              <a:tailEnd/>
            </a:ln>
          </p:spPr>
          <p:txBody>
            <a:bodyPr/>
            <a:lstStyle/>
            <a:p>
              <a:pPr eaLnBrk="0" fontAlgn="base" hangingPunct="0">
                <a:spcBef>
                  <a:spcPct val="0"/>
                </a:spcBef>
                <a:spcAft>
                  <a:spcPct val="0"/>
                </a:spcAft>
              </a:pPr>
              <a:endParaRPr lang="en-US" sz="2400" b="1">
                <a:solidFill>
                  <a:srgbClr val="000000"/>
                </a:solidFill>
                <a:latin typeface="Times New Roman" pitchFamily="18" charset="0"/>
              </a:endParaRPr>
            </a:p>
          </p:txBody>
        </p:sp>
      </p:grpSp>
    </p:spTree>
    <p:extLst>
      <p:ext uri="{BB962C8B-B14F-4D97-AF65-F5344CB8AC3E}">
        <p14:creationId xmlns:p14="http://schemas.microsoft.com/office/powerpoint/2010/main" val="317742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25">
            <a:extLst>
              <a:ext uri="{FF2B5EF4-FFF2-40B4-BE49-F238E27FC236}">
                <a16:creationId xmlns:a16="http://schemas.microsoft.com/office/drawing/2014/main" id="{1504C13B-D06A-425B-850E-8488252C6E26}"/>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14691" name="Rectangle 3"/>
          <p:cNvSpPr>
            <a:spLocks noGrp="1" noChangeArrowheads="1"/>
          </p:cNvSpPr>
          <p:nvPr>
            <p:ph type="body" idx="1"/>
          </p:nvPr>
        </p:nvSpPr>
        <p:spPr>
          <a:xfrm>
            <a:off x="457200" y="1063557"/>
            <a:ext cx="8229600" cy="3395520"/>
          </a:xfrm>
        </p:spPr>
        <p:txBody>
          <a:bodyPr>
            <a:normAutofit/>
          </a:bodyPr>
          <a:lstStyle/>
          <a:p>
            <a:pPr eaLnBrk="1" hangingPunct="1"/>
            <a:r>
              <a:rPr lang="en-US" b="1" dirty="0"/>
              <a:t>S</a:t>
            </a:r>
            <a:r>
              <a:rPr lang="en-US" dirty="0"/>
              <a:t>cale </a:t>
            </a:r>
            <a:r>
              <a:rPr lang="en-US" b="1" dirty="0"/>
              <a:t>I</a:t>
            </a:r>
            <a:r>
              <a:rPr lang="en-US" dirty="0"/>
              <a:t>nvariant </a:t>
            </a:r>
            <a:r>
              <a:rPr lang="en-US" b="1" dirty="0"/>
              <a:t>F</a:t>
            </a:r>
            <a:r>
              <a:rPr lang="en-US" dirty="0"/>
              <a:t>eature </a:t>
            </a:r>
            <a:r>
              <a:rPr lang="en-US" b="1" dirty="0"/>
              <a:t>T</a:t>
            </a:r>
            <a:r>
              <a:rPr lang="en-US" dirty="0"/>
              <a:t>ransform</a:t>
            </a:r>
          </a:p>
          <a:p>
            <a:pPr eaLnBrk="1" hangingPunct="1"/>
            <a:r>
              <a:rPr lang="zh-CN" altLang="en-US" sz="2400" dirty="0"/>
              <a:t>以特征点为中心取</a:t>
            </a:r>
            <a:r>
              <a:rPr lang="en-US" altLang="zh-CN" sz="2400" dirty="0"/>
              <a:t>16*16</a:t>
            </a:r>
            <a:r>
              <a:rPr lang="zh-CN" altLang="en-US" sz="2400" dirty="0"/>
              <a:t>窗口</a:t>
            </a:r>
            <a:endParaRPr lang="en-US" altLang="zh-CN" sz="2400" dirty="0"/>
          </a:p>
          <a:p>
            <a:pPr eaLnBrk="1" hangingPunct="1"/>
            <a:r>
              <a:rPr lang="zh-CN" altLang="en-US" sz="2400" dirty="0"/>
              <a:t>将窗口进一步分成</a:t>
            </a:r>
            <a:r>
              <a:rPr lang="en-US" altLang="zh-CN" sz="2400" dirty="0"/>
              <a:t>16</a:t>
            </a:r>
            <a:r>
              <a:rPr lang="zh-CN" altLang="en-US" sz="2400" dirty="0"/>
              <a:t>个</a:t>
            </a:r>
            <a:r>
              <a:rPr lang="en-US" altLang="zh-CN" sz="2400" dirty="0"/>
              <a:t>4*4</a:t>
            </a:r>
            <a:r>
              <a:rPr lang="zh-CN" altLang="en-US" sz="2400" dirty="0"/>
              <a:t>的小块</a:t>
            </a:r>
            <a:endParaRPr lang="en-US" altLang="zh-CN" sz="2400" dirty="0"/>
          </a:p>
          <a:p>
            <a:pPr eaLnBrk="1" hangingPunct="1"/>
            <a:r>
              <a:rPr lang="zh-CN" altLang="en-US" sz="2400" dirty="0"/>
              <a:t>在每一个图像小块中计算方向梯度直方图，含有八个方向的梯度信息</a:t>
            </a:r>
            <a:endParaRPr lang="en-US" altLang="zh-CN" sz="2400" dirty="0"/>
          </a:p>
          <a:p>
            <a:pPr eaLnBrk="1" hangingPunct="1"/>
            <a:r>
              <a:rPr lang="zh-CN" altLang="en-US" sz="2400" dirty="0"/>
              <a:t>形成</a:t>
            </a:r>
            <a:r>
              <a:rPr lang="en-US" altLang="zh-CN" sz="2400" dirty="0"/>
              <a:t>4*4*8=128</a:t>
            </a:r>
            <a:r>
              <a:rPr lang="zh-CN" altLang="en-US" sz="2400" dirty="0"/>
              <a:t>维的特征向量</a:t>
            </a:r>
            <a:endParaRPr lang="en-US" sz="2400" dirty="0"/>
          </a:p>
        </p:txBody>
      </p:sp>
      <p:sp>
        <p:nvSpPr>
          <p:cNvPr id="114692" name="Rectangle 4"/>
          <p:cNvSpPr>
            <a:spLocks noGrp="1" noChangeArrowheads="1"/>
          </p:cNvSpPr>
          <p:nvPr>
            <p:ph type="title"/>
          </p:nvPr>
        </p:nvSpPr>
        <p:spPr/>
        <p:txBody>
          <a:bodyPr/>
          <a:lstStyle/>
          <a:p>
            <a:pPr eaLnBrk="1" hangingPunct="1"/>
            <a:r>
              <a:rPr lang="zh-CN" altLang="en-US" dirty="0"/>
              <a:t>特征描述：</a:t>
            </a:r>
            <a:r>
              <a:rPr lang="en-US" dirty="0"/>
              <a:t>SIFT</a:t>
            </a:r>
            <a:r>
              <a:rPr lang="zh-CN" altLang="en-US" dirty="0"/>
              <a:t>方法</a:t>
            </a:r>
            <a:endParaRPr lang="en-US" dirty="0"/>
          </a:p>
        </p:txBody>
      </p:sp>
      <p:sp>
        <p:nvSpPr>
          <p:cNvPr id="114722" name="Rectangle 34"/>
          <p:cNvSpPr>
            <a:spLocks noChangeArrowheads="1"/>
          </p:cNvSpPr>
          <p:nvPr/>
        </p:nvSpPr>
        <p:spPr bwMode="auto">
          <a:xfrm>
            <a:off x="1187624" y="4459000"/>
            <a:ext cx="6517111" cy="507831"/>
          </a:xfrm>
          <a:prstGeom prst="rect">
            <a:avLst/>
          </a:prstGeom>
          <a:noFill/>
          <a:ln w="9525">
            <a:noFill/>
            <a:miter lim="800000"/>
            <a:headEnd/>
            <a:tailEnd/>
          </a:ln>
        </p:spPr>
        <p:txBody>
          <a:bodyPr anchor="ctr">
            <a:spAutoFit/>
          </a:bodyPr>
          <a:lstStyle/>
          <a:p>
            <a:pPr eaLnBrk="0" fontAlgn="base" hangingPunct="0">
              <a:spcBef>
                <a:spcPct val="0"/>
              </a:spcBef>
              <a:spcAft>
                <a:spcPct val="0"/>
              </a:spcAft>
            </a:pPr>
            <a:r>
              <a:rPr lang="en-US" sz="1350" dirty="0">
                <a:solidFill>
                  <a:srgbClr val="000000"/>
                </a:solidFill>
                <a:cs typeface="Arial" pitchFamily="34" charset="0"/>
              </a:rPr>
              <a:t>David G. Lowe. </a:t>
            </a:r>
            <a:r>
              <a:rPr lang="en-US" sz="1350" dirty="0">
                <a:solidFill>
                  <a:srgbClr val="000000"/>
                </a:solidFill>
                <a:cs typeface="Arial" pitchFamily="34" charset="0"/>
                <a:hlinkClick r:id="rId4"/>
              </a:rPr>
              <a:t>"Distinctive image features from scale-invariant </a:t>
            </a:r>
            <a:r>
              <a:rPr lang="en-US" sz="1350" dirty="0" err="1">
                <a:solidFill>
                  <a:srgbClr val="000000"/>
                </a:solidFill>
                <a:cs typeface="Arial" pitchFamily="34" charset="0"/>
                <a:hlinkClick r:id="rId4"/>
              </a:rPr>
              <a:t>keypoints</a:t>
            </a:r>
            <a:r>
              <a:rPr lang="en-US" sz="1350" dirty="0">
                <a:solidFill>
                  <a:srgbClr val="000000"/>
                </a:solidFill>
                <a:cs typeface="Arial" pitchFamily="34" charset="0"/>
                <a:hlinkClick r:id="rId4"/>
              </a:rPr>
              <a:t>.”</a:t>
            </a:r>
            <a:r>
              <a:rPr lang="en-US" sz="1350" dirty="0">
                <a:solidFill>
                  <a:srgbClr val="000000"/>
                </a:solidFill>
                <a:cs typeface="Arial" pitchFamily="34" charset="0"/>
              </a:rPr>
              <a:t> </a:t>
            </a:r>
            <a:r>
              <a:rPr lang="en-US" sz="1350" i="1" dirty="0">
                <a:solidFill>
                  <a:srgbClr val="000000"/>
                </a:solidFill>
                <a:cs typeface="Arial" pitchFamily="34" charset="0"/>
              </a:rPr>
              <a:t>IJCV</a:t>
            </a:r>
            <a:r>
              <a:rPr lang="en-US" sz="1350" dirty="0">
                <a:solidFill>
                  <a:srgbClr val="000000"/>
                </a:solidFill>
                <a:cs typeface="Arial" pitchFamily="34" charset="0"/>
              </a:rPr>
              <a:t> 60 (2), pp. 91-110, 2004. </a:t>
            </a:r>
          </a:p>
        </p:txBody>
      </p:sp>
    </p:spTree>
    <p:extLst>
      <p:ext uri="{BB962C8B-B14F-4D97-AF65-F5344CB8AC3E}">
        <p14:creationId xmlns:p14="http://schemas.microsoft.com/office/powerpoint/2010/main" val="3363551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25">
            <a:extLst>
              <a:ext uri="{FF2B5EF4-FFF2-40B4-BE49-F238E27FC236}">
                <a16:creationId xmlns:a16="http://schemas.microsoft.com/office/drawing/2014/main" id="{1504C13B-D06A-425B-850E-8488252C6E26}"/>
              </a:ext>
            </a:extLst>
          </p:cNvPr>
          <p:cNvPicPr>
            <a:picLocks noChangeAspect="1"/>
          </p:cNvPicPr>
          <p:nvPr/>
        </p:nvPicPr>
        <p:blipFill rotWithShape="1">
          <a:blip r:embed="rId3"/>
          <a:srcRect t="-1" b="74746"/>
          <a:stretch/>
        </p:blipFill>
        <p:spPr>
          <a:xfrm>
            <a:off x="0" y="3196406"/>
            <a:ext cx="9144000" cy="1948681"/>
          </a:xfrm>
          <a:prstGeom prst="rect">
            <a:avLst/>
          </a:prstGeom>
        </p:spPr>
      </p:pic>
      <p:pic>
        <p:nvPicPr>
          <p:cNvPr id="1026" name="Picture 2">
            <a:extLst>
              <a:ext uri="{FF2B5EF4-FFF2-40B4-BE49-F238E27FC236}">
                <a16:creationId xmlns:a16="http://schemas.microsoft.com/office/drawing/2014/main" id="{1EA9742E-0ED3-4A57-8E5D-B670DC753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578" y="997420"/>
            <a:ext cx="3901440" cy="1950720"/>
          </a:xfrm>
          <a:prstGeom prst="rect">
            <a:avLst/>
          </a:prstGeom>
          <a:noFill/>
          <a:extLst>
            <a:ext uri="{909E8E84-426E-40DD-AFC4-6F175D3DCCD1}">
              <a14:hiddenFill xmlns:a14="http://schemas.microsoft.com/office/drawing/2010/main">
                <a:solidFill>
                  <a:srgbClr val="FFFFFF"/>
                </a:solidFill>
              </a14:hiddenFill>
            </a:ext>
          </a:extLst>
        </p:spPr>
      </p:pic>
      <p:sp>
        <p:nvSpPr>
          <p:cNvPr id="114692" name="Rectangle 4"/>
          <p:cNvSpPr>
            <a:spLocks noGrp="1" noChangeArrowheads="1"/>
          </p:cNvSpPr>
          <p:nvPr>
            <p:ph type="title"/>
          </p:nvPr>
        </p:nvSpPr>
        <p:spPr/>
        <p:txBody>
          <a:bodyPr/>
          <a:lstStyle/>
          <a:p>
            <a:pPr eaLnBrk="1" hangingPunct="1"/>
            <a:r>
              <a:rPr lang="zh-CN" altLang="en-US" dirty="0"/>
              <a:t>梯度方向直方图</a:t>
            </a:r>
            <a:endParaRPr lang="en-US" dirty="0"/>
          </a:p>
        </p:txBody>
      </p:sp>
      <p:sp>
        <p:nvSpPr>
          <p:cNvPr id="114722" name="Rectangle 34"/>
          <p:cNvSpPr>
            <a:spLocks noChangeArrowheads="1"/>
          </p:cNvSpPr>
          <p:nvPr/>
        </p:nvSpPr>
        <p:spPr bwMode="auto">
          <a:xfrm>
            <a:off x="1313445" y="4513628"/>
            <a:ext cx="6517111" cy="507831"/>
          </a:xfrm>
          <a:prstGeom prst="rect">
            <a:avLst/>
          </a:prstGeom>
          <a:noFill/>
          <a:ln w="9525">
            <a:noFill/>
            <a:miter lim="800000"/>
            <a:headEnd/>
            <a:tailEnd/>
          </a:ln>
        </p:spPr>
        <p:txBody>
          <a:bodyPr anchor="ctr">
            <a:spAutoFit/>
          </a:bodyPr>
          <a:lstStyle/>
          <a:p>
            <a:pPr eaLnBrk="0" fontAlgn="base" hangingPunct="0">
              <a:spcBef>
                <a:spcPct val="0"/>
              </a:spcBef>
              <a:spcAft>
                <a:spcPct val="0"/>
              </a:spcAft>
            </a:pPr>
            <a:r>
              <a:rPr lang="en-US" sz="1350" dirty="0">
                <a:solidFill>
                  <a:srgbClr val="000000"/>
                </a:solidFill>
                <a:cs typeface="Arial" pitchFamily="34" charset="0"/>
              </a:rPr>
              <a:t>David G. Lowe. </a:t>
            </a:r>
            <a:r>
              <a:rPr lang="en-US" sz="1350" dirty="0">
                <a:solidFill>
                  <a:srgbClr val="000000"/>
                </a:solidFill>
                <a:cs typeface="Arial" pitchFamily="34" charset="0"/>
                <a:hlinkClick r:id="rId5"/>
              </a:rPr>
              <a:t>"Distinctive image features from scale-invariant </a:t>
            </a:r>
            <a:r>
              <a:rPr lang="en-US" sz="1350" dirty="0" err="1">
                <a:solidFill>
                  <a:srgbClr val="000000"/>
                </a:solidFill>
                <a:cs typeface="Arial" pitchFamily="34" charset="0"/>
                <a:hlinkClick r:id="rId5"/>
              </a:rPr>
              <a:t>keypoints</a:t>
            </a:r>
            <a:r>
              <a:rPr lang="en-US" sz="1350" dirty="0">
                <a:solidFill>
                  <a:srgbClr val="000000"/>
                </a:solidFill>
                <a:cs typeface="Arial" pitchFamily="34" charset="0"/>
                <a:hlinkClick r:id="rId5"/>
              </a:rPr>
              <a:t>.”</a:t>
            </a:r>
            <a:r>
              <a:rPr lang="en-US" sz="1350" dirty="0">
                <a:solidFill>
                  <a:srgbClr val="000000"/>
                </a:solidFill>
                <a:cs typeface="Arial" pitchFamily="34" charset="0"/>
              </a:rPr>
              <a:t> </a:t>
            </a:r>
            <a:r>
              <a:rPr lang="en-US" sz="1350" i="1" dirty="0">
                <a:solidFill>
                  <a:srgbClr val="000000"/>
                </a:solidFill>
                <a:cs typeface="Arial" pitchFamily="34" charset="0"/>
              </a:rPr>
              <a:t>IJCV</a:t>
            </a:r>
            <a:r>
              <a:rPr lang="en-US" sz="1350" dirty="0">
                <a:solidFill>
                  <a:srgbClr val="000000"/>
                </a:solidFill>
                <a:cs typeface="Arial" pitchFamily="34" charset="0"/>
              </a:rPr>
              <a:t> 60 (2), pp. 91-110, 2004. </a:t>
            </a:r>
          </a:p>
        </p:txBody>
      </p:sp>
      <p:pic>
        <p:nvPicPr>
          <p:cNvPr id="1028" name="Picture 4">
            <a:extLst>
              <a:ext uri="{FF2B5EF4-FFF2-40B4-BE49-F238E27FC236}">
                <a16:creationId xmlns:a16="http://schemas.microsoft.com/office/drawing/2014/main" id="{7262521E-9F01-46AB-A042-1888B1271FF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937" t="8848" r="52539" b="7855"/>
          <a:stretch/>
        </p:blipFill>
        <p:spPr bwMode="auto">
          <a:xfrm>
            <a:off x="3031670" y="3530087"/>
            <a:ext cx="1116124" cy="9724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176F23B-6547-4D65-8857-16A621E33B77}"/>
              </a:ext>
            </a:extLst>
          </p:cNvPr>
          <p:cNvSpPr/>
          <p:nvPr/>
        </p:nvSpPr>
        <p:spPr>
          <a:xfrm>
            <a:off x="5832139" y="1959665"/>
            <a:ext cx="384803" cy="36933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6" name="Straight Arrow Connector 5">
            <a:extLst>
              <a:ext uri="{FF2B5EF4-FFF2-40B4-BE49-F238E27FC236}">
                <a16:creationId xmlns:a16="http://schemas.microsoft.com/office/drawing/2014/main" id="{8D11E567-1B4D-4693-90F1-3BA95384B1B8}"/>
              </a:ext>
            </a:extLst>
          </p:cNvPr>
          <p:cNvCxnSpPr>
            <a:cxnSpLocks/>
          </p:cNvCxnSpPr>
          <p:nvPr/>
        </p:nvCxnSpPr>
        <p:spPr>
          <a:xfrm flipH="1">
            <a:off x="3311860" y="2380779"/>
            <a:ext cx="2640051" cy="11493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5592EE69-D4FB-407C-AD20-FF736B7057DE}"/>
              </a:ext>
            </a:extLst>
          </p:cNvPr>
          <p:cNvCxnSpPr>
            <a:cxnSpLocks/>
          </p:cNvCxnSpPr>
          <p:nvPr/>
        </p:nvCxnSpPr>
        <p:spPr>
          <a:xfrm flipV="1">
            <a:off x="6296164" y="2655599"/>
            <a:ext cx="1612090" cy="1043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8E7E04E6-BABA-414C-8A5D-39B23B26B5A3}"/>
              </a:ext>
            </a:extLst>
          </p:cNvPr>
          <p:cNvSpPr txBox="1"/>
          <p:nvPr/>
        </p:nvSpPr>
        <p:spPr>
          <a:xfrm>
            <a:off x="5765710" y="1959666"/>
            <a:ext cx="530454" cy="369332"/>
          </a:xfrm>
          <a:prstGeom prst="rect">
            <a:avLst/>
          </a:prstGeom>
          <a:noFill/>
        </p:spPr>
        <p:txBody>
          <a:bodyPr wrap="square" rtlCol="0">
            <a:spAutoFit/>
          </a:bodyPr>
          <a:lstStyle/>
          <a:p>
            <a:r>
              <a:rPr lang="en-US" altLang="zh-CN" dirty="0">
                <a:solidFill>
                  <a:srgbClr val="FF0000"/>
                </a:solidFill>
              </a:rPr>
              <a:t>Cell</a:t>
            </a:r>
            <a:endParaRPr lang="zh-CN" altLang="en-US" dirty="0">
              <a:solidFill>
                <a:srgbClr val="FF0000"/>
              </a:solidFill>
            </a:endParaRPr>
          </a:p>
        </p:txBody>
      </p:sp>
      <p:grpSp>
        <p:nvGrpSpPr>
          <p:cNvPr id="75" name="Group 46">
            <a:extLst>
              <a:ext uri="{FF2B5EF4-FFF2-40B4-BE49-F238E27FC236}">
                <a16:creationId xmlns:a16="http://schemas.microsoft.com/office/drawing/2014/main" id="{4C038581-8007-48C5-8DFF-B6762BB075AE}"/>
              </a:ext>
            </a:extLst>
          </p:cNvPr>
          <p:cNvGrpSpPr>
            <a:grpSpLocks/>
          </p:cNvGrpSpPr>
          <p:nvPr/>
        </p:nvGrpSpPr>
        <p:grpSpPr bwMode="auto">
          <a:xfrm>
            <a:off x="5951912" y="3739725"/>
            <a:ext cx="569621" cy="639683"/>
            <a:chOff x="6324600" y="4953000"/>
            <a:chExt cx="880286" cy="762000"/>
          </a:xfrm>
        </p:grpSpPr>
        <p:cxnSp>
          <p:nvCxnSpPr>
            <p:cNvPr id="76" name="Straight Arrow Connector 31">
              <a:extLst>
                <a:ext uri="{FF2B5EF4-FFF2-40B4-BE49-F238E27FC236}">
                  <a16:creationId xmlns:a16="http://schemas.microsoft.com/office/drawing/2014/main" id="{D48A7FAE-1B45-4599-A2F3-81D3D41B838A}"/>
                </a:ext>
              </a:extLst>
            </p:cNvPr>
            <p:cNvCxnSpPr>
              <a:cxnSpLocks noChangeShapeType="1"/>
            </p:cNvCxnSpPr>
            <p:nvPr/>
          </p:nvCxnSpPr>
          <p:spPr bwMode="auto">
            <a:xfrm flipV="1">
              <a:off x="6705600" y="5330338"/>
              <a:ext cx="499286" cy="3662"/>
            </a:xfrm>
            <a:prstGeom prst="straightConnector1">
              <a:avLst/>
            </a:prstGeom>
            <a:noFill/>
            <a:ln w="28575" algn="ctr">
              <a:solidFill>
                <a:srgbClr val="002060"/>
              </a:solidFill>
              <a:round/>
              <a:headEnd/>
              <a:tailEnd type="arrow" w="med" len="med"/>
            </a:ln>
          </p:spPr>
        </p:cxnSp>
        <p:cxnSp>
          <p:nvCxnSpPr>
            <p:cNvPr id="77" name="Straight Arrow Connector 33">
              <a:extLst>
                <a:ext uri="{FF2B5EF4-FFF2-40B4-BE49-F238E27FC236}">
                  <a16:creationId xmlns:a16="http://schemas.microsoft.com/office/drawing/2014/main" id="{8280A510-7FC4-4F23-A948-1C2368AF1F3F}"/>
                </a:ext>
              </a:extLst>
            </p:cNvPr>
            <p:cNvCxnSpPr>
              <a:cxnSpLocks noChangeShapeType="1"/>
            </p:cNvCxnSpPr>
            <p:nvPr/>
          </p:nvCxnSpPr>
          <p:spPr bwMode="auto">
            <a:xfrm rot="5400000" flipH="1" flipV="1">
              <a:off x="6705600" y="4953000"/>
              <a:ext cx="381000" cy="381000"/>
            </a:xfrm>
            <a:prstGeom prst="straightConnector1">
              <a:avLst/>
            </a:prstGeom>
            <a:noFill/>
            <a:ln w="28575" algn="ctr">
              <a:solidFill>
                <a:srgbClr val="002060"/>
              </a:solidFill>
              <a:round/>
              <a:headEnd/>
              <a:tailEnd type="arrow" w="med" len="med"/>
            </a:ln>
          </p:spPr>
        </p:cxnSp>
        <p:cxnSp>
          <p:nvCxnSpPr>
            <p:cNvPr id="78" name="Straight Arrow Connector 35">
              <a:extLst>
                <a:ext uri="{FF2B5EF4-FFF2-40B4-BE49-F238E27FC236}">
                  <a16:creationId xmlns:a16="http://schemas.microsoft.com/office/drawing/2014/main" id="{77231629-8B78-4CFA-8748-7D75AE5CFB8A}"/>
                </a:ext>
              </a:extLst>
            </p:cNvPr>
            <p:cNvCxnSpPr>
              <a:cxnSpLocks noChangeShapeType="1"/>
            </p:cNvCxnSpPr>
            <p:nvPr/>
          </p:nvCxnSpPr>
          <p:spPr bwMode="auto">
            <a:xfrm rot="5400000" flipH="1" flipV="1">
              <a:off x="6514306" y="5144294"/>
              <a:ext cx="382588" cy="1588"/>
            </a:xfrm>
            <a:prstGeom prst="straightConnector1">
              <a:avLst/>
            </a:prstGeom>
            <a:noFill/>
            <a:ln w="28575" algn="ctr">
              <a:solidFill>
                <a:srgbClr val="002060"/>
              </a:solidFill>
              <a:round/>
              <a:headEnd/>
              <a:tailEnd type="arrow" w="med" len="med"/>
            </a:ln>
          </p:spPr>
        </p:cxnSp>
        <p:cxnSp>
          <p:nvCxnSpPr>
            <p:cNvPr id="79" name="Straight Arrow Connector 37">
              <a:extLst>
                <a:ext uri="{FF2B5EF4-FFF2-40B4-BE49-F238E27FC236}">
                  <a16:creationId xmlns:a16="http://schemas.microsoft.com/office/drawing/2014/main" id="{1980812A-BC05-4460-B1D1-13BD80BDFDE1}"/>
                </a:ext>
              </a:extLst>
            </p:cNvPr>
            <p:cNvCxnSpPr>
              <a:cxnSpLocks noChangeShapeType="1"/>
            </p:cNvCxnSpPr>
            <p:nvPr/>
          </p:nvCxnSpPr>
          <p:spPr bwMode="auto">
            <a:xfrm rot="16200000" flipV="1">
              <a:off x="6550024" y="5181600"/>
              <a:ext cx="154782" cy="154782"/>
            </a:xfrm>
            <a:prstGeom prst="straightConnector1">
              <a:avLst/>
            </a:prstGeom>
            <a:noFill/>
            <a:ln w="28575" algn="ctr">
              <a:solidFill>
                <a:srgbClr val="002060"/>
              </a:solidFill>
              <a:round/>
              <a:headEnd/>
              <a:tailEnd type="arrow" w="med" len="med"/>
            </a:ln>
          </p:spPr>
        </p:cxnSp>
        <p:cxnSp>
          <p:nvCxnSpPr>
            <p:cNvPr id="80" name="Straight Arrow Connector 39">
              <a:extLst>
                <a:ext uri="{FF2B5EF4-FFF2-40B4-BE49-F238E27FC236}">
                  <a16:creationId xmlns:a16="http://schemas.microsoft.com/office/drawing/2014/main" id="{B25BB3D7-798F-45FF-8698-7716463B9F77}"/>
                </a:ext>
              </a:extLst>
            </p:cNvPr>
            <p:cNvCxnSpPr>
              <a:cxnSpLocks noChangeShapeType="1"/>
            </p:cNvCxnSpPr>
            <p:nvPr/>
          </p:nvCxnSpPr>
          <p:spPr bwMode="auto">
            <a:xfrm rot="10800000">
              <a:off x="6324600" y="5336382"/>
              <a:ext cx="380206" cy="1588"/>
            </a:xfrm>
            <a:prstGeom prst="straightConnector1">
              <a:avLst/>
            </a:prstGeom>
            <a:noFill/>
            <a:ln w="28575" algn="ctr">
              <a:solidFill>
                <a:srgbClr val="002060"/>
              </a:solidFill>
              <a:round/>
              <a:headEnd/>
              <a:tailEnd type="arrow" w="med" len="med"/>
            </a:ln>
          </p:spPr>
        </p:cxnSp>
        <p:cxnSp>
          <p:nvCxnSpPr>
            <p:cNvPr id="81" name="Straight Arrow Connector 42">
              <a:extLst>
                <a:ext uri="{FF2B5EF4-FFF2-40B4-BE49-F238E27FC236}">
                  <a16:creationId xmlns:a16="http://schemas.microsoft.com/office/drawing/2014/main" id="{E1FFC962-027B-4700-AFB3-F2071D7528B1}"/>
                </a:ext>
              </a:extLst>
            </p:cNvPr>
            <p:cNvCxnSpPr>
              <a:cxnSpLocks noChangeShapeType="1"/>
            </p:cNvCxnSpPr>
            <p:nvPr/>
          </p:nvCxnSpPr>
          <p:spPr bwMode="auto">
            <a:xfrm rot="5400000">
              <a:off x="6553200" y="5331618"/>
              <a:ext cx="154782" cy="154782"/>
            </a:xfrm>
            <a:prstGeom prst="straightConnector1">
              <a:avLst/>
            </a:prstGeom>
            <a:noFill/>
            <a:ln w="28575" algn="ctr">
              <a:solidFill>
                <a:srgbClr val="002060"/>
              </a:solidFill>
              <a:round/>
              <a:headEnd/>
              <a:tailEnd type="arrow" w="med" len="med"/>
            </a:ln>
          </p:spPr>
        </p:cxnSp>
        <p:cxnSp>
          <p:nvCxnSpPr>
            <p:cNvPr id="82" name="Straight Arrow Connector 43">
              <a:extLst>
                <a:ext uri="{FF2B5EF4-FFF2-40B4-BE49-F238E27FC236}">
                  <a16:creationId xmlns:a16="http://schemas.microsoft.com/office/drawing/2014/main" id="{623D08C7-F8BA-4574-99FD-958F758B22D9}"/>
                </a:ext>
              </a:extLst>
            </p:cNvPr>
            <p:cNvCxnSpPr>
              <a:cxnSpLocks noChangeShapeType="1"/>
            </p:cNvCxnSpPr>
            <p:nvPr/>
          </p:nvCxnSpPr>
          <p:spPr bwMode="auto">
            <a:xfrm rot="16200000" flipH="1">
              <a:off x="6515100" y="5522912"/>
              <a:ext cx="382588" cy="1588"/>
            </a:xfrm>
            <a:prstGeom prst="straightConnector1">
              <a:avLst/>
            </a:prstGeom>
            <a:noFill/>
            <a:ln w="28575" algn="ctr">
              <a:solidFill>
                <a:srgbClr val="002060"/>
              </a:solidFill>
              <a:round/>
              <a:headEnd/>
              <a:tailEnd type="arrow" w="med" len="med"/>
            </a:ln>
          </p:spPr>
        </p:cxnSp>
        <p:cxnSp>
          <p:nvCxnSpPr>
            <p:cNvPr id="83" name="Straight Arrow Connector 44">
              <a:extLst>
                <a:ext uri="{FF2B5EF4-FFF2-40B4-BE49-F238E27FC236}">
                  <a16:creationId xmlns:a16="http://schemas.microsoft.com/office/drawing/2014/main" id="{F91FED0E-E285-4B46-8C31-336E874FE8B3}"/>
                </a:ext>
              </a:extLst>
            </p:cNvPr>
            <p:cNvCxnSpPr>
              <a:cxnSpLocks noChangeShapeType="1"/>
            </p:cNvCxnSpPr>
            <p:nvPr/>
          </p:nvCxnSpPr>
          <p:spPr bwMode="auto">
            <a:xfrm rot="16200000" flipH="1">
              <a:off x="6701632" y="5337969"/>
              <a:ext cx="312737" cy="304800"/>
            </a:xfrm>
            <a:prstGeom prst="straightConnector1">
              <a:avLst/>
            </a:prstGeom>
            <a:noFill/>
            <a:ln w="28575" algn="ctr">
              <a:solidFill>
                <a:srgbClr val="002060"/>
              </a:solidFill>
              <a:round/>
              <a:headEnd/>
              <a:tailEnd type="arrow" w="med" len="med"/>
            </a:ln>
          </p:spPr>
        </p:cxnSp>
        <p:sp>
          <p:nvSpPr>
            <p:cNvPr id="84" name="Oval 27">
              <a:extLst>
                <a:ext uri="{FF2B5EF4-FFF2-40B4-BE49-F238E27FC236}">
                  <a16:creationId xmlns:a16="http://schemas.microsoft.com/office/drawing/2014/main" id="{6D858B18-5EA5-4177-9B8A-688BB425BB5E}"/>
                </a:ext>
              </a:extLst>
            </p:cNvPr>
            <p:cNvSpPr>
              <a:spLocks noChangeArrowheads="1"/>
            </p:cNvSpPr>
            <p:nvPr/>
          </p:nvSpPr>
          <p:spPr bwMode="auto">
            <a:xfrm>
              <a:off x="6657976" y="5286376"/>
              <a:ext cx="76200" cy="76200"/>
            </a:xfrm>
            <a:prstGeom prst="ellipse">
              <a:avLst/>
            </a:prstGeom>
            <a:solidFill>
              <a:schemeClr val="tx1"/>
            </a:solidFill>
            <a:ln w="9525" algn="ctr">
              <a:solidFill>
                <a:schemeClr val="tx1"/>
              </a:solidFill>
              <a:round/>
              <a:headEnd/>
              <a:tailEnd/>
            </a:ln>
          </p:spPr>
          <p:txBody>
            <a:bodyPr/>
            <a:lstStyle/>
            <a:p>
              <a:pPr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101" name="Group 9">
            <a:extLst>
              <a:ext uri="{FF2B5EF4-FFF2-40B4-BE49-F238E27FC236}">
                <a16:creationId xmlns:a16="http://schemas.microsoft.com/office/drawing/2014/main" id="{E538AA06-036C-40AA-B43F-963FC3339D12}"/>
              </a:ext>
            </a:extLst>
          </p:cNvPr>
          <p:cNvGrpSpPr>
            <a:grpSpLocks/>
          </p:cNvGrpSpPr>
          <p:nvPr/>
        </p:nvGrpSpPr>
        <p:grpSpPr bwMode="auto">
          <a:xfrm>
            <a:off x="4561169" y="3688668"/>
            <a:ext cx="838923" cy="820437"/>
            <a:chOff x="4080" y="3573"/>
            <a:chExt cx="1075" cy="699"/>
          </a:xfrm>
        </p:grpSpPr>
        <p:sp>
          <p:nvSpPr>
            <p:cNvPr id="103" name="Freeform 10">
              <a:extLst>
                <a:ext uri="{FF2B5EF4-FFF2-40B4-BE49-F238E27FC236}">
                  <a16:creationId xmlns:a16="http://schemas.microsoft.com/office/drawing/2014/main" id="{F13C71CF-3BAA-4935-A315-51B086D5BE76}"/>
                </a:ext>
              </a:extLst>
            </p:cNvPr>
            <p:cNvSpPr>
              <a:spLocks/>
            </p:cNvSpPr>
            <p:nvPr/>
          </p:nvSpPr>
          <p:spPr bwMode="auto">
            <a:xfrm>
              <a:off x="4129" y="3573"/>
              <a:ext cx="958" cy="11"/>
            </a:xfrm>
            <a:custGeom>
              <a:avLst/>
              <a:gdLst>
                <a:gd name="T0" fmla="*/ 8621 w 8621"/>
                <a:gd name="T1" fmla="*/ 51 h 101"/>
                <a:gd name="T2" fmla="*/ 8576 w 8621"/>
                <a:gd name="T3" fmla="*/ 0 h 101"/>
                <a:gd name="T4" fmla="*/ 0 w 8621"/>
                <a:gd name="T5" fmla="*/ 0 h 101"/>
                <a:gd name="T6" fmla="*/ 0 w 8621"/>
                <a:gd name="T7" fmla="*/ 101 h 101"/>
                <a:gd name="T8" fmla="*/ 8576 w 8621"/>
                <a:gd name="T9" fmla="*/ 101 h 101"/>
                <a:gd name="T10" fmla="*/ 8530 w 8621"/>
                <a:gd name="T11" fmla="*/ 51 h 101"/>
                <a:gd name="T12" fmla="*/ 8621 w 8621"/>
                <a:gd name="T13" fmla="*/ 51 h 101"/>
                <a:gd name="T14" fmla="*/ 8621 w 8621"/>
                <a:gd name="T15" fmla="*/ 0 h 101"/>
                <a:gd name="T16" fmla="*/ 8576 w 8621"/>
                <a:gd name="T17" fmla="*/ 0 h 101"/>
                <a:gd name="T18" fmla="*/ 8621 w 8621"/>
                <a:gd name="T19" fmla="*/ 5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4" name="Freeform 11">
              <a:extLst>
                <a:ext uri="{FF2B5EF4-FFF2-40B4-BE49-F238E27FC236}">
                  <a16:creationId xmlns:a16="http://schemas.microsoft.com/office/drawing/2014/main" id="{2508F7EC-EB2E-4219-A6CC-6BD946DECEB0}"/>
                </a:ext>
              </a:extLst>
            </p:cNvPr>
            <p:cNvSpPr>
              <a:spLocks/>
            </p:cNvSpPr>
            <p:nvPr/>
          </p:nvSpPr>
          <p:spPr bwMode="auto">
            <a:xfrm>
              <a:off x="5076" y="3579"/>
              <a:ext cx="11" cy="545"/>
            </a:xfrm>
            <a:custGeom>
              <a:avLst/>
              <a:gdLst>
                <a:gd name="T0" fmla="*/ 46 w 91"/>
                <a:gd name="T1" fmla="*/ 5457 h 5457"/>
                <a:gd name="T2" fmla="*/ 91 w 91"/>
                <a:gd name="T3" fmla="*/ 5407 h 5457"/>
                <a:gd name="T4" fmla="*/ 91 w 91"/>
                <a:gd name="T5" fmla="*/ 0 h 5457"/>
                <a:gd name="T6" fmla="*/ 0 w 91"/>
                <a:gd name="T7" fmla="*/ 0 h 5457"/>
                <a:gd name="T8" fmla="*/ 0 w 91"/>
                <a:gd name="T9" fmla="*/ 5407 h 5457"/>
                <a:gd name="T10" fmla="*/ 46 w 91"/>
                <a:gd name="T11" fmla="*/ 5357 h 5457"/>
                <a:gd name="T12" fmla="*/ 46 w 91"/>
                <a:gd name="T13" fmla="*/ 5457 h 5457"/>
                <a:gd name="T14" fmla="*/ 91 w 91"/>
                <a:gd name="T15" fmla="*/ 5457 h 5457"/>
                <a:gd name="T16" fmla="*/ 91 w 91"/>
                <a:gd name="T17" fmla="*/ 5407 h 5457"/>
                <a:gd name="T18" fmla="*/ 46 w 91"/>
                <a:gd name="T19" fmla="*/ 5457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5" name="Freeform 12">
              <a:extLst>
                <a:ext uri="{FF2B5EF4-FFF2-40B4-BE49-F238E27FC236}">
                  <a16:creationId xmlns:a16="http://schemas.microsoft.com/office/drawing/2014/main" id="{62C99F96-6E3E-4E4B-90E8-1AD627DDC657}"/>
                </a:ext>
              </a:extLst>
            </p:cNvPr>
            <p:cNvSpPr>
              <a:spLocks/>
            </p:cNvSpPr>
            <p:nvPr/>
          </p:nvSpPr>
          <p:spPr bwMode="auto">
            <a:xfrm>
              <a:off x="4124" y="4114"/>
              <a:ext cx="958" cy="10"/>
            </a:xfrm>
            <a:custGeom>
              <a:avLst/>
              <a:gdLst>
                <a:gd name="T0" fmla="*/ 0 w 8622"/>
                <a:gd name="T1" fmla="*/ 50 h 100"/>
                <a:gd name="T2" fmla="*/ 46 w 8622"/>
                <a:gd name="T3" fmla="*/ 100 h 100"/>
                <a:gd name="T4" fmla="*/ 8622 w 8622"/>
                <a:gd name="T5" fmla="*/ 100 h 100"/>
                <a:gd name="T6" fmla="*/ 8622 w 8622"/>
                <a:gd name="T7" fmla="*/ 0 h 100"/>
                <a:gd name="T8" fmla="*/ 46 w 8622"/>
                <a:gd name="T9" fmla="*/ 0 h 100"/>
                <a:gd name="T10" fmla="*/ 91 w 8622"/>
                <a:gd name="T11" fmla="*/ 50 h 100"/>
                <a:gd name="T12" fmla="*/ 0 w 8622"/>
                <a:gd name="T13" fmla="*/ 50 h 100"/>
                <a:gd name="T14" fmla="*/ 0 w 8622"/>
                <a:gd name="T15" fmla="*/ 100 h 100"/>
                <a:gd name="T16" fmla="*/ 46 w 8622"/>
                <a:gd name="T17" fmla="*/ 100 h 100"/>
                <a:gd name="T18" fmla="*/ 0 w 8622"/>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6" name="Freeform 13">
              <a:extLst>
                <a:ext uri="{FF2B5EF4-FFF2-40B4-BE49-F238E27FC236}">
                  <a16:creationId xmlns:a16="http://schemas.microsoft.com/office/drawing/2014/main" id="{AAF894D1-73E3-4F48-ACD1-C6E9D8921E1B}"/>
                </a:ext>
              </a:extLst>
            </p:cNvPr>
            <p:cNvSpPr>
              <a:spLocks/>
            </p:cNvSpPr>
            <p:nvPr/>
          </p:nvSpPr>
          <p:spPr bwMode="auto">
            <a:xfrm>
              <a:off x="4124" y="3573"/>
              <a:ext cx="10" cy="546"/>
            </a:xfrm>
            <a:custGeom>
              <a:avLst/>
              <a:gdLst>
                <a:gd name="T0" fmla="*/ 46 w 91"/>
                <a:gd name="T1" fmla="*/ 0 h 5458"/>
                <a:gd name="T2" fmla="*/ 0 w 91"/>
                <a:gd name="T3" fmla="*/ 51 h 5458"/>
                <a:gd name="T4" fmla="*/ 0 w 91"/>
                <a:gd name="T5" fmla="*/ 5458 h 5458"/>
                <a:gd name="T6" fmla="*/ 91 w 91"/>
                <a:gd name="T7" fmla="*/ 5458 h 5458"/>
                <a:gd name="T8" fmla="*/ 91 w 91"/>
                <a:gd name="T9" fmla="*/ 51 h 5458"/>
                <a:gd name="T10" fmla="*/ 46 w 91"/>
                <a:gd name="T11" fmla="*/ 101 h 5458"/>
                <a:gd name="T12" fmla="*/ 46 w 91"/>
                <a:gd name="T13" fmla="*/ 0 h 5458"/>
                <a:gd name="T14" fmla="*/ 0 w 91"/>
                <a:gd name="T15" fmla="*/ 0 h 5458"/>
                <a:gd name="T16" fmla="*/ 0 w 91"/>
                <a:gd name="T17" fmla="*/ 51 h 5458"/>
                <a:gd name="T18" fmla="*/ 46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7" name="Rectangle 14">
              <a:extLst>
                <a:ext uri="{FF2B5EF4-FFF2-40B4-BE49-F238E27FC236}">
                  <a16:creationId xmlns:a16="http://schemas.microsoft.com/office/drawing/2014/main" id="{62CF5B29-340D-4917-A49B-BA6A4B8E7476}"/>
                </a:ext>
              </a:extLst>
            </p:cNvPr>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108" name="Freeform 15">
              <a:extLst>
                <a:ext uri="{FF2B5EF4-FFF2-40B4-BE49-F238E27FC236}">
                  <a16:creationId xmlns:a16="http://schemas.microsoft.com/office/drawing/2014/main" id="{FE45994A-B84A-4B08-ADCA-4549DE9B700C}"/>
                </a:ext>
              </a:extLst>
            </p:cNvPr>
            <p:cNvSpPr>
              <a:spLocks/>
            </p:cNvSpPr>
            <p:nvPr/>
          </p:nvSpPr>
          <p:spPr bwMode="auto">
            <a:xfrm>
              <a:off x="4129" y="3979"/>
              <a:ext cx="141" cy="10"/>
            </a:xfrm>
            <a:custGeom>
              <a:avLst/>
              <a:gdLst>
                <a:gd name="T0" fmla="*/ 1270 w 1270"/>
                <a:gd name="T1" fmla="*/ 50 h 100"/>
                <a:gd name="T2" fmla="*/ 1225 w 1270"/>
                <a:gd name="T3" fmla="*/ 0 h 100"/>
                <a:gd name="T4" fmla="*/ 0 w 1270"/>
                <a:gd name="T5" fmla="*/ 0 h 100"/>
                <a:gd name="T6" fmla="*/ 0 w 1270"/>
                <a:gd name="T7" fmla="*/ 100 h 100"/>
                <a:gd name="T8" fmla="*/ 1225 w 1270"/>
                <a:gd name="T9" fmla="*/ 100 h 100"/>
                <a:gd name="T10" fmla="*/ 1180 w 1270"/>
                <a:gd name="T11" fmla="*/ 50 h 100"/>
                <a:gd name="T12" fmla="*/ 1270 w 1270"/>
                <a:gd name="T13" fmla="*/ 50 h 100"/>
                <a:gd name="T14" fmla="*/ 1270 w 1270"/>
                <a:gd name="T15" fmla="*/ 0 h 100"/>
                <a:gd name="T16" fmla="*/ 1225 w 1270"/>
                <a:gd name="T17" fmla="*/ 0 h 100"/>
                <a:gd name="T18" fmla="*/ 1270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09" name="Freeform 16">
              <a:extLst>
                <a:ext uri="{FF2B5EF4-FFF2-40B4-BE49-F238E27FC236}">
                  <a16:creationId xmlns:a16="http://schemas.microsoft.com/office/drawing/2014/main" id="{8A003351-EACC-463A-ADF1-2900C45093F8}"/>
                </a:ext>
              </a:extLst>
            </p:cNvPr>
            <p:cNvSpPr>
              <a:spLocks/>
            </p:cNvSpPr>
            <p:nvPr/>
          </p:nvSpPr>
          <p:spPr bwMode="auto">
            <a:xfrm>
              <a:off x="4260" y="3984"/>
              <a:ext cx="10" cy="140"/>
            </a:xfrm>
            <a:custGeom>
              <a:avLst/>
              <a:gdLst>
                <a:gd name="T0" fmla="*/ 45 w 90"/>
                <a:gd name="T1" fmla="*/ 1402 h 1402"/>
                <a:gd name="T2" fmla="*/ 90 w 90"/>
                <a:gd name="T3" fmla="*/ 1352 h 1402"/>
                <a:gd name="T4" fmla="*/ 90 w 90"/>
                <a:gd name="T5" fmla="*/ 0 h 1402"/>
                <a:gd name="T6" fmla="*/ 0 w 90"/>
                <a:gd name="T7" fmla="*/ 0 h 1402"/>
                <a:gd name="T8" fmla="*/ 0 w 90"/>
                <a:gd name="T9" fmla="*/ 1352 h 1402"/>
                <a:gd name="T10" fmla="*/ 45 w 90"/>
                <a:gd name="T11" fmla="*/ 1302 h 1402"/>
                <a:gd name="T12" fmla="*/ 45 w 90"/>
                <a:gd name="T13" fmla="*/ 1402 h 1402"/>
                <a:gd name="T14" fmla="*/ 90 w 90"/>
                <a:gd name="T15" fmla="*/ 1402 h 1402"/>
                <a:gd name="T16" fmla="*/ 90 w 90"/>
                <a:gd name="T17" fmla="*/ 1352 h 1402"/>
                <a:gd name="T18" fmla="*/ 45 w 90"/>
                <a:gd name="T19" fmla="*/ 1402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0" name="Freeform 17">
              <a:extLst>
                <a:ext uri="{FF2B5EF4-FFF2-40B4-BE49-F238E27FC236}">
                  <a16:creationId xmlns:a16="http://schemas.microsoft.com/office/drawing/2014/main" id="{989A7CD0-5E2D-411A-BA8D-B126C1DD7BFF}"/>
                </a:ext>
              </a:extLst>
            </p:cNvPr>
            <p:cNvSpPr>
              <a:spLocks/>
            </p:cNvSpPr>
            <p:nvPr/>
          </p:nvSpPr>
          <p:spPr bwMode="auto">
            <a:xfrm>
              <a:off x="4124" y="4114"/>
              <a:ext cx="141" cy="10"/>
            </a:xfrm>
            <a:custGeom>
              <a:avLst/>
              <a:gdLst>
                <a:gd name="T0" fmla="*/ 0 w 1271"/>
                <a:gd name="T1" fmla="*/ 50 h 100"/>
                <a:gd name="T2" fmla="*/ 46 w 1271"/>
                <a:gd name="T3" fmla="*/ 100 h 100"/>
                <a:gd name="T4" fmla="*/ 1271 w 1271"/>
                <a:gd name="T5" fmla="*/ 100 h 100"/>
                <a:gd name="T6" fmla="*/ 1271 w 1271"/>
                <a:gd name="T7" fmla="*/ 0 h 100"/>
                <a:gd name="T8" fmla="*/ 46 w 1271"/>
                <a:gd name="T9" fmla="*/ 0 h 100"/>
                <a:gd name="T10" fmla="*/ 91 w 1271"/>
                <a:gd name="T11" fmla="*/ 50 h 100"/>
                <a:gd name="T12" fmla="*/ 0 w 1271"/>
                <a:gd name="T13" fmla="*/ 50 h 100"/>
                <a:gd name="T14" fmla="*/ 0 w 1271"/>
                <a:gd name="T15" fmla="*/ 100 h 100"/>
                <a:gd name="T16" fmla="*/ 46 w 1271"/>
                <a:gd name="T17" fmla="*/ 100 h 100"/>
                <a:gd name="T18" fmla="*/ 0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1" name="Freeform 18">
              <a:extLst>
                <a:ext uri="{FF2B5EF4-FFF2-40B4-BE49-F238E27FC236}">
                  <a16:creationId xmlns:a16="http://schemas.microsoft.com/office/drawing/2014/main" id="{01C85FCA-EB99-4588-9FCE-443DFF6BFEA8}"/>
                </a:ext>
              </a:extLst>
            </p:cNvPr>
            <p:cNvSpPr>
              <a:spLocks/>
            </p:cNvSpPr>
            <p:nvPr/>
          </p:nvSpPr>
          <p:spPr bwMode="auto">
            <a:xfrm>
              <a:off x="4124" y="3979"/>
              <a:ext cx="10" cy="140"/>
            </a:xfrm>
            <a:custGeom>
              <a:avLst/>
              <a:gdLst>
                <a:gd name="T0" fmla="*/ 46 w 91"/>
                <a:gd name="T1" fmla="*/ 0 h 1402"/>
                <a:gd name="T2" fmla="*/ 0 w 91"/>
                <a:gd name="T3" fmla="*/ 50 h 1402"/>
                <a:gd name="T4" fmla="*/ 0 w 91"/>
                <a:gd name="T5" fmla="*/ 1402 h 1402"/>
                <a:gd name="T6" fmla="*/ 91 w 91"/>
                <a:gd name="T7" fmla="*/ 1402 h 1402"/>
                <a:gd name="T8" fmla="*/ 91 w 91"/>
                <a:gd name="T9" fmla="*/ 50 h 1402"/>
                <a:gd name="T10" fmla="*/ 46 w 91"/>
                <a:gd name="T11" fmla="*/ 100 h 1402"/>
                <a:gd name="T12" fmla="*/ 46 w 91"/>
                <a:gd name="T13" fmla="*/ 0 h 1402"/>
                <a:gd name="T14" fmla="*/ 0 w 91"/>
                <a:gd name="T15" fmla="*/ 0 h 1402"/>
                <a:gd name="T16" fmla="*/ 0 w 91"/>
                <a:gd name="T17" fmla="*/ 50 h 1402"/>
                <a:gd name="T18" fmla="*/ 46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2" name="Rectangle 19">
              <a:extLst>
                <a:ext uri="{FF2B5EF4-FFF2-40B4-BE49-F238E27FC236}">
                  <a16:creationId xmlns:a16="http://schemas.microsoft.com/office/drawing/2014/main" id="{604B17E9-FB97-471A-A66D-DB958CD3B378}"/>
                </a:ext>
              </a:extLst>
            </p:cNvPr>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113" name="Freeform 20">
              <a:extLst>
                <a:ext uri="{FF2B5EF4-FFF2-40B4-BE49-F238E27FC236}">
                  <a16:creationId xmlns:a16="http://schemas.microsoft.com/office/drawing/2014/main" id="{726F0444-A0CC-4974-AF59-A2CB3DD2B5A0}"/>
                </a:ext>
              </a:extLst>
            </p:cNvPr>
            <p:cNvSpPr>
              <a:spLocks/>
            </p:cNvSpPr>
            <p:nvPr/>
          </p:nvSpPr>
          <p:spPr bwMode="auto">
            <a:xfrm>
              <a:off x="4265" y="3709"/>
              <a:ext cx="141" cy="10"/>
            </a:xfrm>
            <a:custGeom>
              <a:avLst/>
              <a:gdLst>
                <a:gd name="T0" fmla="*/ 1271 w 1271"/>
                <a:gd name="T1" fmla="*/ 50 h 100"/>
                <a:gd name="T2" fmla="*/ 1225 w 1271"/>
                <a:gd name="T3" fmla="*/ 0 h 100"/>
                <a:gd name="T4" fmla="*/ 0 w 1271"/>
                <a:gd name="T5" fmla="*/ 0 h 100"/>
                <a:gd name="T6" fmla="*/ 0 w 1271"/>
                <a:gd name="T7" fmla="*/ 100 h 100"/>
                <a:gd name="T8" fmla="*/ 1225 w 1271"/>
                <a:gd name="T9" fmla="*/ 100 h 100"/>
                <a:gd name="T10" fmla="*/ 1179 w 1271"/>
                <a:gd name="T11" fmla="*/ 50 h 100"/>
                <a:gd name="T12" fmla="*/ 1271 w 1271"/>
                <a:gd name="T13" fmla="*/ 50 h 100"/>
                <a:gd name="T14" fmla="*/ 1271 w 1271"/>
                <a:gd name="T15" fmla="*/ 0 h 100"/>
                <a:gd name="T16" fmla="*/ 1225 w 1271"/>
                <a:gd name="T17" fmla="*/ 0 h 100"/>
                <a:gd name="T18" fmla="*/ 1271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4" name="Freeform 21">
              <a:extLst>
                <a:ext uri="{FF2B5EF4-FFF2-40B4-BE49-F238E27FC236}">
                  <a16:creationId xmlns:a16="http://schemas.microsoft.com/office/drawing/2014/main" id="{68AB239D-2FF1-4E22-9C49-678B2A9CB297}"/>
                </a:ext>
              </a:extLst>
            </p:cNvPr>
            <p:cNvSpPr>
              <a:spLocks/>
            </p:cNvSpPr>
            <p:nvPr/>
          </p:nvSpPr>
          <p:spPr bwMode="auto">
            <a:xfrm>
              <a:off x="4396" y="3714"/>
              <a:ext cx="10" cy="410"/>
            </a:xfrm>
            <a:custGeom>
              <a:avLst/>
              <a:gdLst>
                <a:gd name="T0" fmla="*/ 46 w 92"/>
                <a:gd name="T1" fmla="*/ 4106 h 4106"/>
                <a:gd name="T2" fmla="*/ 92 w 92"/>
                <a:gd name="T3" fmla="*/ 4056 h 4106"/>
                <a:gd name="T4" fmla="*/ 92 w 92"/>
                <a:gd name="T5" fmla="*/ 0 h 4106"/>
                <a:gd name="T6" fmla="*/ 0 w 92"/>
                <a:gd name="T7" fmla="*/ 0 h 4106"/>
                <a:gd name="T8" fmla="*/ 0 w 92"/>
                <a:gd name="T9" fmla="*/ 4056 h 4106"/>
                <a:gd name="T10" fmla="*/ 46 w 92"/>
                <a:gd name="T11" fmla="*/ 4006 h 4106"/>
                <a:gd name="T12" fmla="*/ 46 w 92"/>
                <a:gd name="T13" fmla="*/ 4106 h 4106"/>
                <a:gd name="T14" fmla="*/ 92 w 92"/>
                <a:gd name="T15" fmla="*/ 4106 h 4106"/>
                <a:gd name="T16" fmla="*/ 92 w 92"/>
                <a:gd name="T17" fmla="*/ 4056 h 4106"/>
                <a:gd name="T18" fmla="*/ 46 w 92"/>
                <a:gd name="T19" fmla="*/ 4106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5" name="Freeform 22">
              <a:extLst>
                <a:ext uri="{FF2B5EF4-FFF2-40B4-BE49-F238E27FC236}">
                  <a16:creationId xmlns:a16="http://schemas.microsoft.com/office/drawing/2014/main" id="{708E4D24-F300-4C08-BBAA-2B8BD35E14A8}"/>
                </a:ext>
              </a:extLst>
            </p:cNvPr>
            <p:cNvSpPr>
              <a:spLocks/>
            </p:cNvSpPr>
            <p:nvPr/>
          </p:nvSpPr>
          <p:spPr bwMode="auto">
            <a:xfrm>
              <a:off x="4260" y="4114"/>
              <a:ext cx="141" cy="10"/>
            </a:xfrm>
            <a:custGeom>
              <a:avLst/>
              <a:gdLst>
                <a:gd name="T0" fmla="*/ 0 w 1270"/>
                <a:gd name="T1" fmla="*/ 50 h 100"/>
                <a:gd name="T2" fmla="*/ 45 w 1270"/>
                <a:gd name="T3" fmla="*/ 100 h 100"/>
                <a:gd name="T4" fmla="*/ 1270 w 1270"/>
                <a:gd name="T5" fmla="*/ 100 h 100"/>
                <a:gd name="T6" fmla="*/ 1270 w 1270"/>
                <a:gd name="T7" fmla="*/ 0 h 100"/>
                <a:gd name="T8" fmla="*/ 45 w 1270"/>
                <a:gd name="T9" fmla="*/ 0 h 100"/>
                <a:gd name="T10" fmla="*/ 90 w 1270"/>
                <a:gd name="T11" fmla="*/ 50 h 100"/>
                <a:gd name="T12" fmla="*/ 0 w 1270"/>
                <a:gd name="T13" fmla="*/ 50 h 100"/>
                <a:gd name="T14" fmla="*/ 0 w 1270"/>
                <a:gd name="T15" fmla="*/ 100 h 100"/>
                <a:gd name="T16" fmla="*/ 45 w 1270"/>
                <a:gd name="T17" fmla="*/ 100 h 100"/>
                <a:gd name="T18" fmla="*/ 0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6" name="Freeform 23">
              <a:extLst>
                <a:ext uri="{FF2B5EF4-FFF2-40B4-BE49-F238E27FC236}">
                  <a16:creationId xmlns:a16="http://schemas.microsoft.com/office/drawing/2014/main" id="{8BEA219E-74B9-4F01-85AA-CE0E80257210}"/>
                </a:ext>
              </a:extLst>
            </p:cNvPr>
            <p:cNvSpPr>
              <a:spLocks/>
            </p:cNvSpPr>
            <p:nvPr/>
          </p:nvSpPr>
          <p:spPr bwMode="auto">
            <a:xfrm>
              <a:off x="4260" y="3709"/>
              <a:ext cx="10" cy="410"/>
            </a:xfrm>
            <a:custGeom>
              <a:avLst/>
              <a:gdLst>
                <a:gd name="T0" fmla="*/ 45 w 90"/>
                <a:gd name="T1" fmla="*/ 0 h 4106"/>
                <a:gd name="T2" fmla="*/ 0 w 90"/>
                <a:gd name="T3" fmla="*/ 50 h 4106"/>
                <a:gd name="T4" fmla="*/ 0 w 90"/>
                <a:gd name="T5" fmla="*/ 4106 h 4106"/>
                <a:gd name="T6" fmla="*/ 90 w 90"/>
                <a:gd name="T7" fmla="*/ 4106 h 4106"/>
                <a:gd name="T8" fmla="*/ 90 w 90"/>
                <a:gd name="T9" fmla="*/ 50 h 4106"/>
                <a:gd name="T10" fmla="*/ 45 w 90"/>
                <a:gd name="T11" fmla="*/ 100 h 4106"/>
                <a:gd name="T12" fmla="*/ 45 w 90"/>
                <a:gd name="T13" fmla="*/ 0 h 4106"/>
                <a:gd name="T14" fmla="*/ 0 w 90"/>
                <a:gd name="T15" fmla="*/ 0 h 4106"/>
                <a:gd name="T16" fmla="*/ 0 w 90"/>
                <a:gd name="T17" fmla="*/ 50 h 4106"/>
                <a:gd name="T18" fmla="*/ 45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7" name="Rectangle 24">
              <a:extLst>
                <a:ext uri="{FF2B5EF4-FFF2-40B4-BE49-F238E27FC236}">
                  <a16:creationId xmlns:a16="http://schemas.microsoft.com/office/drawing/2014/main" id="{06158CA5-CB8A-4B04-BC4A-D45D31339EC0}"/>
                </a:ext>
              </a:extLst>
            </p:cNvPr>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118" name="Freeform 25">
              <a:extLst>
                <a:ext uri="{FF2B5EF4-FFF2-40B4-BE49-F238E27FC236}">
                  <a16:creationId xmlns:a16="http://schemas.microsoft.com/office/drawing/2014/main" id="{452D373D-575A-4BD1-95D3-D406CDED5723}"/>
                </a:ext>
              </a:extLst>
            </p:cNvPr>
            <p:cNvSpPr>
              <a:spLocks/>
            </p:cNvSpPr>
            <p:nvPr/>
          </p:nvSpPr>
          <p:spPr bwMode="auto">
            <a:xfrm>
              <a:off x="4396" y="3844"/>
              <a:ext cx="141" cy="10"/>
            </a:xfrm>
            <a:custGeom>
              <a:avLst/>
              <a:gdLst>
                <a:gd name="T0" fmla="*/ 92 w 1271"/>
                <a:gd name="T1" fmla="*/ 50 h 100"/>
                <a:gd name="T2" fmla="*/ 46 w 1271"/>
                <a:gd name="T3" fmla="*/ 100 h 100"/>
                <a:gd name="T4" fmla="*/ 1271 w 1271"/>
                <a:gd name="T5" fmla="*/ 100 h 100"/>
                <a:gd name="T6" fmla="*/ 1271 w 1271"/>
                <a:gd name="T7" fmla="*/ 0 h 100"/>
                <a:gd name="T8" fmla="*/ 46 w 1271"/>
                <a:gd name="T9" fmla="*/ 0 h 100"/>
                <a:gd name="T10" fmla="*/ 0 w 1271"/>
                <a:gd name="T11" fmla="*/ 50 h 100"/>
                <a:gd name="T12" fmla="*/ 46 w 1271"/>
                <a:gd name="T13" fmla="*/ 0 h 100"/>
                <a:gd name="T14" fmla="*/ 0 w 1271"/>
                <a:gd name="T15" fmla="*/ 0 h 100"/>
                <a:gd name="T16" fmla="*/ 0 w 1271"/>
                <a:gd name="T17" fmla="*/ 50 h 100"/>
                <a:gd name="T18" fmla="*/ 92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19" name="Freeform 26">
              <a:extLst>
                <a:ext uri="{FF2B5EF4-FFF2-40B4-BE49-F238E27FC236}">
                  <a16:creationId xmlns:a16="http://schemas.microsoft.com/office/drawing/2014/main" id="{34C063AF-1B2A-4135-8CDA-8A8FD6320B55}"/>
                </a:ext>
              </a:extLst>
            </p:cNvPr>
            <p:cNvSpPr>
              <a:spLocks/>
            </p:cNvSpPr>
            <p:nvPr/>
          </p:nvSpPr>
          <p:spPr bwMode="auto">
            <a:xfrm>
              <a:off x="4396" y="3849"/>
              <a:ext cx="10" cy="275"/>
            </a:xfrm>
            <a:custGeom>
              <a:avLst/>
              <a:gdLst>
                <a:gd name="T0" fmla="*/ 46 w 92"/>
                <a:gd name="T1" fmla="*/ 2654 h 2754"/>
                <a:gd name="T2" fmla="*/ 92 w 92"/>
                <a:gd name="T3" fmla="*/ 2704 h 2754"/>
                <a:gd name="T4" fmla="*/ 92 w 92"/>
                <a:gd name="T5" fmla="*/ 0 h 2754"/>
                <a:gd name="T6" fmla="*/ 0 w 92"/>
                <a:gd name="T7" fmla="*/ 0 h 2754"/>
                <a:gd name="T8" fmla="*/ 0 w 92"/>
                <a:gd name="T9" fmla="*/ 2704 h 2754"/>
                <a:gd name="T10" fmla="*/ 46 w 92"/>
                <a:gd name="T11" fmla="*/ 2754 h 2754"/>
                <a:gd name="T12" fmla="*/ 0 w 92"/>
                <a:gd name="T13" fmla="*/ 2704 h 2754"/>
                <a:gd name="T14" fmla="*/ 0 w 92"/>
                <a:gd name="T15" fmla="*/ 2754 h 2754"/>
                <a:gd name="T16" fmla="*/ 46 w 92"/>
                <a:gd name="T17" fmla="*/ 2754 h 2754"/>
                <a:gd name="T18" fmla="*/ 46 w 92"/>
                <a:gd name="T19" fmla="*/ 2654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20" name="Freeform 27">
              <a:extLst>
                <a:ext uri="{FF2B5EF4-FFF2-40B4-BE49-F238E27FC236}">
                  <a16:creationId xmlns:a16="http://schemas.microsoft.com/office/drawing/2014/main" id="{D6FA870C-3B51-4629-BBC4-05FC562A6E01}"/>
                </a:ext>
              </a:extLst>
            </p:cNvPr>
            <p:cNvSpPr>
              <a:spLocks/>
            </p:cNvSpPr>
            <p:nvPr/>
          </p:nvSpPr>
          <p:spPr bwMode="auto">
            <a:xfrm>
              <a:off x="4401" y="4114"/>
              <a:ext cx="141" cy="10"/>
            </a:xfrm>
            <a:custGeom>
              <a:avLst/>
              <a:gdLst>
                <a:gd name="T0" fmla="*/ 1179 w 1270"/>
                <a:gd name="T1" fmla="*/ 50 h 100"/>
                <a:gd name="T2" fmla="*/ 1225 w 1270"/>
                <a:gd name="T3" fmla="*/ 0 h 100"/>
                <a:gd name="T4" fmla="*/ 0 w 1270"/>
                <a:gd name="T5" fmla="*/ 0 h 100"/>
                <a:gd name="T6" fmla="*/ 0 w 1270"/>
                <a:gd name="T7" fmla="*/ 100 h 100"/>
                <a:gd name="T8" fmla="*/ 1225 w 1270"/>
                <a:gd name="T9" fmla="*/ 100 h 100"/>
                <a:gd name="T10" fmla="*/ 1270 w 1270"/>
                <a:gd name="T11" fmla="*/ 50 h 100"/>
                <a:gd name="T12" fmla="*/ 1225 w 1270"/>
                <a:gd name="T13" fmla="*/ 100 h 100"/>
                <a:gd name="T14" fmla="*/ 1270 w 1270"/>
                <a:gd name="T15" fmla="*/ 100 h 100"/>
                <a:gd name="T16" fmla="*/ 1270 w 1270"/>
                <a:gd name="T17" fmla="*/ 50 h 100"/>
                <a:gd name="T18" fmla="*/ 1179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21" name="Freeform 28">
              <a:extLst>
                <a:ext uri="{FF2B5EF4-FFF2-40B4-BE49-F238E27FC236}">
                  <a16:creationId xmlns:a16="http://schemas.microsoft.com/office/drawing/2014/main" id="{A11FB852-44BD-467B-9925-70EF8CA4F821}"/>
                </a:ext>
              </a:extLst>
            </p:cNvPr>
            <p:cNvSpPr>
              <a:spLocks/>
            </p:cNvSpPr>
            <p:nvPr/>
          </p:nvSpPr>
          <p:spPr bwMode="auto">
            <a:xfrm>
              <a:off x="4532" y="3844"/>
              <a:ext cx="10" cy="275"/>
            </a:xfrm>
            <a:custGeom>
              <a:avLst/>
              <a:gdLst>
                <a:gd name="T0" fmla="*/ 46 w 91"/>
                <a:gd name="T1" fmla="*/ 100 h 2754"/>
                <a:gd name="T2" fmla="*/ 0 w 91"/>
                <a:gd name="T3" fmla="*/ 50 h 2754"/>
                <a:gd name="T4" fmla="*/ 0 w 91"/>
                <a:gd name="T5" fmla="*/ 2754 h 2754"/>
                <a:gd name="T6" fmla="*/ 91 w 91"/>
                <a:gd name="T7" fmla="*/ 2754 h 2754"/>
                <a:gd name="T8" fmla="*/ 91 w 91"/>
                <a:gd name="T9" fmla="*/ 50 h 2754"/>
                <a:gd name="T10" fmla="*/ 46 w 91"/>
                <a:gd name="T11" fmla="*/ 0 h 2754"/>
                <a:gd name="T12" fmla="*/ 91 w 91"/>
                <a:gd name="T13" fmla="*/ 50 h 2754"/>
                <a:gd name="T14" fmla="*/ 91 w 91"/>
                <a:gd name="T15" fmla="*/ 0 h 2754"/>
                <a:gd name="T16" fmla="*/ 46 w 91"/>
                <a:gd name="T17" fmla="*/ 0 h 2754"/>
                <a:gd name="T18" fmla="*/ 46 w 91"/>
                <a:gd name="T19" fmla="*/ 10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22" name="Rectangle 29">
              <a:extLst>
                <a:ext uri="{FF2B5EF4-FFF2-40B4-BE49-F238E27FC236}">
                  <a16:creationId xmlns:a16="http://schemas.microsoft.com/office/drawing/2014/main" id="{92844C6D-9E73-4A4E-A3DF-D61F06268E0A}"/>
                </a:ext>
              </a:extLst>
            </p:cNvPr>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123" name="Freeform 30">
              <a:extLst>
                <a:ext uri="{FF2B5EF4-FFF2-40B4-BE49-F238E27FC236}">
                  <a16:creationId xmlns:a16="http://schemas.microsoft.com/office/drawing/2014/main" id="{3983B3E2-95ED-4A4A-8663-72D64D0E0105}"/>
                </a:ext>
              </a:extLst>
            </p:cNvPr>
            <p:cNvSpPr>
              <a:spLocks/>
            </p:cNvSpPr>
            <p:nvPr/>
          </p:nvSpPr>
          <p:spPr bwMode="auto">
            <a:xfrm>
              <a:off x="4537" y="4024"/>
              <a:ext cx="141" cy="10"/>
            </a:xfrm>
            <a:custGeom>
              <a:avLst/>
              <a:gdLst>
                <a:gd name="T0" fmla="*/ 1270 w 1270"/>
                <a:gd name="T1" fmla="*/ 50 h 100"/>
                <a:gd name="T2" fmla="*/ 1225 w 1270"/>
                <a:gd name="T3" fmla="*/ 0 h 100"/>
                <a:gd name="T4" fmla="*/ 0 w 1270"/>
                <a:gd name="T5" fmla="*/ 0 h 100"/>
                <a:gd name="T6" fmla="*/ 0 w 1270"/>
                <a:gd name="T7" fmla="*/ 100 h 100"/>
                <a:gd name="T8" fmla="*/ 1225 w 1270"/>
                <a:gd name="T9" fmla="*/ 100 h 100"/>
                <a:gd name="T10" fmla="*/ 1180 w 1270"/>
                <a:gd name="T11" fmla="*/ 50 h 100"/>
                <a:gd name="T12" fmla="*/ 1270 w 1270"/>
                <a:gd name="T13" fmla="*/ 50 h 100"/>
                <a:gd name="T14" fmla="*/ 1270 w 1270"/>
                <a:gd name="T15" fmla="*/ 0 h 100"/>
                <a:gd name="T16" fmla="*/ 1225 w 1270"/>
                <a:gd name="T17" fmla="*/ 0 h 100"/>
                <a:gd name="T18" fmla="*/ 1270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24" name="Freeform 31">
              <a:extLst>
                <a:ext uri="{FF2B5EF4-FFF2-40B4-BE49-F238E27FC236}">
                  <a16:creationId xmlns:a16="http://schemas.microsoft.com/office/drawing/2014/main" id="{15B463F1-D65A-444D-B193-FFB3F3F758D9}"/>
                </a:ext>
              </a:extLst>
            </p:cNvPr>
            <p:cNvSpPr>
              <a:spLocks/>
            </p:cNvSpPr>
            <p:nvPr/>
          </p:nvSpPr>
          <p:spPr bwMode="auto">
            <a:xfrm>
              <a:off x="4668" y="4029"/>
              <a:ext cx="10" cy="95"/>
            </a:xfrm>
            <a:custGeom>
              <a:avLst/>
              <a:gdLst>
                <a:gd name="T0" fmla="*/ 45 w 90"/>
                <a:gd name="T1" fmla="*/ 952 h 952"/>
                <a:gd name="T2" fmla="*/ 90 w 90"/>
                <a:gd name="T3" fmla="*/ 902 h 952"/>
                <a:gd name="T4" fmla="*/ 90 w 90"/>
                <a:gd name="T5" fmla="*/ 0 h 952"/>
                <a:gd name="T6" fmla="*/ 0 w 90"/>
                <a:gd name="T7" fmla="*/ 0 h 952"/>
                <a:gd name="T8" fmla="*/ 0 w 90"/>
                <a:gd name="T9" fmla="*/ 902 h 952"/>
                <a:gd name="T10" fmla="*/ 45 w 90"/>
                <a:gd name="T11" fmla="*/ 852 h 952"/>
                <a:gd name="T12" fmla="*/ 45 w 90"/>
                <a:gd name="T13" fmla="*/ 952 h 952"/>
                <a:gd name="T14" fmla="*/ 90 w 90"/>
                <a:gd name="T15" fmla="*/ 952 h 952"/>
                <a:gd name="T16" fmla="*/ 90 w 90"/>
                <a:gd name="T17" fmla="*/ 902 h 952"/>
                <a:gd name="T18" fmla="*/ 45 w 90"/>
                <a:gd name="T19" fmla="*/ 952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25" name="Freeform 32">
              <a:extLst>
                <a:ext uri="{FF2B5EF4-FFF2-40B4-BE49-F238E27FC236}">
                  <a16:creationId xmlns:a16="http://schemas.microsoft.com/office/drawing/2014/main" id="{BB272DDC-1718-4DD9-A82E-6FF85DDEDA56}"/>
                </a:ext>
              </a:extLst>
            </p:cNvPr>
            <p:cNvSpPr>
              <a:spLocks/>
            </p:cNvSpPr>
            <p:nvPr/>
          </p:nvSpPr>
          <p:spPr bwMode="auto">
            <a:xfrm>
              <a:off x="4532" y="4114"/>
              <a:ext cx="141" cy="10"/>
            </a:xfrm>
            <a:custGeom>
              <a:avLst/>
              <a:gdLst>
                <a:gd name="T0" fmla="*/ 0 w 1271"/>
                <a:gd name="T1" fmla="*/ 50 h 100"/>
                <a:gd name="T2" fmla="*/ 46 w 1271"/>
                <a:gd name="T3" fmla="*/ 100 h 100"/>
                <a:gd name="T4" fmla="*/ 1271 w 1271"/>
                <a:gd name="T5" fmla="*/ 100 h 100"/>
                <a:gd name="T6" fmla="*/ 1271 w 1271"/>
                <a:gd name="T7" fmla="*/ 0 h 100"/>
                <a:gd name="T8" fmla="*/ 46 w 1271"/>
                <a:gd name="T9" fmla="*/ 0 h 100"/>
                <a:gd name="T10" fmla="*/ 91 w 1271"/>
                <a:gd name="T11" fmla="*/ 50 h 100"/>
                <a:gd name="T12" fmla="*/ 0 w 1271"/>
                <a:gd name="T13" fmla="*/ 50 h 100"/>
                <a:gd name="T14" fmla="*/ 0 w 1271"/>
                <a:gd name="T15" fmla="*/ 100 h 100"/>
                <a:gd name="T16" fmla="*/ 46 w 1271"/>
                <a:gd name="T17" fmla="*/ 100 h 100"/>
                <a:gd name="T18" fmla="*/ 0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26" name="Freeform 33">
              <a:extLst>
                <a:ext uri="{FF2B5EF4-FFF2-40B4-BE49-F238E27FC236}">
                  <a16:creationId xmlns:a16="http://schemas.microsoft.com/office/drawing/2014/main" id="{63E19733-E16B-405E-89AB-7D1B3DBFE952}"/>
                </a:ext>
              </a:extLst>
            </p:cNvPr>
            <p:cNvSpPr>
              <a:spLocks/>
            </p:cNvSpPr>
            <p:nvPr/>
          </p:nvSpPr>
          <p:spPr bwMode="auto">
            <a:xfrm>
              <a:off x="4532" y="4024"/>
              <a:ext cx="10" cy="95"/>
            </a:xfrm>
            <a:custGeom>
              <a:avLst/>
              <a:gdLst>
                <a:gd name="T0" fmla="*/ 46 w 91"/>
                <a:gd name="T1" fmla="*/ 0 h 952"/>
                <a:gd name="T2" fmla="*/ 0 w 91"/>
                <a:gd name="T3" fmla="*/ 50 h 952"/>
                <a:gd name="T4" fmla="*/ 0 w 91"/>
                <a:gd name="T5" fmla="*/ 952 h 952"/>
                <a:gd name="T6" fmla="*/ 91 w 91"/>
                <a:gd name="T7" fmla="*/ 952 h 952"/>
                <a:gd name="T8" fmla="*/ 91 w 91"/>
                <a:gd name="T9" fmla="*/ 50 h 952"/>
                <a:gd name="T10" fmla="*/ 46 w 91"/>
                <a:gd name="T11" fmla="*/ 100 h 952"/>
                <a:gd name="T12" fmla="*/ 46 w 91"/>
                <a:gd name="T13" fmla="*/ 0 h 952"/>
                <a:gd name="T14" fmla="*/ 0 w 91"/>
                <a:gd name="T15" fmla="*/ 0 h 952"/>
                <a:gd name="T16" fmla="*/ 0 w 91"/>
                <a:gd name="T17" fmla="*/ 50 h 952"/>
                <a:gd name="T18" fmla="*/ 46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27" name="Rectangle 34">
              <a:extLst>
                <a:ext uri="{FF2B5EF4-FFF2-40B4-BE49-F238E27FC236}">
                  <a16:creationId xmlns:a16="http://schemas.microsoft.com/office/drawing/2014/main" id="{BA6C83E9-A5A2-4E52-AF31-E8D90218BD44}"/>
                </a:ext>
              </a:extLst>
            </p:cNvPr>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128" name="Freeform 35">
              <a:extLst>
                <a:ext uri="{FF2B5EF4-FFF2-40B4-BE49-F238E27FC236}">
                  <a16:creationId xmlns:a16="http://schemas.microsoft.com/office/drawing/2014/main" id="{9E349332-0674-446A-A56B-6C7EA2D0B3A5}"/>
                </a:ext>
              </a:extLst>
            </p:cNvPr>
            <p:cNvSpPr>
              <a:spLocks/>
            </p:cNvSpPr>
            <p:nvPr/>
          </p:nvSpPr>
          <p:spPr bwMode="auto">
            <a:xfrm>
              <a:off x="4673" y="3979"/>
              <a:ext cx="141" cy="10"/>
            </a:xfrm>
            <a:custGeom>
              <a:avLst/>
              <a:gdLst>
                <a:gd name="T0" fmla="*/ 1271 w 1271"/>
                <a:gd name="T1" fmla="*/ 50 h 100"/>
                <a:gd name="T2" fmla="*/ 1225 w 1271"/>
                <a:gd name="T3" fmla="*/ 0 h 100"/>
                <a:gd name="T4" fmla="*/ 0 w 1271"/>
                <a:gd name="T5" fmla="*/ 0 h 100"/>
                <a:gd name="T6" fmla="*/ 0 w 1271"/>
                <a:gd name="T7" fmla="*/ 100 h 100"/>
                <a:gd name="T8" fmla="*/ 1225 w 1271"/>
                <a:gd name="T9" fmla="*/ 100 h 100"/>
                <a:gd name="T10" fmla="*/ 1180 w 1271"/>
                <a:gd name="T11" fmla="*/ 50 h 100"/>
                <a:gd name="T12" fmla="*/ 1271 w 1271"/>
                <a:gd name="T13" fmla="*/ 50 h 100"/>
                <a:gd name="T14" fmla="*/ 1271 w 1271"/>
                <a:gd name="T15" fmla="*/ 0 h 100"/>
                <a:gd name="T16" fmla="*/ 1225 w 1271"/>
                <a:gd name="T17" fmla="*/ 0 h 100"/>
                <a:gd name="T18" fmla="*/ 1271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29" name="Freeform 36">
              <a:extLst>
                <a:ext uri="{FF2B5EF4-FFF2-40B4-BE49-F238E27FC236}">
                  <a16:creationId xmlns:a16="http://schemas.microsoft.com/office/drawing/2014/main" id="{CC92A351-A2B2-4E03-86FB-E5E2D3038828}"/>
                </a:ext>
              </a:extLst>
            </p:cNvPr>
            <p:cNvSpPr>
              <a:spLocks/>
            </p:cNvSpPr>
            <p:nvPr/>
          </p:nvSpPr>
          <p:spPr bwMode="auto">
            <a:xfrm>
              <a:off x="4804" y="3984"/>
              <a:ext cx="10" cy="140"/>
            </a:xfrm>
            <a:custGeom>
              <a:avLst/>
              <a:gdLst>
                <a:gd name="T0" fmla="*/ 45 w 91"/>
                <a:gd name="T1" fmla="*/ 1402 h 1402"/>
                <a:gd name="T2" fmla="*/ 91 w 91"/>
                <a:gd name="T3" fmla="*/ 1352 h 1402"/>
                <a:gd name="T4" fmla="*/ 91 w 91"/>
                <a:gd name="T5" fmla="*/ 0 h 1402"/>
                <a:gd name="T6" fmla="*/ 0 w 91"/>
                <a:gd name="T7" fmla="*/ 0 h 1402"/>
                <a:gd name="T8" fmla="*/ 0 w 91"/>
                <a:gd name="T9" fmla="*/ 1352 h 1402"/>
                <a:gd name="T10" fmla="*/ 45 w 91"/>
                <a:gd name="T11" fmla="*/ 1302 h 1402"/>
                <a:gd name="T12" fmla="*/ 45 w 91"/>
                <a:gd name="T13" fmla="*/ 1402 h 1402"/>
                <a:gd name="T14" fmla="*/ 91 w 91"/>
                <a:gd name="T15" fmla="*/ 1402 h 1402"/>
                <a:gd name="T16" fmla="*/ 91 w 91"/>
                <a:gd name="T17" fmla="*/ 1352 h 1402"/>
                <a:gd name="T18" fmla="*/ 45 w 91"/>
                <a:gd name="T19" fmla="*/ 1402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30" name="Freeform 37">
              <a:extLst>
                <a:ext uri="{FF2B5EF4-FFF2-40B4-BE49-F238E27FC236}">
                  <a16:creationId xmlns:a16="http://schemas.microsoft.com/office/drawing/2014/main" id="{7A7251D6-BE74-4CB4-AEFF-2E2ABEF1C6E3}"/>
                </a:ext>
              </a:extLst>
            </p:cNvPr>
            <p:cNvSpPr>
              <a:spLocks/>
            </p:cNvSpPr>
            <p:nvPr/>
          </p:nvSpPr>
          <p:spPr bwMode="auto">
            <a:xfrm>
              <a:off x="4668" y="4114"/>
              <a:ext cx="141" cy="10"/>
            </a:xfrm>
            <a:custGeom>
              <a:avLst/>
              <a:gdLst>
                <a:gd name="T0" fmla="*/ 0 w 1270"/>
                <a:gd name="T1" fmla="*/ 50 h 100"/>
                <a:gd name="T2" fmla="*/ 45 w 1270"/>
                <a:gd name="T3" fmla="*/ 100 h 100"/>
                <a:gd name="T4" fmla="*/ 1270 w 1270"/>
                <a:gd name="T5" fmla="*/ 100 h 100"/>
                <a:gd name="T6" fmla="*/ 1270 w 1270"/>
                <a:gd name="T7" fmla="*/ 0 h 100"/>
                <a:gd name="T8" fmla="*/ 45 w 1270"/>
                <a:gd name="T9" fmla="*/ 0 h 100"/>
                <a:gd name="T10" fmla="*/ 90 w 1270"/>
                <a:gd name="T11" fmla="*/ 50 h 100"/>
                <a:gd name="T12" fmla="*/ 0 w 1270"/>
                <a:gd name="T13" fmla="*/ 50 h 100"/>
                <a:gd name="T14" fmla="*/ 0 w 1270"/>
                <a:gd name="T15" fmla="*/ 100 h 100"/>
                <a:gd name="T16" fmla="*/ 45 w 1270"/>
                <a:gd name="T17" fmla="*/ 100 h 100"/>
                <a:gd name="T18" fmla="*/ 0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31" name="Freeform 38">
              <a:extLst>
                <a:ext uri="{FF2B5EF4-FFF2-40B4-BE49-F238E27FC236}">
                  <a16:creationId xmlns:a16="http://schemas.microsoft.com/office/drawing/2014/main" id="{ED38E71D-6018-4691-AC38-F4E80C460984}"/>
                </a:ext>
              </a:extLst>
            </p:cNvPr>
            <p:cNvSpPr>
              <a:spLocks/>
            </p:cNvSpPr>
            <p:nvPr/>
          </p:nvSpPr>
          <p:spPr bwMode="auto">
            <a:xfrm>
              <a:off x="4668" y="3979"/>
              <a:ext cx="10" cy="140"/>
            </a:xfrm>
            <a:custGeom>
              <a:avLst/>
              <a:gdLst>
                <a:gd name="T0" fmla="*/ 45 w 90"/>
                <a:gd name="T1" fmla="*/ 0 h 1402"/>
                <a:gd name="T2" fmla="*/ 0 w 90"/>
                <a:gd name="T3" fmla="*/ 50 h 1402"/>
                <a:gd name="T4" fmla="*/ 0 w 90"/>
                <a:gd name="T5" fmla="*/ 1402 h 1402"/>
                <a:gd name="T6" fmla="*/ 90 w 90"/>
                <a:gd name="T7" fmla="*/ 1402 h 1402"/>
                <a:gd name="T8" fmla="*/ 90 w 90"/>
                <a:gd name="T9" fmla="*/ 50 h 1402"/>
                <a:gd name="T10" fmla="*/ 45 w 90"/>
                <a:gd name="T11" fmla="*/ 100 h 1402"/>
                <a:gd name="T12" fmla="*/ 45 w 90"/>
                <a:gd name="T13" fmla="*/ 0 h 1402"/>
                <a:gd name="T14" fmla="*/ 0 w 90"/>
                <a:gd name="T15" fmla="*/ 0 h 1402"/>
                <a:gd name="T16" fmla="*/ 0 w 90"/>
                <a:gd name="T17" fmla="*/ 50 h 1402"/>
                <a:gd name="T18" fmla="*/ 45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32" name="Rectangle 39">
              <a:extLst>
                <a:ext uri="{FF2B5EF4-FFF2-40B4-BE49-F238E27FC236}">
                  <a16:creationId xmlns:a16="http://schemas.microsoft.com/office/drawing/2014/main" id="{6A65B749-D1B8-4977-803A-A7ED43CA2877}"/>
                </a:ext>
              </a:extLst>
            </p:cNvPr>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133" name="Freeform 40">
              <a:extLst>
                <a:ext uri="{FF2B5EF4-FFF2-40B4-BE49-F238E27FC236}">
                  <a16:creationId xmlns:a16="http://schemas.microsoft.com/office/drawing/2014/main" id="{7F41B18D-051E-4876-908A-F8577D21B60E}"/>
                </a:ext>
              </a:extLst>
            </p:cNvPr>
            <p:cNvSpPr>
              <a:spLocks/>
            </p:cNvSpPr>
            <p:nvPr/>
          </p:nvSpPr>
          <p:spPr bwMode="auto">
            <a:xfrm>
              <a:off x="4804" y="4069"/>
              <a:ext cx="141" cy="10"/>
            </a:xfrm>
            <a:custGeom>
              <a:avLst/>
              <a:gdLst>
                <a:gd name="T0" fmla="*/ 91 w 1271"/>
                <a:gd name="T1" fmla="*/ 50 h 100"/>
                <a:gd name="T2" fmla="*/ 45 w 1271"/>
                <a:gd name="T3" fmla="*/ 100 h 100"/>
                <a:gd name="T4" fmla="*/ 1271 w 1271"/>
                <a:gd name="T5" fmla="*/ 100 h 100"/>
                <a:gd name="T6" fmla="*/ 1271 w 1271"/>
                <a:gd name="T7" fmla="*/ 0 h 100"/>
                <a:gd name="T8" fmla="*/ 45 w 1271"/>
                <a:gd name="T9" fmla="*/ 0 h 100"/>
                <a:gd name="T10" fmla="*/ 0 w 1271"/>
                <a:gd name="T11" fmla="*/ 50 h 100"/>
                <a:gd name="T12" fmla="*/ 45 w 1271"/>
                <a:gd name="T13" fmla="*/ 0 h 100"/>
                <a:gd name="T14" fmla="*/ 0 w 1271"/>
                <a:gd name="T15" fmla="*/ 0 h 100"/>
                <a:gd name="T16" fmla="*/ 0 w 1271"/>
                <a:gd name="T17" fmla="*/ 50 h 100"/>
                <a:gd name="T18" fmla="*/ 91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34" name="Freeform 41">
              <a:extLst>
                <a:ext uri="{FF2B5EF4-FFF2-40B4-BE49-F238E27FC236}">
                  <a16:creationId xmlns:a16="http://schemas.microsoft.com/office/drawing/2014/main" id="{82F6FEDF-66DF-432D-ADE6-922221DFA980}"/>
                </a:ext>
              </a:extLst>
            </p:cNvPr>
            <p:cNvSpPr>
              <a:spLocks/>
            </p:cNvSpPr>
            <p:nvPr/>
          </p:nvSpPr>
          <p:spPr bwMode="auto">
            <a:xfrm>
              <a:off x="4804" y="4074"/>
              <a:ext cx="10" cy="50"/>
            </a:xfrm>
            <a:custGeom>
              <a:avLst/>
              <a:gdLst>
                <a:gd name="T0" fmla="*/ 45 w 91"/>
                <a:gd name="T1" fmla="*/ 401 h 501"/>
                <a:gd name="T2" fmla="*/ 91 w 91"/>
                <a:gd name="T3" fmla="*/ 451 h 501"/>
                <a:gd name="T4" fmla="*/ 91 w 91"/>
                <a:gd name="T5" fmla="*/ 0 h 501"/>
                <a:gd name="T6" fmla="*/ 0 w 91"/>
                <a:gd name="T7" fmla="*/ 0 h 501"/>
                <a:gd name="T8" fmla="*/ 0 w 91"/>
                <a:gd name="T9" fmla="*/ 451 h 501"/>
                <a:gd name="T10" fmla="*/ 45 w 91"/>
                <a:gd name="T11" fmla="*/ 501 h 501"/>
                <a:gd name="T12" fmla="*/ 0 w 91"/>
                <a:gd name="T13" fmla="*/ 451 h 501"/>
                <a:gd name="T14" fmla="*/ 0 w 91"/>
                <a:gd name="T15" fmla="*/ 501 h 501"/>
                <a:gd name="T16" fmla="*/ 45 w 91"/>
                <a:gd name="T17" fmla="*/ 501 h 501"/>
                <a:gd name="T18" fmla="*/ 45 w 91"/>
                <a:gd name="T19" fmla="*/ 401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35" name="Freeform 42">
              <a:extLst>
                <a:ext uri="{FF2B5EF4-FFF2-40B4-BE49-F238E27FC236}">
                  <a16:creationId xmlns:a16="http://schemas.microsoft.com/office/drawing/2014/main" id="{16B10D6E-7380-4E71-8126-A4B4C9219599}"/>
                </a:ext>
              </a:extLst>
            </p:cNvPr>
            <p:cNvSpPr>
              <a:spLocks/>
            </p:cNvSpPr>
            <p:nvPr/>
          </p:nvSpPr>
          <p:spPr bwMode="auto">
            <a:xfrm>
              <a:off x="4809" y="4114"/>
              <a:ext cx="141" cy="10"/>
            </a:xfrm>
            <a:custGeom>
              <a:avLst/>
              <a:gdLst>
                <a:gd name="T0" fmla="*/ 1180 w 1271"/>
                <a:gd name="T1" fmla="*/ 50 h 100"/>
                <a:gd name="T2" fmla="*/ 1226 w 1271"/>
                <a:gd name="T3" fmla="*/ 0 h 100"/>
                <a:gd name="T4" fmla="*/ 0 w 1271"/>
                <a:gd name="T5" fmla="*/ 0 h 100"/>
                <a:gd name="T6" fmla="*/ 0 w 1271"/>
                <a:gd name="T7" fmla="*/ 100 h 100"/>
                <a:gd name="T8" fmla="*/ 1226 w 1271"/>
                <a:gd name="T9" fmla="*/ 100 h 100"/>
                <a:gd name="T10" fmla="*/ 1271 w 1271"/>
                <a:gd name="T11" fmla="*/ 50 h 100"/>
                <a:gd name="T12" fmla="*/ 1226 w 1271"/>
                <a:gd name="T13" fmla="*/ 100 h 100"/>
                <a:gd name="T14" fmla="*/ 1271 w 1271"/>
                <a:gd name="T15" fmla="*/ 100 h 100"/>
                <a:gd name="T16" fmla="*/ 1271 w 1271"/>
                <a:gd name="T17" fmla="*/ 50 h 100"/>
                <a:gd name="T18" fmla="*/ 1180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36" name="Freeform 43">
              <a:extLst>
                <a:ext uri="{FF2B5EF4-FFF2-40B4-BE49-F238E27FC236}">
                  <a16:creationId xmlns:a16="http://schemas.microsoft.com/office/drawing/2014/main" id="{52AE011E-07D8-486B-9D6B-EEB632C84711}"/>
                </a:ext>
              </a:extLst>
            </p:cNvPr>
            <p:cNvSpPr>
              <a:spLocks/>
            </p:cNvSpPr>
            <p:nvPr/>
          </p:nvSpPr>
          <p:spPr bwMode="auto">
            <a:xfrm>
              <a:off x="4940" y="4069"/>
              <a:ext cx="10" cy="50"/>
            </a:xfrm>
            <a:custGeom>
              <a:avLst/>
              <a:gdLst>
                <a:gd name="T0" fmla="*/ 46 w 91"/>
                <a:gd name="T1" fmla="*/ 100 h 501"/>
                <a:gd name="T2" fmla="*/ 0 w 91"/>
                <a:gd name="T3" fmla="*/ 50 h 501"/>
                <a:gd name="T4" fmla="*/ 0 w 91"/>
                <a:gd name="T5" fmla="*/ 501 h 501"/>
                <a:gd name="T6" fmla="*/ 91 w 91"/>
                <a:gd name="T7" fmla="*/ 501 h 501"/>
                <a:gd name="T8" fmla="*/ 91 w 91"/>
                <a:gd name="T9" fmla="*/ 50 h 501"/>
                <a:gd name="T10" fmla="*/ 46 w 91"/>
                <a:gd name="T11" fmla="*/ 0 h 501"/>
                <a:gd name="T12" fmla="*/ 91 w 91"/>
                <a:gd name="T13" fmla="*/ 50 h 501"/>
                <a:gd name="T14" fmla="*/ 91 w 91"/>
                <a:gd name="T15" fmla="*/ 0 h 501"/>
                <a:gd name="T16" fmla="*/ 46 w 91"/>
                <a:gd name="T17" fmla="*/ 0 h 501"/>
                <a:gd name="T18" fmla="*/ 46 w 91"/>
                <a:gd name="T19" fmla="*/ 10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37" name="Rectangle 44">
              <a:extLst>
                <a:ext uri="{FF2B5EF4-FFF2-40B4-BE49-F238E27FC236}">
                  <a16:creationId xmlns:a16="http://schemas.microsoft.com/office/drawing/2014/main" id="{9E0AF45C-075F-43A9-AB02-31F707F37339}"/>
                </a:ext>
              </a:extLst>
            </p:cNvPr>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endParaRPr>
            </a:p>
          </p:txBody>
        </p:sp>
        <p:sp>
          <p:nvSpPr>
            <p:cNvPr id="138" name="Freeform 45">
              <a:extLst>
                <a:ext uri="{FF2B5EF4-FFF2-40B4-BE49-F238E27FC236}">
                  <a16:creationId xmlns:a16="http://schemas.microsoft.com/office/drawing/2014/main" id="{3CC28BD2-B470-4959-8775-3A71F27F58D2}"/>
                </a:ext>
              </a:extLst>
            </p:cNvPr>
            <p:cNvSpPr>
              <a:spLocks/>
            </p:cNvSpPr>
            <p:nvPr/>
          </p:nvSpPr>
          <p:spPr bwMode="auto">
            <a:xfrm>
              <a:off x="4945" y="4024"/>
              <a:ext cx="142" cy="10"/>
            </a:xfrm>
            <a:custGeom>
              <a:avLst/>
              <a:gdLst>
                <a:gd name="T0" fmla="*/ 1270 w 1270"/>
                <a:gd name="T1" fmla="*/ 50 h 100"/>
                <a:gd name="T2" fmla="*/ 1225 w 1270"/>
                <a:gd name="T3" fmla="*/ 0 h 100"/>
                <a:gd name="T4" fmla="*/ 0 w 1270"/>
                <a:gd name="T5" fmla="*/ 0 h 100"/>
                <a:gd name="T6" fmla="*/ 0 w 1270"/>
                <a:gd name="T7" fmla="*/ 100 h 100"/>
                <a:gd name="T8" fmla="*/ 1225 w 1270"/>
                <a:gd name="T9" fmla="*/ 100 h 100"/>
                <a:gd name="T10" fmla="*/ 1179 w 1270"/>
                <a:gd name="T11" fmla="*/ 50 h 100"/>
                <a:gd name="T12" fmla="*/ 1270 w 1270"/>
                <a:gd name="T13" fmla="*/ 50 h 100"/>
                <a:gd name="T14" fmla="*/ 1270 w 1270"/>
                <a:gd name="T15" fmla="*/ 0 h 100"/>
                <a:gd name="T16" fmla="*/ 1225 w 1270"/>
                <a:gd name="T17" fmla="*/ 0 h 100"/>
                <a:gd name="T18" fmla="*/ 1270 w 1270"/>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39" name="Freeform 46">
              <a:extLst>
                <a:ext uri="{FF2B5EF4-FFF2-40B4-BE49-F238E27FC236}">
                  <a16:creationId xmlns:a16="http://schemas.microsoft.com/office/drawing/2014/main" id="{87F35503-8A4C-400B-B89B-44EDE14E7DCA}"/>
                </a:ext>
              </a:extLst>
            </p:cNvPr>
            <p:cNvSpPr>
              <a:spLocks/>
            </p:cNvSpPr>
            <p:nvPr/>
          </p:nvSpPr>
          <p:spPr bwMode="auto">
            <a:xfrm>
              <a:off x="5076" y="4029"/>
              <a:ext cx="11" cy="95"/>
            </a:xfrm>
            <a:custGeom>
              <a:avLst/>
              <a:gdLst>
                <a:gd name="T0" fmla="*/ 46 w 91"/>
                <a:gd name="T1" fmla="*/ 952 h 952"/>
                <a:gd name="T2" fmla="*/ 91 w 91"/>
                <a:gd name="T3" fmla="*/ 902 h 952"/>
                <a:gd name="T4" fmla="*/ 91 w 91"/>
                <a:gd name="T5" fmla="*/ 0 h 952"/>
                <a:gd name="T6" fmla="*/ 0 w 91"/>
                <a:gd name="T7" fmla="*/ 0 h 952"/>
                <a:gd name="T8" fmla="*/ 0 w 91"/>
                <a:gd name="T9" fmla="*/ 902 h 952"/>
                <a:gd name="T10" fmla="*/ 46 w 91"/>
                <a:gd name="T11" fmla="*/ 852 h 952"/>
                <a:gd name="T12" fmla="*/ 46 w 91"/>
                <a:gd name="T13" fmla="*/ 952 h 952"/>
                <a:gd name="T14" fmla="*/ 91 w 91"/>
                <a:gd name="T15" fmla="*/ 952 h 952"/>
                <a:gd name="T16" fmla="*/ 91 w 91"/>
                <a:gd name="T17" fmla="*/ 902 h 952"/>
                <a:gd name="T18" fmla="*/ 46 w 91"/>
                <a:gd name="T19" fmla="*/ 952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40" name="Freeform 47">
              <a:extLst>
                <a:ext uri="{FF2B5EF4-FFF2-40B4-BE49-F238E27FC236}">
                  <a16:creationId xmlns:a16="http://schemas.microsoft.com/office/drawing/2014/main" id="{62DC1109-19A5-4BF1-8225-E71F049EDC91}"/>
                </a:ext>
              </a:extLst>
            </p:cNvPr>
            <p:cNvSpPr>
              <a:spLocks/>
            </p:cNvSpPr>
            <p:nvPr/>
          </p:nvSpPr>
          <p:spPr bwMode="auto">
            <a:xfrm>
              <a:off x="4940" y="4114"/>
              <a:ext cx="142" cy="10"/>
            </a:xfrm>
            <a:custGeom>
              <a:avLst/>
              <a:gdLst>
                <a:gd name="T0" fmla="*/ 0 w 1271"/>
                <a:gd name="T1" fmla="*/ 50 h 100"/>
                <a:gd name="T2" fmla="*/ 46 w 1271"/>
                <a:gd name="T3" fmla="*/ 100 h 100"/>
                <a:gd name="T4" fmla="*/ 1271 w 1271"/>
                <a:gd name="T5" fmla="*/ 100 h 100"/>
                <a:gd name="T6" fmla="*/ 1271 w 1271"/>
                <a:gd name="T7" fmla="*/ 0 h 100"/>
                <a:gd name="T8" fmla="*/ 46 w 1271"/>
                <a:gd name="T9" fmla="*/ 0 h 100"/>
                <a:gd name="T10" fmla="*/ 91 w 1271"/>
                <a:gd name="T11" fmla="*/ 50 h 100"/>
                <a:gd name="T12" fmla="*/ 0 w 1271"/>
                <a:gd name="T13" fmla="*/ 50 h 100"/>
                <a:gd name="T14" fmla="*/ 0 w 1271"/>
                <a:gd name="T15" fmla="*/ 100 h 100"/>
                <a:gd name="T16" fmla="*/ 46 w 1271"/>
                <a:gd name="T17" fmla="*/ 100 h 100"/>
                <a:gd name="T18" fmla="*/ 0 w 1271"/>
                <a:gd name="T19" fmla="*/ 5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41" name="Freeform 48">
              <a:extLst>
                <a:ext uri="{FF2B5EF4-FFF2-40B4-BE49-F238E27FC236}">
                  <a16:creationId xmlns:a16="http://schemas.microsoft.com/office/drawing/2014/main" id="{02D1BD49-01D7-4655-864C-732C882981A7}"/>
                </a:ext>
              </a:extLst>
            </p:cNvPr>
            <p:cNvSpPr>
              <a:spLocks/>
            </p:cNvSpPr>
            <p:nvPr/>
          </p:nvSpPr>
          <p:spPr bwMode="auto">
            <a:xfrm>
              <a:off x="4940" y="4024"/>
              <a:ext cx="10" cy="95"/>
            </a:xfrm>
            <a:custGeom>
              <a:avLst/>
              <a:gdLst>
                <a:gd name="T0" fmla="*/ 46 w 91"/>
                <a:gd name="T1" fmla="*/ 0 h 952"/>
                <a:gd name="T2" fmla="*/ 0 w 91"/>
                <a:gd name="T3" fmla="*/ 50 h 952"/>
                <a:gd name="T4" fmla="*/ 0 w 91"/>
                <a:gd name="T5" fmla="*/ 952 h 952"/>
                <a:gd name="T6" fmla="*/ 91 w 91"/>
                <a:gd name="T7" fmla="*/ 952 h 952"/>
                <a:gd name="T8" fmla="*/ 91 w 91"/>
                <a:gd name="T9" fmla="*/ 50 h 952"/>
                <a:gd name="T10" fmla="*/ 46 w 91"/>
                <a:gd name="T11" fmla="*/ 100 h 952"/>
                <a:gd name="T12" fmla="*/ 46 w 91"/>
                <a:gd name="T13" fmla="*/ 0 h 952"/>
                <a:gd name="T14" fmla="*/ 0 w 91"/>
                <a:gd name="T15" fmla="*/ 0 h 952"/>
                <a:gd name="T16" fmla="*/ 0 w 91"/>
                <a:gd name="T17" fmla="*/ 50 h 952"/>
                <a:gd name="T18" fmla="*/ 46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42" name="Rectangle 49">
              <a:extLst>
                <a:ext uri="{FF2B5EF4-FFF2-40B4-BE49-F238E27FC236}">
                  <a16:creationId xmlns:a16="http://schemas.microsoft.com/office/drawing/2014/main" id="{B2700A2A-DD36-4D06-9C8B-96DD31F2A869}"/>
                </a:ext>
              </a:extLst>
            </p:cNvPr>
            <p:cNvSpPr>
              <a:spLocks noChangeArrowheads="1"/>
            </p:cNvSpPr>
            <p:nvPr/>
          </p:nvSpPr>
          <p:spPr bwMode="auto">
            <a:xfrm>
              <a:off x="4080" y="4160"/>
              <a:ext cx="52"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a:cs typeface="Arial" pitchFamily="34" charset="0"/>
                </a:rPr>
                <a:t>0</a:t>
              </a:r>
              <a:endParaRPr lang="en-US" sz="2800">
                <a:solidFill>
                  <a:srgbClr val="000000"/>
                </a:solidFill>
                <a:cs typeface="Arial" pitchFamily="34" charset="0"/>
              </a:endParaRPr>
            </a:p>
          </p:txBody>
        </p:sp>
        <p:sp>
          <p:nvSpPr>
            <p:cNvPr id="143" name="Rectangle 50">
              <a:extLst>
                <a:ext uri="{FF2B5EF4-FFF2-40B4-BE49-F238E27FC236}">
                  <a16:creationId xmlns:a16="http://schemas.microsoft.com/office/drawing/2014/main" id="{1E1C2CB8-AEBD-43B3-848C-296215BFE976}"/>
                </a:ext>
              </a:extLst>
            </p:cNvPr>
            <p:cNvSpPr>
              <a:spLocks noChangeArrowheads="1"/>
            </p:cNvSpPr>
            <p:nvPr/>
          </p:nvSpPr>
          <p:spPr bwMode="auto">
            <a:xfrm>
              <a:off x="5036" y="4145"/>
              <a:ext cx="53"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a:cs typeface="Arial" pitchFamily="34" charset="0"/>
                </a:rPr>
                <a:t>2</a:t>
              </a:r>
              <a:endParaRPr lang="en-US" sz="2800">
                <a:solidFill>
                  <a:srgbClr val="000000"/>
                </a:solidFill>
                <a:cs typeface="Arial" pitchFamily="34" charset="0"/>
              </a:endParaRPr>
            </a:p>
          </p:txBody>
        </p:sp>
        <p:sp>
          <p:nvSpPr>
            <p:cNvPr id="144" name="Rectangle 51">
              <a:extLst>
                <a:ext uri="{FF2B5EF4-FFF2-40B4-BE49-F238E27FC236}">
                  <a16:creationId xmlns:a16="http://schemas.microsoft.com/office/drawing/2014/main" id="{5BCCB3B1-DD04-4C1F-A076-BE37A7290B03}"/>
                </a:ext>
              </a:extLst>
            </p:cNvPr>
            <p:cNvSpPr>
              <a:spLocks noChangeArrowheads="1"/>
            </p:cNvSpPr>
            <p:nvPr/>
          </p:nvSpPr>
          <p:spPr bwMode="auto">
            <a:xfrm>
              <a:off x="5104" y="4133"/>
              <a:ext cx="51"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dirty="0">
                  <a:solidFill>
                    <a:srgbClr val="000000"/>
                  </a:solidFill>
                  <a:latin typeface="Symbol" pitchFamily="18" charset="2"/>
                  <a:cs typeface="Arial" pitchFamily="34" charset="0"/>
                </a:rPr>
                <a:t>p</a:t>
              </a:r>
              <a:endParaRPr lang="en-US" sz="2800" dirty="0">
                <a:solidFill>
                  <a:srgbClr val="000000"/>
                </a:solidFill>
                <a:cs typeface="Arial" pitchFamily="34" charset="0"/>
              </a:endParaRPr>
            </a:p>
          </p:txBody>
        </p:sp>
        <p:sp>
          <p:nvSpPr>
            <p:cNvPr id="145" name="Freeform 52">
              <a:extLst>
                <a:ext uri="{FF2B5EF4-FFF2-40B4-BE49-F238E27FC236}">
                  <a16:creationId xmlns:a16="http://schemas.microsoft.com/office/drawing/2014/main" id="{EC399D32-14D2-47E4-9125-589B85C051F2}"/>
                </a:ext>
              </a:extLst>
            </p:cNvPr>
            <p:cNvSpPr>
              <a:spLocks/>
            </p:cNvSpPr>
            <p:nvPr/>
          </p:nvSpPr>
          <p:spPr bwMode="auto">
            <a:xfrm>
              <a:off x="4329" y="4153"/>
              <a:ext cx="53" cy="47"/>
            </a:xfrm>
            <a:custGeom>
              <a:avLst/>
              <a:gdLst>
                <a:gd name="T0" fmla="*/ 474 w 474"/>
                <a:gd name="T1" fmla="*/ 476 h 476"/>
                <a:gd name="T2" fmla="*/ 238 w 474"/>
                <a:gd name="T3" fmla="*/ 0 h 476"/>
                <a:gd name="T4" fmla="*/ 0 w 474"/>
                <a:gd name="T5" fmla="*/ 476 h 476"/>
                <a:gd name="T6" fmla="*/ 474 w 474"/>
                <a:gd name="T7" fmla="*/ 476 h 476"/>
                <a:gd name="T8" fmla="*/ 238 w 474"/>
                <a:gd name="T9" fmla="*/ 0 h 476"/>
                <a:gd name="T10" fmla="*/ 474 w 474"/>
                <a:gd name="T11" fmla="*/ 476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146" name="Freeform 53">
              <a:extLst>
                <a:ext uri="{FF2B5EF4-FFF2-40B4-BE49-F238E27FC236}">
                  <a16:creationId xmlns:a16="http://schemas.microsoft.com/office/drawing/2014/main" id="{5BE01804-F31C-4507-95A4-D48297B03A0F}"/>
                </a:ext>
              </a:extLst>
            </p:cNvPr>
            <p:cNvSpPr>
              <a:spLocks/>
            </p:cNvSpPr>
            <p:nvPr/>
          </p:nvSpPr>
          <p:spPr bwMode="auto">
            <a:xfrm>
              <a:off x="4350" y="4196"/>
              <a:ext cx="11" cy="76"/>
            </a:xfrm>
            <a:custGeom>
              <a:avLst/>
              <a:gdLst>
                <a:gd name="T0" fmla="*/ 46 w 91"/>
                <a:gd name="T1" fmla="*/ 760 h 760"/>
                <a:gd name="T2" fmla="*/ 91 w 91"/>
                <a:gd name="T3" fmla="*/ 760 h 760"/>
                <a:gd name="T4" fmla="*/ 91 w 91"/>
                <a:gd name="T5" fmla="*/ 0 h 760"/>
                <a:gd name="T6" fmla="*/ 0 w 91"/>
                <a:gd name="T7" fmla="*/ 0 h 760"/>
                <a:gd name="T8" fmla="*/ 0 w 91"/>
                <a:gd name="T9" fmla="*/ 760 h 760"/>
                <a:gd name="T10" fmla="*/ 46 w 91"/>
                <a:gd name="T11" fmla="*/ 760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endParaRPr>
            </a:p>
          </p:txBody>
        </p:sp>
      </p:grpSp>
      <p:sp>
        <p:nvSpPr>
          <p:cNvPr id="102" name="AutoShape 54">
            <a:extLst>
              <a:ext uri="{FF2B5EF4-FFF2-40B4-BE49-F238E27FC236}">
                <a16:creationId xmlns:a16="http://schemas.microsoft.com/office/drawing/2014/main" id="{55AA7625-02FA-43E5-819B-E2BB51F312E1}"/>
              </a:ext>
            </a:extLst>
          </p:cNvPr>
          <p:cNvSpPr>
            <a:spLocks noChangeArrowheads="1"/>
          </p:cNvSpPr>
          <p:nvPr/>
        </p:nvSpPr>
        <p:spPr bwMode="auto">
          <a:xfrm>
            <a:off x="4127855" y="3854050"/>
            <a:ext cx="266773" cy="317816"/>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150" name="AutoShape 54">
            <a:extLst>
              <a:ext uri="{FF2B5EF4-FFF2-40B4-BE49-F238E27FC236}">
                <a16:creationId xmlns:a16="http://schemas.microsoft.com/office/drawing/2014/main" id="{51FF1A6D-F4B9-4CD5-955C-C85C03AA009A}"/>
              </a:ext>
            </a:extLst>
          </p:cNvPr>
          <p:cNvSpPr>
            <a:spLocks noChangeArrowheads="1"/>
          </p:cNvSpPr>
          <p:nvPr/>
        </p:nvSpPr>
        <p:spPr bwMode="auto">
          <a:xfrm>
            <a:off x="5482601" y="3894586"/>
            <a:ext cx="266773" cy="317816"/>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5" name="TextBox 4">
            <a:extLst>
              <a:ext uri="{FF2B5EF4-FFF2-40B4-BE49-F238E27FC236}">
                <a16:creationId xmlns:a16="http://schemas.microsoft.com/office/drawing/2014/main" id="{9CB8125A-4938-423B-82D8-4EC5462C5C0E}"/>
              </a:ext>
            </a:extLst>
          </p:cNvPr>
          <p:cNvSpPr txBox="1"/>
          <p:nvPr/>
        </p:nvSpPr>
        <p:spPr>
          <a:xfrm>
            <a:off x="215516" y="1082189"/>
            <a:ext cx="3528392" cy="2554545"/>
          </a:xfrm>
          <a:prstGeom prst="rect">
            <a:avLst/>
          </a:prstGeom>
          <a:noFill/>
        </p:spPr>
        <p:txBody>
          <a:bodyPr wrap="square" rtlCol="0">
            <a:spAutoFit/>
          </a:bodyPr>
          <a:lstStyle/>
          <a:p>
            <a:pPr marL="342900" indent="-342900">
              <a:buFont typeface="+mj-lt"/>
              <a:buAutoNum type="arabicPeriod"/>
            </a:pPr>
            <a:r>
              <a:rPr lang="zh-CN" altLang="en-US" sz="2000" dirty="0"/>
              <a:t>计算区块内每个像素的梯度，箭头长度表示梯度大小，箭头方向表示梯度方向；</a:t>
            </a:r>
            <a:endParaRPr lang="en-US" altLang="zh-CN" sz="2000" dirty="0"/>
          </a:p>
          <a:p>
            <a:pPr marL="342900" indent="-342900">
              <a:buFont typeface="+mj-lt"/>
              <a:buAutoNum type="arabicPeriod"/>
            </a:pPr>
            <a:r>
              <a:rPr lang="zh-CN" altLang="en-US" sz="2000" dirty="0"/>
              <a:t>将</a:t>
            </a:r>
            <a:r>
              <a:rPr lang="en-US" altLang="zh-CN" sz="2000" dirty="0"/>
              <a:t>360</a:t>
            </a:r>
            <a:r>
              <a:rPr lang="zh-CN" altLang="en-US" sz="2000" dirty="0"/>
              <a:t>度按照每隔</a:t>
            </a:r>
            <a:r>
              <a:rPr lang="en-US" altLang="zh-CN" sz="2000" dirty="0"/>
              <a:t>45</a:t>
            </a:r>
            <a:r>
              <a:rPr lang="zh-CN" altLang="en-US" sz="2000" dirty="0"/>
              <a:t>度划分为八个区间；</a:t>
            </a:r>
            <a:endParaRPr lang="en-US" altLang="zh-CN" sz="2000" dirty="0"/>
          </a:p>
          <a:p>
            <a:pPr marL="342900" indent="-342900">
              <a:buFont typeface="+mj-lt"/>
              <a:buAutoNum type="arabicPeriod"/>
            </a:pPr>
            <a:r>
              <a:rPr lang="zh-CN" altLang="en-US" sz="2000" dirty="0"/>
              <a:t>将属于每个区间的所以像素梯度值累加。</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25">
            <a:extLst>
              <a:ext uri="{FF2B5EF4-FFF2-40B4-BE49-F238E27FC236}">
                <a16:creationId xmlns:a16="http://schemas.microsoft.com/office/drawing/2014/main" id="{0A022816-3479-405D-88D4-1425B1004EAE}"/>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16739" name="Text Box 3"/>
          <p:cNvSpPr>
            <a:spLocks noGrp="1" noChangeArrowheads="1"/>
          </p:cNvSpPr>
          <p:nvPr>
            <p:ph type="body" idx="4294967295"/>
          </p:nvPr>
        </p:nvSpPr>
        <p:spPr>
          <a:xfrm>
            <a:off x="1471847" y="1199331"/>
            <a:ext cx="5679843" cy="450195"/>
          </a:xfrm>
        </p:spPr>
        <p:txBody>
          <a:bodyPr/>
          <a:lstStyle/>
          <a:p>
            <a:pPr eaLnBrk="1" hangingPunct="1">
              <a:spcBef>
                <a:spcPct val="0"/>
              </a:spcBef>
            </a:pPr>
            <a:r>
              <a:rPr lang="zh-CN" altLang="en-US" sz="2101" dirty="0">
                <a:solidFill>
                  <a:srgbClr val="000099"/>
                </a:solidFill>
              </a:rPr>
              <a:t>局部特征方向</a:t>
            </a:r>
            <a:endParaRPr lang="en-US" altLang="zh-CN" sz="2101" dirty="0">
              <a:solidFill>
                <a:srgbClr val="000099"/>
              </a:solidFill>
            </a:endParaRPr>
          </a:p>
          <a:p>
            <a:pPr eaLnBrk="1" hangingPunct="1">
              <a:spcBef>
                <a:spcPct val="0"/>
              </a:spcBef>
            </a:pPr>
            <a:endParaRPr lang="ru-RU" sz="2101" b="1" i="1" dirty="0">
              <a:solidFill>
                <a:srgbClr val="FF0000"/>
              </a:solidFill>
            </a:endParaRPr>
          </a:p>
        </p:txBody>
      </p:sp>
      <p:sp>
        <p:nvSpPr>
          <p:cNvPr id="116740" name="Text Box 4"/>
          <p:cNvSpPr txBox="1">
            <a:spLocks noChangeArrowheads="1"/>
          </p:cNvSpPr>
          <p:nvPr/>
        </p:nvSpPr>
        <p:spPr bwMode="auto">
          <a:xfrm>
            <a:off x="1259632" y="1752279"/>
            <a:ext cx="6959238" cy="1062214"/>
          </a:xfrm>
          <a:prstGeom prst="rect">
            <a:avLst/>
          </a:prstGeom>
          <a:noFill/>
          <a:ln w="9525">
            <a:noFill/>
            <a:miter lim="800000"/>
            <a:headEnd/>
            <a:tailEnd/>
          </a:ln>
        </p:spPr>
        <p:txBody>
          <a:bodyPr wrap="square">
            <a:spAutoFit/>
          </a:bodyPr>
          <a:lstStyle/>
          <a:p>
            <a:pPr eaLnBrk="0" fontAlgn="base" hangingPunct="0">
              <a:spcBef>
                <a:spcPct val="0"/>
              </a:spcBef>
              <a:spcAft>
                <a:spcPct val="0"/>
              </a:spcAft>
            </a:pPr>
            <a:r>
              <a:rPr lang="zh-CN" altLang="en-US" sz="2101" dirty="0">
                <a:solidFill>
                  <a:srgbClr val="000000"/>
                </a:solidFill>
                <a:cs typeface="Times New Roman" pitchFamily="18" charset="0"/>
              </a:rPr>
              <a:t>将方向划分到以</a:t>
            </a:r>
            <a:r>
              <a:rPr lang="en-US" altLang="zh-CN" sz="2101" dirty="0">
                <a:solidFill>
                  <a:srgbClr val="000000"/>
                </a:solidFill>
                <a:cs typeface="Times New Roman" pitchFamily="18" charset="0"/>
              </a:rPr>
              <a:t>45°</a:t>
            </a:r>
            <a:r>
              <a:rPr lang="zh-CN" altLang="en-US" sz="2101" dirty="0">
                <a:solidFill>
                  <a:srgbClr val="000000"/>
                </a:solidFill>
                <a:cs typeface="Times New Roman" pitchFamily="18" charset="0"/>
              </a:rPr>
              <a:t>为间隔的</a:t>
            </a:r>
            <a:r>
              <a:rPr lang="en-US" altLang="zh-CN" sz="2101" dirty="0">
                <a:solidFill>
                  <a:srgbClr val="000000"/>
                </a:solidFill>
                <a:cs typeface="Times New Roman" pitchFamily="18" charset="0"/>
              </a:rPr>
              <a:t>8</a:t>
            </a:r>
            <a:r>
              <a:rPr lang="zh-CN" altLang="en-US" sz="2101" dirty="0">
                <a:solidFill>
                  <a:srgbClr val="000000"/>
                </a:solidFill>
                <a:cs typeface="Times New Roman" pitchFamily="18" charset="0"/>
              </a:rPr>
              <a:t>个方向内进行统计，最多的方向则为该特征点的主方向。特征区域梯度方向的主方向作为特征方向。</a:t>
            </a:r>
            <a:endParaRPr lang="ru-RU" sz="2101" dirty="0">
              <a:solidFill>
                <a:srgbClr val="000000"/>
              </a:solidFill>
              <a:cs typeface="Times New Roman" pitchFamily="18" charset="0"/>
            </a:endParaRPr>
          </a:p>
        </p:txBody>
      </p:sp>
      <p:sp>
        <p:nvSpPr>
          <p:cNvPr id="371717" name="Rectangle 5"/>
          <p:cNvSpPr>
            <a:spLocks noChangeArrowheads="1"/>
          </p:cNvSpPr>
          <p:nvPr/>
        </p:nvSpPr>
        <p:spPr bwMode="auto">
          <a:xfrm>
            <a:off x="4294658" y="3077289"/>
            <a:ext cx="772954" cy="697922"/>
          </a:xfrm>
          <a:prstGeom prst="rect">
            <a:avLst/>
          </a:prstGeom>
          <a:gradFill rotWithShape="0">
            <a:gsLst>
              <a:gs pos="0">
                <a:schemeClr val="accent1">
                  <a:gamma/>
                  <a:shade val="0"/>
                  <a:invGamma/>
                </a:schemeClr>
              </a:gs>
              <a:gs pos="100000">
                <a:schemeClr val="accent1"/>
              </a:gs>
            </a:gsLst>
            <a:lin ang="18900000" scaled="1"/>
          </a:gradFill>
          <a:ln w="9525">
            <a:solidFill>
              <a:schemeClr val="tx1"/>
            </a:solidFill>
            <a:miter lim="800000"/>
            <a:headEnd/>
            <a:tailEnd/>
          </a:ln>
          <a:effectLst/>
        </p:spPr>
        <p:txBody>
          <a:bodyPr wrap="none" anchor="ctr"/>
          <a:lstStyle/>
          <a:p>
            <a:pPr eaLnBrk="0" fontAlgn="base" hangingPunct="0">
              <a:spcBef>
                <a:spcPct val="0"/>
              </a:spcBef>
              <a:spcAft>
                <a:spcPct val="0"/>
              </a:spcAft>
              <a:defRPr/>
            </a:pPr>
            <a:endParaRPr lang="en-US" sz="1350">
              <a:solidFill>
                <a:srgbClr val="000000"/>
              </a:solidFill>
            </a:endParaRPr>
          </a:p>
        </p:txBody>
      </p:sp>
      <p:sp>
        <p:nvSpPr>
          <p:cNvPr id="371718" name="Rectangle 6"/>
          <p:cNvSpPr>
            <a:spLocks noChangeArrowheads="1"/>
          </p:cNvSpPr>
          <p:nvPr/>
        </p:nvSpPr>
        <p:spPr bwMode="auto">
          <a:xfrm>
            <a:off x="2879812" y="3077289"/>
            <a:ext cx="772954" cy="697922"/>
          </a:xfrm>
          <a:prstGeom prst="rect">
            <a:avLst/>
          </a:prstGeom>
          <a:gradFill rotWithShape="0">
            <a:gsLst>
              <a:gs pos="0">
                <a:schemeClr val="accent1"/>
              </a:gs>
              <a:gs pos="100000">
                <a:schemeClr val="accent1">
                  <a:gamma/>
                  <a:shade val="0"/>
                  <a:invGamma/>
                </a:schemeClr>
              </a:gs>
            </a:gsLst>
            <a:lin ang="5400000" scaled="1"/>
          </a:gradFill>
          <a:ln w="9525">
            <a:solidFill>
              <a:schemeClr val="tx1"/>
            </a:solidFill>
            <a:miter lim="800000"/>
            <a:headEnd/>
            <a:tailEnd/>
          </a:ln>
          <a:effectLst/>
        </p:spPr>
        <p:txBody>
          <a:bodyPr wrap="none" anchor="ctr"/>
          <a:lstStyle/>
          <a:p>
            <a:pPr eaLnBrk="0" fontAlgn="base" hangingPunct="0">
              <a:spcBef>
                <a:spcPct val="0"/>
              </a:spcBef>
              <a:spcAft>
                <a:spcPct val="0"/>
              </a:spcAft>
              <a:defRPr/>
            </a:pPr>
            <a:endParaRPr lang="en-US" sz="1350">
              <a:solidFill>
                <a:srgbClr val="000000"/>
              </a:solidFill>
            </a:endParaRPr>
          </a:p>
        </p:txBody>
      </p:sp>
      <p:sp>
        <p:nvSpPr>
          <p:cNvPr id="116743" name="Line 7"/>
          <p:cNvSpPr>
            <a:spLocks noChangeShapeType="1"/>
          </p:cNvSpPr>
          <p:nvPr/>
        </p:nvSpPr>
        <p:spPr bwMode="auto">
          <a:xfrm flipV="1">
            <a:off x="3266289" y="3099918"/>
            <a:ext cx="0" cy="326332"/>
          </a:xfrm>
          <a:prstGeom prst="line">
            <a:avLst/>
          </a:prstGeom>
          <a:noFill/>
          <a:ln w="38100">
            <a:solidFill>
              <a:srgbClr val="FFFF99"/>
            </a:solidFill>
            <a:round/>
            <a:headEnd/>
            <a:tailEnd type="stealth" w="med" len="med"/>
          </a:ln>
        </p:spPr>
        <p:txBody>
          <a:bodyPr/>
          <a:lstStyle/>
          <a:p>
            <a:pPr fontAlgn="base">
              <a:spcBef>
                <a:spcPct val="0"/>
              </a:spcBef>
              <a:spcAft>
                <a:spcPct val="0"/>
              </a:spcAft>
            </a:pPr>
            <a:endParaRPr lang="en-US" sz="1350">
              <a:solidFill>
                <a:srgbClr val="000000"/>
              </a:solidFill>
            </a:endParaRPr>
          </a:p>
        </p:txBody>
      </p:sp>
      <p:sp>
        <p:nvSpPr>
          <p:cNvPr id="116744" name="Line 8"/>
          <p:cNvSpPr>
            <a:spLocks noChangeShapeType="1"/>
          </p:cNvSpPr>
          <p:nvPr/>
        </p:nvSpPr>
        <p:spPr bwMode="auto">
          <a:xfrm flipV="1">
            <a:off x="4695336" y="3154704"/>
            <a:ext cx="262018" cy="271546"/>
          </a:xfrm>
          <a:prstGeom prst="line">
            <a:avLst/>
          </a:prstGeom>
          <a:noFill/>
          <a:ln w="38100">
            <a:solidFill>
              <a:srgbClr val="FFFF99"/>
            </a:solidFill>
            <a:round/>
            <a:headEnd/>
            <a:tailEnd type="stealth" w="med" len="med"/>
          </a:ln>
        </p:spPr>
        <p:txBody>
          <a:bodyPr/>
          <a:lstStyle/>
          <a:p>
            <a:pPr fontAlgn="base">
              <a:spcBef>
                <a:spcPct val="0"/>
              </a:spcBef>
              <a:spcAft>
                <a:spcPct val="0"/>
              </a:spcAft>
            </a:pPr>
            <a:endParaRPr lang="en-US" sz="1350">
              <a:solidFill>
                <a:srgbClr val="000000"/>
              </a:solidFill>
            </a:endParaRPr>
          </a:p>
        </p:txBody>
      </p:sp>
      <p:sp>
        <p:nvSpPr>
          <p:cNvPr id="116745" name="Text Box 9"/>
          <p:cNvSpPr txBox="1">
            <a:spLocks noChangeArrowheads="1"/>
          </p:cNvSpPr>
          <p:nvPr/>
        </p:nvSpPr>
        <p:spPr bwMode="auto">
          <a:xfrm>
            <a:off x="1547664" y="4120716"/>
            <a:ext cx="6574278" cy="678866"/>
          </a:xfrm>
          <a:prstGeom prst="rect">
            <a:avLst/>
          </a:prstGeom>
          <a:noFill/>
          <a:ln w="9525">
            <a:noFill/>
            <a:miter lim="800000"/>
            <a:headEnd/>
            <a:tailEnd/>
          </a:ln>
        </p:spPr>
        <p:txBody>
          <a:bodyPr/>
          <a:lstStyle/>
          <a:p>
            <a:pPr marL="257244" indent="-257244" eaLnBrk="0" fontAlgn="base" hangingPunct="0">
              <a:spcBef>
                <a:spcPct val="0"/>
              </a:spcBef>
              <a:spcAft>
                <a:spcPct val="0"/>
              </a:spcAft>
              <a:buFontTx/>
              <a:buChar char="•"/>
            </a:pPr>
            <a:r>
              <a:rPr lang="zh-CN" altLang="en-US" sz="2101" dirty="0">
                <a:solidFill>
                  <a:srgbClr val="000099"/>
                </a:solidFill>
                <a:cs typeface="Times New Roman" pitchFamily="18" charset="0"/>
              </a:rPr>
              <a:t>根据该角度旋转图像局部区域</a:t>
            </a:r>
            <a:endParaRPr lang="en-US" sz="2101" dirty="0">
              <a:solidFill>
                <a:srgbClr val="000099"/>
              </a:solidFill>
              <a:cs typeface="Times New Roman" pitchFamily="18" charset="0"/>
            </a:endParaRPr>
          </a:p>
          <a:p>
            <a:pPr eaLnBrk="0" fontAlgn="base" hangingPunct="0">
              <a:spcBef>
                <a:spcPct val="0"/>
              </a:spcBef>
              <a:spcAft>
                <a:spcPct val="0"/>
              </a:spcAft>
            </a:pPr>
            <a:r>
              <a:rPr lang="zh-CN" altLang="en-US" sz="2101" dirty="0">
                <a:cs typeface="Times New Roman" pitchFamily="18" charset="0"/>
              </a:rPr>
              <a:t>     规范化图像局部特征方向。</a:t>
            </a:r>
            <a:endParaRPr lang="ru-RU" sz="2101" dirty="0">
              <a:cs typeface="Times New Roman" pitchFamily="18" charset="0"/>
            </a:endParaRPr>
          </a:p>
        </p:txBody>
      </p:sp>
      <p:sp>
        <p:nvSpPr>
          <p:cNvPr id="11" name="Rectangle 4">
            <a:extLst>
              <a:ext uri="{FF2B5EF4-FFF2-40B4-BE49-F238E27FC236}">
                <a16:creationId xmlns:a16="http://schemas.microsoft.com/office/drawing/2014/main" id="{FC6A8EBE-985C-41CF-86D0-DA8A1556510C}"/>
              </a:ext>
            </a:extLst>
          </p:cNvPr>
          <p:cNvSpPr txBox="1">
            <a:spLocks noChangeArrowheads="1"/>
          </p:cNvSpPr>
          <p:nvPr/>
        </p:nvSpPr>
        <p:spPr>
          <a:xfrm>
            <a:off x="457200" y="206042"/>
            <a:ext cx="8229600" cy="85751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a:t>特征描述：</a:t>
            </a:r>
            <a:r>
              <a:rPr lang="en-US"/>
              <a:t>SIFT</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25">
            <a:extLst>
              <a:ext uri="{FF2B5EF4-FFF2-40B4-BE49-F238E27FC236}">
                <a16:creationId xmlns:a16="http://schemas.microsoft.com/office/drawing/2014/main" id="{F77C70D9-F115-4683-A843-F8BBFEE948BE}"/>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17762" name="Footer Placeholder 4"/>
          <p:cNvSpPr txBox="1">
            <a:spLocks noGrp="1"/>
          </p:cNvSpPr>
          <p:nvPr/>
        </p:nvSpPr>
        <p:spPr bwMode="auto">
          <a:xfrm>
            <a:off x="2528029" y="3547966"/>
            <a:ext cx="2520971" cy="358800"/>
          </a:xfrm>
          <a:prstGeom prst="rect">
            <a:avLst/>
          </a:prstGeom>
          <a:noFill/>
          <a:ln w="9525">
            <a:noFill/>
            <a:miter lim="800000"/>
            <a:headEnd/>
            <a:tailEnd/>
          </a:ln>
        </p:spPr>
        <p:txBody>
          <a:bodyPr/>
          <a:lstStyle/>
          <a:p>
            <a:pPr algn="ctr" eaLnBrk="0" fontAlgn="base" hangingPunct="0">
              <a:spcBef>
                <a:spcPct val="0"/>
              </a:spcBef>
              <a:spcAft>
                <a:spcPct val="0"/>
              </a:spcAft>
            </a:pPr>
            <a:r>
              <a:rPr lang="en-US" sz="1050">
                <a:solidFill>
                  <a:srgbClr val="000000"/>
                </a:solidFill>
                <a:latin typeface="Times New Roman" pitchFamily="18" charset="0"/>
              </a:rPr>
              <a:t>CSE 576: Computer Vision</a:t>
            </a:r>
          </a:p>
        </p:txBody>
      </p:sp>
      <p:pic>
        <p:nvPicPr>
          <p:cNvPr id="117763" name="Picture 2" descr="matierb1"/>
          <p:cNvPicPr>
            <a:picLocks noChangeAspect="1" noChangeArrowheads="1"/>
          </p:cNvPicPr>
          <p:nvPr/>
        </p:nvPicPr>
        <p:blipFill>
          <a:blip r:embed="rId4" cstate="print"/>
          <a:srcRect/>
          <a:stretch>
            <a:fillRect/>
          </a:stretch>
        </p:blipFill>
        <p:spPr bwMode="auto">
          <a:xfrm>
            <a:off x="1727684" y="1261261"/>
            <a:ext cx="4320480" cy="3043409"/>
          </a:xfrm>
          <a:prstGeom prst="rect">
            <a:avLst/>
          </a:prstGeom>
          <a:noFill/>
          <a:ln w="9525">
            <a:noFill/>
            <a:miter lim="800000"/>
            <a:headEnd/>
            <a:tailEnd/>
          </a:ln>
        </p:spPr>
      </p:pic>
      <p:pic>
        <p:nvPicPr>
          <p:cNvPr id="117765" name="Picture 5" descr="matierbf1"/>
          <p:cNvPicPr>
            <a:picLocks noChangeAspect="1" noChangeArrowheads="1"/>
          </p:cNvPicPr>
          <p:nvPr/>
        </p:nvPicPr>
        <p:blipFill>
          <a:blip r:embed="rId5" cstate="print"/>
          <a:srcRect/>
          <a:stretch>
            <a:fillRect/>
          </a:stretch>
        </p:blipFill>
        <p:spPr bwMode="auto">
          <a:xfrm>
            <a:off x="5684617" y="2302195"/>
            <a:ext cx="1726258" cy="1730404"/>
          </a:xfrm>
          <a:prstGeom prst="rect">
            <a:avLst/>
          </a:prstGeom>
          <a:noFill/>
          <a:ln w="9525">
            <a:noFill/>
            <a:miter lim="800000"/>
            <a:headEnd/>
            <a:tailEnd/>
          </a:ln>
        </p:spPr>
      </p:pic>
      <p:sp>
        <p:nvSpPr>
          <p:cNvPr id="117766" name="Line 6"/>
          <p:cNvSpPr>
            <a:spLocks noChangeShapeType="1"/>
          </p:cNvSpPr>
          <p:nvPr/>
        </p:nvSpPr>
        <p:spPr bwMode="auto">
          <a:xfrm>
            <a:off x="5677707" y="2082364"/>
            <a:ext cx="1733168" cy="1246"/>
          </a:xfrm>
          <a:prstGeom prst="line">
            <a:avLst/>
          </a:prstGeom>
          <a:noFill/>
          <a:ln w="50800">
            <a:solidFill>
              <a:srgbClr val="0000FF"/>
            </a:solidFill>
            <a:round/>
            <a:headEnd type="triangle" w="lg" len="med"/>
            <a:tailEnd type="triangle" w="lg" len="med"/>
          </a:ln>
        </p:spPr>
        <p:txBody>
          <a:bodyPr/>
          <a:lstStyle/>
          <a:p>
            <a:pPr fontAlgn="base">
              <a:spcBef>
                <a:spcPct val="0"/>
              </a:spcBef>
              <a:spcAft>
                <a:spcPct val="0"/>
              </a:spcAft>
            </a:pPr>
            <a:endParaRPr lang="en-US" sz="1350">
              <a:solidFill>
                <a:srgbClr val="000000"/>
              </a:solidFill>
            </a:endParaRPr>
          </a:p>
        </p:txBody>
      </p:sp>
      <p:sp>
        <p:nvSpPr>
          <p:cNvPr id="117767" name="Line 7"/>
          <p:cNvSpPr>
            <a:spLocks noChangeShapeType="1"/>
          </p:cNvSpPr>
          <p:nvPr/>
        </p:nvSpPr>
        <p:spPr bwMode="auto">
          <a:xfrm>
            <a:off x="3764294" y="1948682"/>
            <a:ext cx="519674" cy="97175"/>
          </a:xfrm>
          <a:prstGeom prst="line">
            <a:avLst/>
          </a:prstGeom>
          <a:noFill/>
          <a:ln w="31750">
            <a:solidFill>
              <a:srgbClr val="0000FF"/>
            </a:solidFill>
            <a:round/>
            <a:headEnd type="triangle" w="lg" len="med"/>
            <a:tailEnd type="triangle" w="lg" len="med"/>
          </a:ln>
        </p:spPr>
        <p:txBody>
          <a:bodyPr/>
          <a:lstStyle/>
          <a:p>
            <a:pPr fontAlgn="base">
              <a:spcBef>
                <a:spcPct val="0"/>
              </a:spcBef>
              <a:spcAft>
                <a:spcPct val="0"/>
              </a:spcAft>
            </a:pPr>
            <a:endParaRPr lang="en-US" sz="1350">
              <a:solidFill>
                <a:srgbClr val="000000"/>
              </a:solidFill>
            </a:endParaRPr>
          </a:p>
        </p:txBody>
      </p:sp>
      <p:sp>
        <p:nvSpPr>
          <p:cNvPr id="117768" name="Rectangle 14"/>
          <p:cNvSpPr>
            <a:spLocks noChangeArrowheads="1"/>
          </p:cNvSpPr>
          <p:nvPr/>
        </p:nvSpPr>
        <p:spPr bwMode="auto">
          <a:xfrm>
            <a:off x="4283968" y="4523255"/>
            <a:ext cx="2172582" cy="300082"/>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350" dirty="0">
                <a:solidFill>
                  <a:srgbClr val="000000"/>
                </a:solidFill>
              </a:rPr>
              <a:t>Image from Matthew Brown</a:t>
            </a:r>
          </a:p>
        </p:txBody>
      </p:sp>
      <p:cxnSp>
        <p:nvCxnSpPr>
          <p:cNvPr id="5" name="Straight Arrow Connector 4">
            <a:extLst>
              <a:ext uri="{FF2B5EF4-FFF2-40B4-BE49-F238E27FC236}">
                <a16:creationId xmlns:a16="http://schemas.microsoft.com/office/drawing/2014/main" id="{D7DD977F-CC9E-4134-86E3-D0971E402A1F}"/>
              </a:ext>
            </a:extLst>
          </p:cNvPr>
          <p:cNvCxnSpPr/>
          <p:nvPr/>
        </p:nvCxnSpPr>
        <p:spPr>
          <a:xfrm>
            <a:off x="4175956" y="2735268"/>
            <a:ext cx="1440160" cy="5400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541F585A-3155-4754-8EC3-542CDB7175A1}"/>
              </a:ext>
            </a:extLst>
          </p:cNvPr>
          <p:cNvSpPr txBox="1"/>
          <p:nvPr/>
        </p:nvSpPr>
        <p:spPr>
          <a:xfrm>
            <a:off x="4708715" y="2643067"/>
            <a:ext cx="680569" cy="369332"/>
          </a:xfrm>
          <a:prstGeom prst="rect">
            <a:avLst/>
          </a:prstGeom>
          <a:noFill/>
        </p:spPr>
        <p:txBody>
          <a:bodyPr wrap="square" rtlCol="0">
            <a:spAutoFit/>
          </a:bodyPr>
          <a:lstStyle/>
          <a:p>
            <a:r>
              <a:rPr lang="zh-CN" altLang="en-US" dirty="0">
                <a:solidFill>
                  <a:srgbClr val="FF0000"/>
                </a:solidFill>
              </a:rPr>
              <a:t>旋转</a:t>
            </a:r>
          </a:p>
        </p:txBody>
      </p:sp>
      <p:sp>
        <p:nvSpPr>
          <p:cNvPr id="13" name="Rectangle 4">
            <a:extLst>
              <a:ext uri="{FF2B5EF4-FFF2-40B4-BE49-F238E27FC236}">
                <a16:creationId xmlns:a16="http://schemas.microsoft.com/office/drawing/2014/main" id="{6E177C36-0894-4248-8FA1-DA9549AC8C09}"/>
              </a:ext>
            </a:extLst>
          </p:cNvPr>
          <p:cNvSpPr>
            <a:spLocks noGrp="1" noChangeArrowheads="1"/>
          </p:cNvSpPr>
          <p:nvPr>
            <p:ph type="title"/>
          </p:nvPr>
        </p:nvSpPr>
        <p:spPr>
          <a:xfrm>
            <a:off x="457200" y="206042"/>
            <a:ext cx="8229600" cy="857515"/>
          </a:xfrm>
        </p:spPr>
        <p:txBody>
          <a:bodyPr/>
          <a:lstStyle/>
          <a:p>
            <a:pPr eaLnBrk="1" hangingPunct="1"/>
            <a:r>
              <a:rPr lang="zh-CN" altLang="en-US" dirty="0"/>
              <a:t>特征描述：</a:t>
            </a:r>
            <a:r>
              <a:rPr lang="en-US" dirty="0"/>
              <a:t>SIFT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25">
            <a:extLst>
              <a:ext uri="{FF2B5EF4-FFF2-40B4-BE49-F238E27FC236}">
                <a16:creationId xmlns:a16="http://schemas.microsoft.com/office/drawing/2014/main" id="{5D68696E-4A85-45D2-8A04-6DA8B8228A39}"/>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18787" name="Content Placeholder 2"/>
          <p:cNvSpPr>
            <a:spLocks noGrp="1"/>
          </p:cNvSpPr>
          <p:nvPr>
            <p:ph idx="4294967295"/>
          </p:nvPr>
        </p:nvSpPr>
        <p:spPr>
          <a:xfrm>
            <a:off x="1331640" y="1204392"/>
            <a:ext cx="7452828" cy="3451504"/>
          </a:xfrm>
        </p:spPr>
        <p:txBody>
          <a:bodyPr>
            <a:normAutofit/>
          </a:bodyPr>
          <a:lstStyle/>
          <a:p>
            <a:pPr eaLnBrk="1" hangingPunct="1"/>
            <a:r>
              <a:rPr lang="zh-CN" altLang="en-US" sz="2800" dirty="0"/>
              <a:t>鲁棒的特征描述技术</a:t>
            </a:r>
            <a:endParaRPr lang="en-US" altLang="zh-CN" sz="2800" dirty="0"/>
          </a:p>
          <a:p>
            <a:pPr lvl="1"/>
            <a:r>
              <a:rPr lang="zh-CN" altLang="en-US" sz="2400" dirty="0"/>
              <a:t>可以应对视角变化</a:t>
            </a:r>
            <a:endParaRPr lang="en-US" sz="2400" dirty="0"/>
          </a:p>
          <a:p>
            <a:pPr lvl="2" eaLnBrk="1" hangingPunct="1"/>
            <a:r>
              <a:rPr lang="zh-CN" altLang="en-US" sz="2000" dirty="0"/>
              <a:t>能够识别超过</a:t>
            </a:r>
            <a:r>
              <a:rPr lang="en-US" altLang="zh-CN" sz="2000" dirty="0"/>
              <a:t>60</a:t>
            </a:r>
            <a:r>
              <a:rPr lang="zh-CN" altLang="en-US" sz="2000" dirty="0"/>
              <a:t>度的平面旋转变换</a:t>
            </a:r>
            <a:endParaRPr lang="en-US" sz="2000" dirty="0"/>
          </a:p>
          <a:p>
            <a:pPr lvl="1" eaLnBrk="1" hangingPunct="1"/>
            <a:r>
              <a:rPr lang="zh-CN" altLang="en-US" sz="2400" dirty="0"/>
              <a:t>能够应对显著的光线变化</a:t>
            </a:r>
            <a:endParaRPr lang="en-US" sz="2400" dirty="0"/>
          </a:p>
          <a:p>
            <a:pPr lvl="2" eaLnBrk="1" hangingPunct="1"/>
            <a:r>
              <a:rPr lang="zh-CN" altLang="en-US" dirty="0"/>
              <a:t>有时甚至可以在白天和黑夜的场景下进行匹配</a:t>
            </a:r>
            <a:endParaRPr lang="en-US" dirty="0"/>
          </a:p>
          <a:p>
            <a:pPr lvl="1" eaLnBrk="1" hangingPunct="1"/>
            <a:r>
              <a:rPr lang="zh-CN" altLang="en-US" sz="2400" dirty="0"/>
              <a:t>有许多可用代码</a:t>
            </a:r>
            <a:r>
              <a:rPr lang="en-US" altLang="zh-CN" sz="2400" dirty="0"/>
              <a:t>	</a:t>
            </a:r>
            <a:r>
              <a:rPr lang="en-US" sz="1200" dirty="0">
                <a:hlinkClick r:id="rId4"/>
              </a:rPr>
              <a:t>http://people.csail.mit.edu/albert/ladypack/wiki/index.php/Known_implementations_of_SIFT</a:t>
            </a:r>
            <a:r>
              <a:rPr lang="en-US" sz="1200" dirty="0"/>
              <a:t> </a:t>
            </a:r>
          </a:p>
          <a:p>
            <a:pPr marL="457200" lvl="1" indent="0" eaLnBrk="1" hangingPunct="1">
              <a:buNone/>
            </a:pPr>
            <a:r>
              <a:rPr lang="en-US" sz="1200" dirty="0"/>
              <a:t>	</a:t>
            </a:r>
            <a:r>
              <a:rPr lang="en-US" sz="1200" dirty="0">
                <a:hlinkClick r:id="rId5"/>
              </a:rPr>
              <a:t>https://github.com/deepanshut041/feature-detection</a:t>
            </a:r>
            <a:endParaRPr lang="en-US" sz="1200" dirty="0"/>
          </a:p>
        </p:txBody>
      </p:sp>
      <p:sp>
        <p:nvSpPr>
          <p:cNvPr id="118790" name="TextBox 7"/>
          <p:cNvSpPr txBox="1">
            <a:spLocks noChangeArrowheads="1"/>
          </p:cNvSpPr>
          <p:nvPr/>
        </p:nvSpPr>
        <p:spPr bwMode="auto">
          <a:xfrm>
            <a:off x="6515700" y="4867587"/>
            <a:ext cx="1486359" cy="300082"/>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350">
                <a:solidFill>
                  <a:srgbClr val="FFFFFF"/>
                </a:solidFill>
              </a:rPr>
              <a:t>Steve Seitz</a:t>
            </a:r>
          </a:p>
        </p:txBody>
      </p:sp>
      <p:sp>
        <p:nvSpPr>
          <p:cNvPr id="6" name="Rectangle 4">
            <a:extLst>
              <a:ext uri="{FF2B5EF4-FFF2-40B4-BE49-F238E27FC236}">
                <a16:creationId xmlns:a16="http://schemas.microsoft.com/office/drawing/2014/main" id="{E8701B16-1070-44C9-BC91-E9DBC3B86C8B}"/>
              </a:ext>
            </a:extLst>
          </p:cNvPr>
          <p:cNvSpPr txBox="1">
            <a:spLocks noChangeArrowheads="1"/>
          </p:cNvSpPr>
          <p:nvPr/>
        </p:nvSpPr>
        <p:spPr>
          <a:xfrm>
            <a:off x="457200" y="206042"/>
            <a:ext cx="8229600" cy="85751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a:t>特征描述：</a:t>
            </a:r>
            <a:r>
              <a:rPr lang="en-US"/>
              <a:t>SIFT</a:t>
            </a:r>
            <a:endParaRPr lang="en-US" dirty="0"/>
          </a:p>
        </p:txBody>
      </p:sp>
    </p:spTree>
    <p:extLst>
      <p:ext uri="{BB962C8B-B14F-4D97-AF65-F5344CB8AC3E}">
        <p14:creationId xmlns:p14="http://schemas.microsoft.com/office/powerpoint/2010/main" val="384126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25">
            <a:extLst>
              <a:ext uri="{FF2B5EF4-FFF2-40B4-BE49-F238E27FC236}">
                <a16:creationId xmlns:a16="http://schemas.microsoft.com/office/drawing/2014/main" id="{207ED306-4064-4377-A25E-9B26071550E0}"/>
              </a:ext>
            </a:extLst>
          </p:cNvPr>
          <p:cNvPicPr>
            <a:picLocks noChangeAspect="1"/>
          </p:cNvPicPr>
          <p:nvPr/>
        </p:nvPicPr>
        <p:blipFill rotWithShape="1">
          <a:blip r:embed="rId3"/>
          <a:srcRect t="-1" b="74746"/>
          <a:stretch/>
        </p:blipFill>
        <p:spPr>
          <a:xfrm>
            <a:off x="0" y="3196407"/>
            <a:ext cx="9144000" cy="1948681"/>
          </a:xfrm>
          <a:prstGeom prst="rect">
            <a:avLst/>
          </a:prstGeom>
        </p:spPr>
      </p:pic>
      <p:grpSp>
        <p:nvGrpSpPr>
          <p:cNvPr id="2" name="Group 4"/>
          <p:cNvGrpSpPr>
            <a:grpSpLocks/>
          </p:cNvGrpSpPr>
          <p:nvPr/>
        </p:nvGrpSpPr>
        <p:grpSpPr bwMode="auto">
          <a:xfrm>
            <a:off x="1583668" y="1951966"/>
            <a:ext cx="6305512" cy="2822937"/>
            <a:chOff x="528" y="2472"/>
            <a:chExt cx="4715" cy="1678"/>
          </a:xfrm>
        </p:grpSpPr>
        <p:pic>
          <p:nvPicPr>
            <p:cNvPr id="67589" name="Picture 5" descr="SIFT2"/>
            <p:cNvPicPr>
              <a:picLocks noChangeArrowheads="1"/>
            </p:cNvPicPr>
            <p:nvPr/>
          </p:nvPicPr>
          <p:blipFill>
            <a:blip r:embed="rId4" cstate="print"/>
            <a:srcRect/>
            <a:stretch>
              <a:fillRect/>
            </a:stretch>
          </p:blipFill>
          <p:spPr bwMode="auto">
            <a:xfrm>
              <a:off x="2928" y="2472"/>
              <a:ext cx="2315" cy="1676"/>
            </a:xfrm>
            <a:prstGeom prst="rect">
              <a:avLst/>
            </a:prstGeom>
            <a:noFill/>
            <a:ln w="9525">
              <a:noFill/>
              <a:miter lim="800000"/>
              <a:headEnd/>
              <a:tailEnd/>
            </a:ln>
          </p:spPr>
        </p:pic>
        <p:pic>
          <p:nvPicPr>
            <p:cNvPr id="67590" name="Picture 6" descr="SIFT1"/>
            <p:cNvPicPr>
              <a:picLocks noChangeAspect="1" noChangeArrowheads="1"/>
            </p:cNvPicPr>
            <p:nvPr/>
          </p:nvPicPr>
          <p:blipFill>
            <a:blip r:embed="rId5" cstate="print"/>
            <a:srcRect/>
            <a:stretch>
              <a:fillRect/>
            </a:stretch>
          </p:blipFill>
          <p:spPr bwMode="auto">
            <a:xfrm>
              <a:off x="528" y="2472"/>
              <a:ext cx="2315" cy="1678"/>
            </a:xfrm>
            <a:prstGeom prst="rect">
              <a:avLst/>
            </a:prstGeom>
            <a:noFill/>
            <a:ln w="9525">
              <a:noFill/>
              <a:miter lim="800000"/>
              <a:headEnd/>
              <a:tailEnd/>
            </a:ln>
          </p:spPr>
        </p:pic>
        <p:sp>
          <p:nvSpPr>
            <p:cNvPr id="67591" name="Line 7"/>
            <p:cNvSpPr>
              <a:spLocks noChangeShapeType="1"/>
            </p:cNvSpPr>
            <p:nvPr/>
          </p:nvSpPr>
          <p:spPr bwMode="auto">
            <a:xfrm flipV="1">
              <a:off x="2064" y="2976"/>
              <a:ext cx="1200" cy="96"/>
            </a:xfrm>
            <a:prstGeom prst="line">
              <a:avLst/>
            </a:prstGeom>
            <a:noFill/>
            <a:ln w="9525">
              <a:solidFill>
                <a:srgbClr val="FF0000"/>
              </a:solidFill>
              <a:round/>
              <a:headEnd type="triangle" w="med" len="med"/>
              <a:tailEnd type="triangle" w="med" len="med"/>
            </a:ln>
          </p:spPr>
          <p:txBody>
            <a:bodyPr/>
            <a:lstStyle/>
            <a:p>
              <a:endParaRPr lang="en-US" sz="1350"/>
            </a:p>
          </p:txBody>
        </p:sp>
        <p:sp>
          <p:nvSpPr>
            <p:cNvPr id="67592" name="Line 8"/>
            <p:cNvSpPr>
              <a:spLocks noChangeShapeType="1"/>
            </p:cNvSpPr>
            <p:nvPr/>
          </p:nvSpPr>
          <p:spPr bwMode="auto">
            <a:xfrm>
              <a:off x="2658" y="3146"/>
              <a:ext cx="1144" cy="9"/>
            </a:xfrm>
            <a:prstGeom prst="line">
              <a:avLst/>
            </a:prstGeom>
            <a:noFill/>
            <a:ln w="9525">
              <a:solidFill>
                <a:srgbClr val="FF0000"/>
              </a:solidFill>
              <a:round/>
              <a:headEnd type="triangle" w="med" len="med"/>
              <a:tailEnd type="triangle" w="med" len="med"/>
            </a:ln>
          </p:spPr>
          <p:txBody>
            <a:bodyPr/>
            <a:lstStyle/>
            <a:p>
              <a:endParaRPr lang="en-US" sz="1350"/>
            </a:p>
          </p:txBody>
        </p:sp>
        <p:sp>
          <p:nvSpPr>
            <p:cNvPr id="67593" name="Line 9"/>
            <p:cNvSpPr>
              <a:spLocks noChangeShapeType="1"/>
            </p:cNvSpPr>
            <p:nvPr/>
          </p:nvSpPr>
          <p:spPr bwMode="auto">
            <a:xfrm flipV="1">
              <a:off x="2338" y="3840"/>
              <a:ext cx="1070" cy="90"/>
            </a:xfrm>
            <a:prstGeom prst="line">
              <a:avLst/>
            </a:prstGeom>
            <a:noFill/>
            <a:ln w="9525">
              <a:solidFill>
                <a:srgbClr val="FF0000"/>
              </a:solidFill>
              <a:round/>
              <a:headEnd type="triangle" w="med" len="med"/>
              <a:tailEnd type="triangle" w="med" len="med"/>
            </a:ln>
          </p:spPr>
          <p:txBody>
            <a:bodyPr/>
            <a:lstStyle/>
            <a:p>
              <a:endParaRPr lang="en-US" sz="1350"/>
            </a:p>
          </p:txBody>
        </p:sp>
        <p:sp>
          <p:nvSpPr>
            <p:cNvPr id="67594" name="Line 10"/>
            <p:cNvSpPr>
              <a:spLocks noChangeShapeType="1"/>
            </p:cNvSpPr>
            <p:nvPr/>
          </p:nvSpPr>
          <p:spPr bwMode="auto">
            <a:xfrm flipV="1">
              <a:off x="2626" y="3552"/>
              <a:ext cx="1094" cy="26"/>
            </a:xfrm>
            <a:prstGeom prst="line">
              <a:avLst/>
            </a:prstGeom>
            <a:noFill/>
            <a:ln w="9525">
              <a:solidFill>
                <a:srgbClr val="FF0000"/>
              </a:solidFill>
              <a:round/>
              <a:headEnd type="triangle" w="med" len="med"/>
              <a:tailEnd type="triangle" w="med" len="med"/>
            </a:ln>
          </p:spPr>
          <p:txBody>
            <a:bodyPr/>
            <a:lstStyle/>
            <a:p>
              <a:endParaRPr lang="en-US" sz="1350"/>
            </a:p>
          </p:txBody>
        </p:sp>
        <p:sp>
          <p:nvSpPr>
            <p:cNvPr id="67595" name="Line 11"/>
            <p:cNvSpPr>
              <a:spLocks noChangeShapeType="1"/>
            </p:cNvSpPr>
            <p:nvPr/>
          </p:nvSpPr>
          <p:spPr bwMode="auto">
            <a:xfrm flipV="1">
              <a:off x="2162" y="3288"/>
              <a:ext cx="1150" cy="82"/>
            </a:xfrm>
            <a:prstGeom prst="line">
              <a:avLst/>
            </a:prstGeom>
            <a:noFill/>
            <a:ln w="9525">
              <a:solidFill>
                <a:srgbClr val="FF0000"/>
              </a:solidFill>
              <a:round/>
              <a:headEnd type="triangle" w="med" len="med"/>
              <a:tailEnd type="triangle" w="med" len="med"/>
            </a:ln>
          </p:spPr>
          <p:txBody>
            <a:bodyPr/>
            <a:lstStyle/>
            <a:p>
              <a:endParaRPr lang="en-US" sz="1350"/>
            </a:p>
          </p:txBody>
        </p:sp>
      </p:grpSp>
      <p:sp>
        <p:nvSpPr>
          <p:cNvPr id="15" name="Rectangle 6">
            <a:extLst>
              <a:ext uri="{FF2B5EF4-FFF2-40B4-BE49-F238E27FC236}">
                <a16:creationId xmlns:a16="http://schemas.microsoft.com/office/drawing/2014/main" id="{77AAD1DE-43AC-4E8D-9D6A-B802E124297C}"/>
              </a:ext>
            </a:extLst>
          </p:cNvPr>
          <p:cNvSpPr>
            <a:spLocks noChangeArrowheads="1"/>
          </p:cNvSpPr>
          <p:nvPr/>
        </p:nvSpPr>
        <p:spPr bwMode="auto">
          <a:xfrm>
            <a:off x="1530284" y="1124768"/>
            <a:ext cx="6135993" cy="801117"/>
          </a:xfrm>
          <a:prstGeom prst="rect">
            <a:avLst/>
          </a:prstGeom>
          <a:noFill/>
          <a:ln w="9525">
            <a:noFill/>
            <a:miter lim="800000"/>
            <a:headEnd/>
            <a:tailEnd/>
          </a:ln>
        </p:spPr>
        <p:txBody>
          <a:bodyPr wrap="square">
            <a:spAutoFit/>
          </a:bodyPr>
          <a:lstStyle/>
          <a:p>
            <a:pPr eaLnBrk="0" hangingPunct="0">
              <a:lnSpc>
                <a:spcPts val="2000"/>
              </a:lnSpc>
              <a:spcBef>
                <a:spcPct val="50000"/>
              </a:spcBef>
              <a:buFontTx/>
              <a:buChar char="•"/>
            </a:pPr>
            <a:r>
              <a:rPr lang="en-US" sz="2400" dirty="0">
                <a:solidFill>
                  <a:srgbClr val="000000"/>
                </a:solidFill>
                <a:cs typeface="Times New Roman" pitchFamily="18" charset="0"/>
              </a:rPr>
              <a:t> </a:t>
            </a:r>
            <a:r>
              <a:rPr lang="zh-CN" altLang="en-US" sz="2400" dirty="0">
                <a:solidFill>
                  <a:srgbClr val="000000"/>
                </a:solidFill>
                <a:cs typeface="Times New Roman" pitchFamily="18" charset="0"/>
              </a:rPr>
              <a:t>在两幅图片中检测局部特征点</a:t>
            </a:r>
            <a:endParaRPr lang="en-US" altLang="zh-CN" sz="2400" dirty="0">
              <a:solidFill>
                <a:srgbClr val="000000"/>
              </a:solidFill>
              <a:cs typeface="Times New Roman" pitchFamily="18" charset="0"/>
            </a:endParaRPr>
          </a:p>
          <a:p>
            <a:pPr eaLnBrk="0" hangingPunct="0">
              <a:lnSpc>
                <a:spcPts val="2000"/>
              </a:lnSpc>
              <a:spcBef>
                <a:spcPct val="50000"/>
              </a:spcBef>
              <a:buFontTx/>
              <a:buChar char="•"/>
            </a:pPr>
            <a:r>
              <a:rPr lang="zh-CN" altLang="en-US" sz="2400" dirty="0">
                <a:solidFill>
                  <a:srgbClr val="000000"/>
                </a:solidFill>
                <a:cs typeface="Times New Roman" pitchFamily="18" charset="0"/>
              </a:rPr>
              <a:t>  找到对应匹配的特征点</a:t>
            </a:r>
            <a:endParaRPr lang="en-US" sz="2400" dirty="0">
              <a:solidFill>
                <a:srgbClr val="000000"/>
              </a:solidFill>
              <a:cs typeface="Times New Roman" pitchFamily="18" charset="0"/>
            </a:endParaRPr>
          </a:p>
        </p:txBody>
      </p:sp>
      <p:sp>
        <p:nvSpPr>
          <p:cNvPr id="18" name="Rectangle 2">
            <a:extLst>
              <a:ext uri="{FF2B5EF4-FFF2-40B4-BE49-F238E27FC236}">
                <a16:creationId xmlns:a16="http://schemas.microsoft.com/office/drawing/2014/main" id="{04600A22-76EB-406D-94B5-458CAE88C0CD}"/>
              </a:ext>
            </a:extLst>
          </p:cNvPr>
          <p:cNvSpPr txBox="1">
            <a:spLocks noChangeArrowheads="1"/>
          </p:cNvSpPr>
          <p:nvPr/>
        </p:nvSpPr>
        <p:spPr>
          <a:xfrm>
            <a:off x="1465891" y="448308"/>
            <a:ext cx="6135993" cy="6925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a:t>局部特征检测与匹配</a:t>
            </a:r>
            <a:endParaRPr lang="ru-RU" sz="36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5">
            <a:extLst>
              <a:ext uri="{FF2B5EF4-FFF2-40B4-BE49-F238E27FC236}">
                <a16:creationId xmlns:a16="http://schemas.microsoft.com/office/drawing/2014/main" id="{F62899EB-6F31-4CC8-9369-F4D8B9462B7D}"/>
              </a:ext>
            </a:extLst>
          </p:cNvPr>
          <p:cNvPicPr>
            <a:picLocks noChangeAspect="1"/>
          </p:cNvPicPr>
          <p:nvPr/>
        </p:nvPicPr>
        <p:blipFill rotWithShape="1">
          <a:blip r:embed="rId3"/>
          <a:srcRect t="-1" b="74746"/>
          <a:stretch/>
        </p:blipFill>
        <p:spPr>
          <a:xfrm>
            <a:off x="0" y="3196406"/>
            <a:ext cx="9144000" cy="1948681"/>
          </a:xfrm>
          <a:prstGeom prst="rect">
            <a:avLst/>
          </a:prstGeom>
        </p:spPr>
      </p:pic>
      <p:pic>
        <p:nvPicPr>
          <p:cNvPr id="6" name="Picture 2" descr="http://www.cs.washington.edu/homes/snavely/outgoing/test/1a.jpg">
            <a:extLst>
              <a:ext uri="{FF2B5EF4-FFF2-40B4-BE49-F238E27FC236}">
                <a16:creationId xmlns:a16="http://schemas.microsoft.com/office/drawing/2014/main" id="{40997519-B8EA-4257-91A8-3BC5428A7D1E}"/>
              </a:ext>
            </a:extLst>
          </p:cNvPr>
          <p:cNvPicPr>
            <a:picLocks noChangeAspect="1" noChangeArrowheads="1"/>
          </p:cNvPicPr>
          <p:nvPr/>
        </p:nvPicPr>
        <p:blipFill>
          <a:blip r:embed="rId4" cstate="print"/>
          <a:srcRect/>
          <a:stretch>
            <a:fillRect/>
          </a:stretch>
        </p:blipFill>
        <p:spPr bwMode="auto">
          <a:xfrm>
            <a:off x="1151620" y="304292"/>
            <a:ext cx="2921629" cy="2190190"/>
          </a:xfrm>
          <a:prstGeom prst="rect">
            <a:avLst/>
          </a:prstGeom>
          <a:noFill/>
          <a:ln w="9525">
            <a:noFill/>
            <a:miter lim="800000"/>
            <a:headEnd/>
            <a:tailEnd/>
          </a:ln>
        </p:spPr>
      </p:pic>
      <p:pic>
        <p:nvPicPr>
          <p:cNvPr id="7" name="Picture 4" descr="http://www.cs.washington.edu/homes/snavely/outgoing/test/2a.jpg">
            <a:extLst>
              <a:ext uri="{FF2B5EF4-FFF2-40B4-BE49-F238E27FC236}">
                <a16:creationId xmlns:a16="http://schemas.microsoft.com/office/drawing/2014/main" id="{8572E198-E98E-4891-9CF0-EB63F54F6A3C}"/>
              </a:ext>
            </a:extLst>
          </p:cNvPr>
          <p:cNvPicPr>
            <a:picLocks noChangeAspect="1" noChangeArrowheads="1"/>
          </p:cNvPicPr>
          <p:nvPr/>
        </p:nvPicPr>
        <p:blipFill>
          <a:blip r:embed="rId5" cstate="print"/>
          <a:srcRect/>
          <a:stretch>
            <a:fillRect/>
          </a:stretch>
        </p:blipFill>
        <p:spPr bwMode="auto">
          <a:xfrm>
            <a:off x="4590018" y="309056"/>
            <a:ext cx="2921628" cy="2191480"/>
          </a:xfrm>
          <a:prstGeom prst="rect">
            <a:avLst/>
          </a:prstGeom>
          <a:noFill/>
          <a:ln w="9525">
            <a:noFill/>
            <a:miter lim="800000"/>
            <a:headEnd/>
            <a:tailEnd/>
          </a:ln>
        </p:spPr>
      </p:pic>
      <p:pic>
        <p:nvPicPr>
          <p:cNvPr id="8" name="Picture 7">
            <a:extLst>
              <a:ext uri="{FF2B5EF4-FFF2-40B4-BE49-F238E27FC236}">
                <a16:creationId xmlns:a16="http://schemas.microsoft.com/office/drawing/2014/main" id="{72049105-C3E9-4A14-AE2D-D6A6DFC673DC}"/>
              </a:ext>
            </a:extLst>
          </p:cNvPr>
          <p:cNvPicPr>
            <a:picLocks noChangeAspect="1"/>
          </p:cNvPicPr>
          <p:nvPr/>
        </p:nvPicPr>
        <p:blipFill rotWithShape="1">
          <a:blip r:embed="rId6"/>
          <a:srcRect t="5476" b="4036"/>
          <a:stretch/>
        </p:blipFill>
        <p:spPr>
          <a:xfrm>
            <a:off x="940900" y="2656111"/>
            <a:ext cx="6763448" cy="2379699"/>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5">
            <a:extLst>
              <a:ext uri="{FF2B5EF4-FFF2-40B4-BE49-F238E27FC236}">
                <a16:creationId xmlns:a16="http://schemas.microsoft.com/office/drawing/2014/main" id="{37DF5747-4A37-454C-8468-BF13F748EFC9}"/>
              </a:ext>
            </a:extLst>
          </p:cNvPr>
          <p:cNvPicPr>
            <a:picLocks noChangeAspect="1"/>
          </p:cNvPicPr>
          <p:nvPr/>
        </p:nvPicPr>
        <p:blipFill rotWithShape="1">
          <a:blip r:embed="rId3"/>
          <a:srcRect t="-1" b="74746"/>
          <a:stretch/>
        </p:blipFill>
        <p:spPr>
          <a:xfrm>
            <a:off x="0" y="3196407"/>
            <a:ext cx="9144000" cy="1948681"/>
          </a:xfrm>
          <a:prstGeom prst="rect">
            <a:avLst/>
          </a:prstGeom>
        </p:spPr>
      </p:pic>
      <p:sp>
        <p:nvSpPr>
          <p:cNvPr id="81922" name="Rectangle 2"/>
          <p:cNvSpPr>
            <a:spLocks noGrp="1"/>
          </p:cNvSpPr>
          <p:nvPr>
            <p:ph type="title"/>
          </p:nvPr>
        </p:nvSpPr>
        <p:spPr/>
        <p:txBody>
          <a:bodyPr/>
          <a:lstStyle/>
          <a:p>
            <a:pPr eaLnBrk="1" hangingPunct="1"/>
            <a:r>
              <a:rPr lang="en-US" dirty="0">
                <a:latin typeface="Arial" pitchFamily="34" charset="0"/>
                <a:cs typeface="Arial" pitchFamily="34" charset="0"/>
              </a:rPr>
              <a:t>Main questions</a:t>
            </a:r>
          </a:p>
        </p:txBody>
      </p:sp>
      <p:sp>
        <p:nvSpPr>
          <p:cNvPr id="212995" name="Rectangle 3"/>
          <p:cNvSpPr>
            <a:spLocks noGrp="1"/>
          </p:cNvSpPr>
          <p:nvPr>
            <p:ph type="body" idx="1"/>
          </p:nvPr>
        </p:nvSpPr>
        <p:spPr>
          <a:xfrm>
            <a:off x="457200" y="1076458"/>
            <a:ext cx="8229600" cy="3395520"/>
          </a:xfrm>
        </p:spPr>
        <p:txBody>
          <a:bodyPr/>
          <a:lstStyle/>
          <a:p>
            <a:r>
              <a:rPr lang="zh-CN" altLang="en-US" dirty="0">
                <a:latin typeface="Arial" pitchFamily="34" charset="0"/>
                <a:cs typeface="Arial" pitchFamily="34" charset="0"/>
              </a:rPr>
              <a:t>特征点从何而来</a:t>
            </a:r>
            <a:r>
              <a:rPr lang="en-US" dirty="0">
                <a:latin typeface="Arial" pitchFamily="34" charset="0"/>
                <a:cs typeface="Arial" pitchFamily="34" charset="0"/>
              </a:rPr>
              <a:t>?</a:t>
            </a:r>
          </a:p>
          <a:p>
            <a:pPr lvl="1"/>
            <a:r>
              <a:rPr lang="zh-CN" altLang="en-US" dirty="0">
                <a:latin typeface="Arial" pitchFamily="34" charset="0"/>
                <a:cs typeface="Arial" pitchFamily="34" charset="0"/>
              </a:rPr>
              <a:t>能在多个角度中检测到的显著性特征是什么</a:t>
            </a:r>
            <a:r>
              <a:rPr lang="en-US" dirty="0">
                <a:latin typeface="Arial" pitchFamily="34" charset="0"/>
                <a:cs typeface="Arial" pitchFamily="34" charset="0"/>
              </a:rPr>
              <a:t>?</a:t>
            </a:r>
          </a:p>
          <a:p>
            <a:pPr eaLnBrk="1" hangingPunct="1"/>
            <a:r>
              <a:rPr lang="zh-CN" altLang="en-US" dirty="0">
                <a:latin typeface="Arial" pitchFamily="34" charset="0"/>
                <a:cs typeface="Arial" pitchFamily="34" charset="0"/>
              </a:rPr>
              <a:t>如何描述局部特征，保证独特性</a:t>
            </a:r>
            <a:r>
              <a:rPr lang="en-US" dirty="0">
                <a:latin typeface="Arial" pitchFamily="34" charset="0"/>
                <a:cs typeface="Arial" pitchFamily="34" charset="0"/>
              </a:rPr>
              <a:t>?</a:t>
            </a:r>
          </a:p>
          <a:p>
            <a:pPr eaLnBrk="1" hangingPunct="1"/>
            <a:r>
              <a:rPr lang="zh-CN" altLang="en-US" b="1" dirty="0">
                <a:latin typeface="Arial" pitchFamily="34" charset="0"/>
                <a:cs typeface="Arial" pitchFamily="34" charset="0"/>
              </a:rPr>
              <a:t>如何建立特征点之间的对应关系？</a:t>
            </a:r>
            <a:r>
              <a:rPr lang="en-US" b="1" dirty="0">
                <a:latin typeface="Arial" pitchFamily="34" charset="0"/>
                <a:cs typeface="Arial" pitchFamily="34" charset="0"/>
              </a:rPr>
              <a:t>, i.e.,</a:t>
            </a:r>
            <a:r>
              <a:rPr lang="zh-CN" altLang="en-US" b="1" dirty="0">
                <a:latin typeface="Arial" pitchFamily="34" charset="0"/>
                <a:cs typeface="Arial" pitchFamily="34" charset="0"/>
              </a:rPr>
              <a:t>如何计算匹配</a:t>
            </a:r>
            <a:r>
              <a:rPr lang="en-US" b="1" dirty="0">
                <a:latin typeface="Arial" pitchFamily="34" charset="0"/>
                <a:cs typeface="Arial" pitchFamily="34" charset="0"/>
              </a:rPr>
              <a:t>?</a:t>
            </a:r>
          </a:p>
          <a:p>
            <a:pPr eaLnBrk="1" hangingPunct="1">
              <a:buFont typeface="Arial" pitchFamily="34" charset="0"/>
              <a:buNone/>
            </a:pPr>
            <a:endParaRPr lang="en-US" dirty="0">
              <a:latin typeface="Arial" pitchFamily="34" charset="0"/>
              <a:cs typeface="Arial" pitchFamily="34" charset="0"/>
            </a:endParaRPr>
          </a:p>
        </p:txBody>
      </p:sp>
    </p:spTree>
    <p:extLst>
      <p:ext uri="{BB962C8B-B14F-4D97-AF65-F5344CB8AC3E}">
        <p14:creationId xmlns:p14="http://schemas.microsoft.com/office/powerpoint/2010/main" val="3970303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25">
            <a:extLst>
              <a:ext uri="{FF2B5EF4-FFF2-40B4-BE49-F238E27FC236}">
                <a16:creationId xmlns:a16="http://schemas.microsoft.com/office/drawing/2014/main" id="{D8C44FB5-4A17-416C-9C2D-97305C575EF8}"/>
              </a:ext>
            </a:extLst>
          </p:cNvPr>
          <p:cNvPicPr>
            <a:picLocks noChangeAspect="1"/>
          </p:cNvPicPr>
          <p:nvPr/>
        </p:nvPicPr>
        <p:blipFill rotWithShape="1">
          <a:blip r:embed="rId3"/>
          <a:srcRect t="-1" b="74746"/>
          <a:stretch/>
        </p:blipFill>
        <p:spPr>
          <a:xfrm>
            <a:off x="0" y="3196406"/>
            <a:ext cx="9144000" cy="1948681"/>
          </a:xfrm>
          <a:prstGeom prst="rect">
            <a:avLst/>
          </a:prstGeom>
        </p:spPr>
      </p:pic>
      <p:sp>
        <p:nvSpPr>
          <p:cNvPr id="112642" name="Rectangle 2"/>
          <p:cNvSpPr>
            <a:spLocks noGrp="1" noChangeArrowheads="1"/>
          </p:cNvSpPr>
          <p:nvPr>
            <p:ph type="title" idx="4294967295"/>
          </p:nvPr>
        </p:nvSpPr>
        <p:spPr>
          <a:xfrm>
            <a:off x="1733676" y="135774"/>
            <a:ext cx="5831099" cy="857515"/>
          </a:xfrm>
        </p:spPr>
        <p:txBody>
          <a:bodyPr>
            <a:normAutofit fontScale="90000"/>
          </a:bodyPr>
          <a:lstStyle/>
          <a:p>
            <a:pPr eaLnBrk="1" hangingPunct="1"/>
            <a:r>
              <a:rPr lang="zh-CN" altLang="en-US" dirty="0"/>
              <a:t>特征描述子（</a:t>
            </a:r>
            <a:r>
              <a:rPr lang="en-US" altLang="zh-CN" dirty="0"/>
              <a:t>descriptor</a:t>
            </a:r>
            <a:r>
              <a:rPr lang="zh-CN" altLang="en-US" dirty="0"/>
              <a:t>）</a:t>
            </a:r>
            <a:endParaRPr lang="ru-RU" dirty="0"/>
          </a:p>
        </p:txBody>
      </p:sp>
      <p:sp>
        <p:nvSpPr>
          <p:cNvPr id="112646" name="Line 6"/>
          <p:cNvSpPr>
            <a:spLocks noChangeShapeType="1"/>
          </p:cNvSpPr>
          <p:nvPr/>
        </p:nvSpPr>
        <p:spPr bwMode="auto">
          <a:xfrm>
            <a:off x="4317128" y="2724991"/>
            <a:ext cx="1362495" cy="10719"/>
          </a:xfrm>
          <a:prstGeom prst="line">
            <a:avLst/>
          </a:prstGeom>
          <a:noFill/>
          <a:ln w="28575">
            <a:solidFill>
              <a:srgbClr val="FF0000"/>
            </a:solidFill>
            <a:round/>
            <a:headEnd type="triangle" w="med" len="med"/>
            <a:tailEnd type="triangle" w="med" len="med"/>
          </a:ln>
        </p:spPr>
        <p:txBody>
          <a:bodyPr/>
          <a:lstStyle/>
          <a:p>
            <a:pPr fontAlgn="base">
              <a:spcBef>
                <a:spcPct val="0"/>
              </a:spcBef>
              <a:spcAft>
                <a:spcPct val="0"/>
              </a:spcAft>
            </a:pPr>
            <a:endParaRPr lang="en-US" sz="1350">
              <a:solidFill>
                <a:srgbClr val="000000"/>
              </a:solidFill>
            </a:endParaRPr>
          </a:p>
        </p:txBody>
      </p:sp>
      <p:sp>
        <p:nvSpPr>
          <p:cNvPr id="112650" name="Text Box 10"/>
          <p:cNvSpPr>
            <a:spLocks noGrp="1" noChangeArrowheads="1"/>
          </p:cNvSpPr>
          <p:nvPr>
            <p:ph type="body" idx="4294967295"/>
          </p:nvPr>
        </p:nvSpPr>
        <p:spPr>
          <a:xfrm>
            <a:off x="1683843" y="975119"/>
            <a:ext cx="5679843" cy="1037355"/>
          </a:xfrm>
        </p:spPr>
        <p:txBody>
          <a:bodyPr/>
          <a:lstStyle/>
          <a:p>
            <a:pPr eaLnBrk="1" hangingPunct="1">
              <a:lnSpc>
                <a:spcPct val="80000"/>
              </a:lnSpc>
              <a:spcBef>
                <a:spcPct val="0"/>
              </a:spcBef>
            </a:pPr>
            <a:r>
              <a:rPr lang="zh-CN" altLang="en-US" sz="1800" dirty="0"/>
              <a:t>我们已经知道如何检测局部特征以及如何描述</a:t>
            </a:r>
            <a:endParaRPr lang="en-US" altLang="zh-CN" sz="1800" dirty="0"/>
          </a:p>
          <a:p>
            <a:pPr eaLnBrk="1" hangingPunct="1">
              <a:lnSpc>
                <a:spcPct val="80000"/>
              </a:lnSpc>
              <a:spcBef>
                <a:spcPct val="0"/>
              </a:spcBef>
            </a:pPr>
            <a:r>
              <a:rPr lang="zh-CN" altLang="en-US" sz="1800" dirty="0"/>
              <a:t>下一问题</a:t>
            </a:r>
            <a:r>
              <a:rPr lang="en-US" sz="1800" dirty="0"/>
              <a:t>:</a:t>
            </a:r>
          </a:p>
          <a:p>
            <a:pPr eaLnBrk="1" hangingPunct="1">
              <a:lnSpc>
                <a:spcPct val="80000"/>
              </a:lnSpc>
              <a:spcBef>
                <a:spcPct val="0"/>
              </a:spcBef>
            </a:pPr>
            <a:endParaRPr lang="en-US" sz="1800" dirty="0"/>
          </a:p>
          <a:p>
            <a:pPr eaLnBrk="1" hangingPunct="1">
              <a:lnSpc>
                <a:spcPct val="80000"/>
              </a:lnSpc>
              <a:spcBef>
                <a:spcPct val="0"/>
              </a:spcBef>
              <a:buFontTx/>
              <a:buNone/>
            </a:pPr>
            <a:r>
              <a:rPr lang="en-US" sz="1800" dirty="0"/>
              <a:t>             </a:t>
            </a:r>
            <a:r>
              <a:rPr lang="zh-CN" altLang="en-US" sz="1800" b="1" dirty="0">
                <a:solidFill>
                  <a:srgbClr val="FF0000"/>
                </a:solidFill>
              </a:rPr>
              <a:t>如何进行匹配特征点</a:t>
            </a:r>
            <a:r>
              <a:rPr lang="en-US" sz="1800" b="1" dirty="0">
                <a:solidFill>
                  <a:srgbClr val="FF0000"/>
                </a:solidFill>
              </a:rPr>
              <a:t>?</a:t>
            </a:r>
            <a:endParaRPr lang="ru-RU" sz="1800" b="1" dirty="0">
              <a:solidFill>
                <a:srgbClr val="FF0000"/>
              </a:solidFill>
            </a:endParaRPr>
          </a:p>
        </p:txBody>
      </p:sp>
      <p:grpSp>
        <p:nvGrpSpPr>
          <p:cNvPr id="2" name="Group 1">
            <a:extLst>
              <a:ext uri="{FF2B5EF4-FFF2-40B4-BE49-F238E27FC236}">
                <a16:creationId xmlns:a16="http://schemas.microsoft.com/office/drawing/2014/main" id="{3FB30343-910F-4D8C-B4C7-5AFD1E61AAF5}"/>
              </a:ext>
            </a:extLst>
          </p:cNvPr>
          <p:cNvGrpSpPr/>
          <p:nvPr/>
        </p:nvGrpSpPr>
        <p:grpSpPr>
          <a:xfrm>
            <a:off x="1683843" y="2104492"/>
            <a:ext cx="5615530" cy="2414478"/>
            <a:chOff x="1780314" y="1922262"/>
            <a:chExt cx="5615530" cy="1998486"/>
          </a:xfrm>
        </p:grpSpPr>
        <p:pic>
          <p:nvPicPr>
            <p:cNvPr id="112644" name="Picture 4" descr="SIFT1"/>
            <p:cNvPicPr>
              <a:picLocks noChangeAspect="1" noChangeArrowheads="1"/>
            </p:cNvPicPr>
            <p:nvPr/>
          </p:nvPicPr>
          <p:blipFill>
            <a:blip r:embed="rId4" cstate="print"/>
            <a:srcRect/>
            <a:stretch>
              <a:fillRect/>
            </a:stretch>
          </p:blipFill>
          <p:spPr bwMode="auto">
            <a:xfrm>
              <a:off x="1780314" y="1922263"/>
              <a:ext cx="2757148" cy="1998485"/>
            </a:xfrm>
            <a:prstGeom prst="rect">
              <a:avLst/>
            </a:prstGeom>
            <a:noFill/>
            <a:ln w="9525">
              <a:noFill/>
              <a:miter lim="800000"/>
              <a:headEnd/>
              <a:tailEnd/>
            </a:ln>
          </p:spPr>
        </p:pic>
        <p:pic>
          <p:nvPicPr>
            <p:cNvPr id="112643" name="Picture 3" descr="SIFT2"/>
            <p:cNvPicPr>
              <a:picLocks noChangeArrowheads="1"/>
            </p:cNvPicPr>
            <p:nvPr/>
          </p:nvPicPr>
          <p:blipFill>
            <a:blip r:embed="rId5" cstate="print"/>
            <a:srcRect/>
            <a:stretch>
              <a:fillRect/>
            </a:stretch>
          </p:blipFill>
          <p:spPr bwMode="auto">
            <a:xfrm>
              <a:off x="4638696" y="1922262"/>
              <a:ext cx="2757148" cy="1996103"/>
            </a:xfrm>
            <a:prstGeom prst="rect">
              <a:avLst/>
            </a:prstGeom>
            <a:noFill/>
            <a:ln w="9525">
              <a:noFill/>
              <a:miter lim="800000"/>
              <a:headEnd/>
              <a:tailEnd/>
            </a:ln>
          </p:spPr>
        </p:pic>
        <p:sp>
          <p:nvSpPr>
            <p:cNvPr id="112645" name="Line 5"/>
            <p:cNvSpPr>
              <a:spLocks noChangeShapeType="1"/>
            </p:cNvSpPr>
            <p:nvPr/>
          </p:nvSpPr>
          <p:spPr bwMode="auto">
            <a:xfrm flipV="1">
              <a:off x="3609678" y="2522522"/>
              <a:ext cx="1429191" cy="114335"/>
            </a:xfrm>
            <a:prstGeom prst="line">
              <a:avLst/>
            </a:prstGeom>
            <a:noFill/>
            <a:ln w="28575">
              <a:solidFill>
                <a:srgbClr val="FF0000"/>
              </a:solidFill>
              <a:round/>
              <a:headEnd type="triangle" w="med" len="med"/>
              <a:tailEnd type="triangle" w="med" len="med"/>
            </a:ln>
          </p:spPr>
          <p:txBody>
            <a:bodyPr/>
            <a:lstStyle/>
            <a:p>
              <a:pPr fontAlgn="base">
                <a:spcBef>
                  <a:spcPct val="0"/>
                </a:spcBef>
                <a:spcAft>
                  <a:spcPct val="0"/>
                </a:spcAft>
              </a:pPr>
              <a:endParaRPr lang="en-US" sz="1350">
                <a:solidFill>
                  <a:srgbClr val="000000"/>
                </a:solidFill>
              </a:endParaRPr>
            </a:p>
          </p:txBody>
        </p:sp>
        <p:sp>
          <p:nvSpPr>
            <p:cNvPr id="112647" name="Line 7"/>
            <p:cNvSpPr>
              <a:spLocks noChangeShapeType="1"/>
            </p:cNvSpPr>
            <p:nvPr/>
          </p:nvSpPr>
          <p:spPr bwMode="auto">
            <a:xfrm flipV="1">
              <a:off x="3936010" y="3551540"/>
              <a:ext cx="1274362" cy="107189"/>
            </a:xfrm>
            <a:prstGeom prst="line">
              <a:avLst/>
            </a:prstGeom>
            <a:noFill/>
            <a:ln w="28575">
              <a:solidFill>
                <a:srgbClr val="FF0000"/>
              </a:solidFill>
              <a:round/>
              <a:headEnd type="triangle" w="med" len="med"/>
              <a:tailEnd type="triangle" w="med" len="med"/>
            </a:ln>
          </p:spPr>
          <p:txBody>
            <a:bodyPr/>
            <a:lstStyle/>
            <a:p>
              <a:pPr fontAlgn="base">
                <a:spcBef>
                  <a:spcPct val="0"/>
                </a:spcBef>
                <a:spcAft>
                  <a:spcPct val="0"/>
                </a:spcAft>
              </a:pPr>
              <a:endParaRPr lang="en-US" sz="1350">
                <a:solidFill>
                  <a:srgbClr val="000000"/>
                </a:solidFill>
              </a:endParaRPr>
            </a:p>
          </p:txBody>
        </p:sp>
        <p:sp>
          <p:nvSpPr>
            <p:cNvPr id="112648" name="Line 8"/>
            <p:cNvSpPr>
              <a:spLocks noChangeShapeType="1"/>
            </p:cNvSpPr>
            <p:nvPr/>
          </p:nvSpPr>
          <p:spPr bwMode="auto">
            <a:xfrm flipV="1">
              <a:off x="4279016" y="3208534"/>
              <a:ext cx="1302946" cy="30966"/>
            </a:xfrm>
            <a:prstGeom prst="line">
              <a:avLst/>
            </a:prstGeom>
            <a:noFill/>
            <a:ln w="28575">
              <a:solidFill>
                <a:srgbClr val="FF0000"/>
              </a:solidFill>
              <a:round/>
              <a:headEnd type="triangle" w="med" len="med"/>
              <a:tailEnd type="triangle" w="med" len="med"/>
            </a:ln>
          </p:spPr>
          <p:txBody>
            <a:bodyPr/>
            <a:lstStyle/>
            <a:p>
              <a:pPr fontAlgn="base">
                <a:spcBef>
                  <a:spcPct val="0"/>
                </a:spcBef>
                <a:spcAft>
                  <a:spcPct val="0"/>
                </a:spcAft>
              </a:pPr>
              <a:endParaRPr lang="en-US" sz="1350">
                <a:solidFill>
                  <a:srgbClr val="000000"/>
                </a:solidFill>
              </a:endParaRPr>
            </a:p>
          </p:txBody>
        </p:sp>
        <p:sp>
          <p:nvSpPr>
            <p:cNvPr id="112649" name="Line 9"/>
            <p:cNvSpPr>
              <a:spLocks noChangeShapeType="1"/>
            </p:cNvSpPr>
            <p:nvPr/>
          </p:nvSpPr>
          <p:spPr bwMode="auto">
            <a:xfrm flipV="1">
              <a:off x="3726396" y="2894113"/>
              <a:ext cx="1369641" cy="97661"/>
            </a:xfrm>
            <a:prstGeom prst="line">
              <a:avLst/>
            </a:prstGeom>
            <a:noFill/>
            <a:ln w="28575">
              <a:solidFill>
                <a:srgbClr val="FF0000"/>
              </a:solidFill>
              <a:round/>
              <a:headEnd type="triangle" w="med" len="med"/>
              <a:tailEnd type="triangle" w="med" len="med"/>
            </a:ln>
          </p:spPr>
          <p:txBody>
            <a:bodyPr/>
            <a:lstStyle/>
            <a:p>
              <a:pPr fontAlgn="base">
                <a:spcBef>
                  <a:spcPct val="0"/>
                </a:spcBef>
                <a:spcAft>
                  <a:spcPct val="0"/>
                </a:spcAft>
              </a:pPr>
              <a:endParaRPr lang="en-US" sz="1350">
                <a:solidFill>
                  <a:srgbClr val="000000"/>
                </a:solidFill>
              </a:endParaRPr>
            </a:p>
          </p:txBody>
        </p:sp>
        <p:sp>
          <p:nvSpPr>
            <p:cNvPr id="112651" name="Text Box 11"/>
            <p:cNvSpPr txBox="1">
              <a:spLocks noChangeArrowheads="1"/>
            </p:cNvSpPr>
            <p:nvPr/>
          </p:nvSpPr>
          <p:spPr bwMode="auto">
            <a:xfrm>
              <a:off x="4271463" y="1996104"/>
              <a:ext cx="646332" cy="120065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7202" b="1" dirty="0">
                  <a:solidFill>
                    <a:srgbClr val="FF0000"/>
                  </a:solidFill>
                  <a:latin typeface="Times New Roman" pitchFamily="18" charset="0"/>
                  <a:cs typeface="Times New Roman" pitchFamily="18" charset="0"/>
                </a:rPr>
                <a:t>?</a:t>
              </a:r>
              <a:endParaRPr lang="ru-RU" sz="7202" b="1" dirty="0">
                <a:solidFill>
                  <a:srgbClr val="FF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340518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25">
            <a:extLst>
              <a:ext uri="{FF2B5EF4-FFF2-40B4-BE49-F238E27FC236}">
                <a16:creationId xmlns:a16="http://schemas.microsoft.com/office/drawing/2014/main" id="{B480F447-4DE5-4455-BA0D-E543786CA6D8}"/>
              </a:ext>
            </a:extLst>
          </p:cNvPr>
          <p:cNvPicPr>
            <a:picLocks noChangeAspect="1"/>
          </p:cNvPicPr>
          <p:nvPr/>
        </p:nvPicPr>
        <p:blipFill rotWithShape="1">
          <a:blip r:embed="rId2"/>
          <a:srcRect t="-1" b="74746"/>
          <a:stretch/>
        </p:blipFill>
        <p:spPr>
          <a:xfrm>
            <a:off x="0" y="3196406"/>
            <a:ext cx="9144000" cy="1948681"/>
          </a:xfrm>
          <a:prstGeom prst="rect">
            <a:avLst/>
          </a:prstGeom>
        </p:spPr>
      </p:pic>
      <p:sp>
        <p:nvSpPr>
          <p:cNvPr id="70659" name="Content Placeholder 2"/>
          <p:cNvSpPr>
            <a:spLocks noGrp="1"/>
          </p:cNvSpPr>
          <p:nvPr>
            <p:ph idx="1"/>
          </p:nvPr>
        </p:nvSpPr>
        <p:spPr/>
        <p:txBody>
          <a:bodyPr>
            <a:normAutofit/>
          </a:bodyPr>
          <a:lstStyle/>
          <a:p>
            <a:pPr>
              <a:buFontTx/>
              <a:buNone/>
            </a:pPr>
            <a:r>
              <a:rPr lang="zh-CN" altLang="en-US" dirty="0"/>
              <a:t>给定图片</a:t>
            </a:r>
            <a:r>
              <a:rPr lang="en-US" altLang="zh-CN" dirty="0"/>
              <a:t>1</a:t>
            </a:r>
            <a:r>
              <a:rPr lang="zh-CN" altLang="en-US" dirty="0"/>
              <a:t>中的一个特征点，如何在图片</a:t>
            </a:r>
            <a:r>
              <a:rPr lang="en-US" altLang="zh-CN" dirty="0"/>
              <a:t>2</a:t>
            </a:r>
            <a:r>
              <a:rPr lang="zh-CN" altLang="en-US" dirty="0"/>
              <a:t>中找到最佳匹配？</a:t>
            </a:r>
            <a:endParaRPr lang="en-US" dirty="0"/>
          </a:p>
          <a:p>
            <a:pPr marL="685983" lvl="1" indent="-342991">
              <a:buFontTx/>
              <a:buAutoNum type="arabicPeriod"/>
            </a:pPr>
            <a:r>
              <a:rPr lang="zh-CN" altLang="en-US" dirty="0"/>
              <a:t>定义特征点距离函数</a:t>
            </a:r>
            <a:endParaRPr lang="en-US" dirty="0"/>
          </a:p>
          <a:p>
            <a:pPr marL="685983" lvl="1" indent="-342991">
              <a:buFontTx/>
              <a:buAutoNum type="arabicPeriod"/>
            </a:pPr>
            <a:r>
              <a:rPr lang="zh-CN" altLang="en-US" dirty="0"/>
              <a:t>与图二中的所有特征点计算距离函数，距离函数最小特征点为最佳匹配</a:t>
            </a:r>
            <a:endParaRPr lang="en-US" dirty="0"/>
          </a:p>
        </p:txBody>
      </p:sp>
      <p:sp>
        <p:nvSpPr>
          <p:cNvPr id="6" name="Title 1">
            <a:extLst>
              <a:ext uri="{FF2B5EF4-FFF2-40B4-BE49-F238E27FC236}">
                <a16:creationId xmlns:a16="http://schemas.microsoft.com/office/drawing/2014/main" id="{696C86AB-06C4-44B6-960E-A50F5E89DCB3}"/>
              </a:ext>
            </a:extLst>
          </p:cNvPr>
          <p:cNvSpPr>
            <a:spLocks noGrp="1"/>
          </p:cNvSpPr>
          <p:nvPr>
            <p:ph type="title"/>
          </p:nvPr>
        </p:nvSpPr>
        <p:spPr>
          <a:xfrm>
            <a:off x="2915816" y="467101"/>
            <a:ext cx="2324944" cy="725823"/>
          </a:xfrm>
        </p:spPr>
        <p:txBody>
          <a:bodyPr>
            <a:normAutofit/>
          </a:bodyPr>
          <a:lstStyle/>
          <a:p>
            <a:r>
              <a:rPr lang="zh-CN" altLang="en-US" sz="3200" dirty="0"/>
              <a:t>特征匹配</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25">
            <a:extLst>
              <a:ext uri="{FF2B5EF4-FFF2-40B4-BE49-F238E27FC236}">
                <a16:creationId xmlns:a16="http://schemas.microsoft.com/office/drawing/2014/main" id="{4F8C3538-BE4E-475E-9922-59E962FDF185}"/>
              </a:ext>
            </a:extLst>
          </p:cNvPr>
          <p:cNvPicPr>
            <a:picLocks noChangeAspect="1"/>
          </p:cNvPicPr>
          <p:nvPr/>
        </p:nvPicPr>
        <p:blipFill rotWithShape="1">
          <a:blip r:embed="rId2"/>
          <a:srcRect t="-1" b="74746"/>
          <a:stretch/>
        </p:blipFill>
        <p:spPr>
          <a:xfrm>
            <a:off x="0" y="3196406"/>
            <a:ext cx="9144000" cy="1948681"/>
          </a:xfrm>
          <a:prstGeom prst="rect">
            <a:avLst/>
          </a:prstGeom>
        </p:spPr>
      </p:pic>
      <p:sp>
        <p:nvSpPr>
          <p:cNvPr id="71682" name="Title 1"/>
          <p:cNvSpPr>
            <a:spLocks noGrp="1"/>
          </p:cNvSpPr>
          <p:nvPr>
            <p:ph type="title"/>
          </p:nvPr>
        </p:nvSpPr>
        <p:spPr>
          <a:xfrm>
            <a:off x="3203848" y="88268"/>
            <a:ext cx="2324944" cy="725823"/>
          </a:xfrm>
        </p:spPr>
        <p:txBody>
          <a:bodyPr>
            <a:normAutofit/>
          </a:bodyPr>
          <a:lstStyle/>
          <a:p>
            <a:r>
              <a:rPr lang="zh-CN" altLang="en-US" sz="3200" dirty="0"/>
              <a:t>特征匹配</a:t>
            </a:r>
            <a:endParaRPr lang="en-US" sz="3200" dirty="0"/>
          </a:p>
        </p:txBody>
      </p:sp>
      <p:sp>
        <p:nvSpPr>
          <p:cNvPr id="71683" name="Content Placeholder 2"/>
          <p:cNvSpPr>
            <a:spLocks noGrp="1"/>
          </p:cNvSpPr>
          <p:nvPr>
            <p:ph idx="1"/>
          </p:nvPr>
        </p:nvSpPr>
        <p:spPr>
          <a:xfrm>
            <a:off x="503548" y="659494"/>
            <a:ext cx="8316924" cy="3944567"/>
          </a:xfrm>
        </p:spPr>
        <p:txBody>
          <a:bodyPr/>
          <a:lstStyle/>
          <a:p>
            <a:pPr>
              <a:buFontTx/>
              <a:buNone/>
            </a:pPr>
            <a:r>
              <a:rPr lang="zh-CN" altLang="en-US" sz="2400" dirty="0"/>
              <a:t>如何定义两个特征点</a:t>
            </a:r>
            <a:r>
              <a:rPr lang="en-US" sz="2400" dirty="0"/>
              <a:t>f</a:t>
            </a:r>
            <a:r>
              <a:rPr lang="en-US" sz="2400" baseline="-25000" dirty="0"/>
              <a:t>1</a:t>
            </a:r>
            <a:r>
              <a:rPr lang="en-US" sz="2400" dirty="0"/>
              <a:t>, f</a:t>
            </a:r>
            <a:r>
              <a:rPr lang="en-US" sz="2400" baseline="-25000" dirty="0"/>
              <a:t>2</a:t>
            </a:r>
            <a:r>
              <a:rPr lang="zh-CN" altLang="en-US" sz="2400" dirty="0"/>
              <a:t>之间的距离？</a:t>
            </a:r>
            <a:endParaRPr lang="en-US" sz="2400" dirty="0"/>
          </a:p>
          <a:p>
            <a:pPr marL="685983" lvl="1" indent="-342991"/>
            <a:r>
              <a:rPr lang="zh-CN" altLang="en-US" dirty="0"/>
              <a:t>最简单的度量：平方差和</a:t>
            </a:r>
            <a:r>
              <a:rPr lang="en-US" altLang="zh-CN" sz="2000" dirty="0"/>
              <a:t>sum of squared differences (SSD)</a:t>
            </a:r>
            <a:endParaRPr lang="en-US" dirty="0"/>
          </a:p>
          <a:p>
            <a:pPr marL="986100" lvl="2" indent="-342991"/>
            <a:r>
              <a:rPr lang="zh-CN" altLang="en-US" sz="1350" dirty="0"/>
              <a:t>可能存在错误匹配， 例如下图</a:t>
            </a:r>
            <a:endParaRPr lang="en-US" sz="1350" dirty="0"/>
          </a:p>
        </p:txBody>
      </p:sp>
      <p:grpSp>
        <p:nvGrpSpPr>
          <p:cNvPr id="2" name="Group 1">
            <a:extLst>
              <a:ext uri="{FF2B5EF4-FFF2-40B4-BE49-F238E27FC236}">
                <a16:creationId xmlns:a16="http://schemas.microsoft.com/office/drawing/2014/main" id="{1CED69BF-3A9A-445C-BF3D-5B2C29362390}"/>
              </a:ext>
            </a:extLst>
          </p:cNvPr>
          <p:cNvGrpSpPr/>
          <p:nvPr/>
        </p:nvGrpSpPr>
        <p:grpSpPr>
          <a:xfrm>
            <a:off x="971600" y="2068488"/>
            <a:ext cx="6760074" cy="3049406"/>
            <a:chOff x="1220547" y="2172370"/>
            <a:chExt cx="6760074" cy="2797378"/>
          </a:xfrm>
        </p:grpSpPr>
        <p:pic>
          <p:nvPicPr>
            <p:cNvPr id="71684" name="Picture 2" descr="http://www.canyonstatevinyl.com/images/Picket%20Fence.jpg"/>
            <p:cNvPicPr>
              <a:picLocks noChangeAspect="1" noChangeArrowheads="1"/>
            </p:cNvPicPr>
            <p:nvPr/>
          </p:nvPicPr>
          <p:blipFill>
            <a:blip r:embed="rId3" cstate="print"/>
            <a:srcRect/>
            <a:stretch>
              <a:fillRect/>
            </a:stretch>
          </p:blipFill>
          <p:spPr bwMode="auto">
            <a:xfrm>
              <a:off x="1220547" y="2172370"/>
              <a:ext cx="3237118" cy="2429625"/>
            </a:xfrm>
            <a:prstGeom prst="rect">
              <a:avLst/>
            </a:prstGeom>
            <a:noFill/>
            <a:ln w="9525">
              <a:noFill/>
              <a:miter lim="800000"/>
              <a:headEnd/>
              <a:tailEnd/>
            </a:ln>
          </p:spPr>
        </p:pic>
        <p:sp>
          <p:nvSpPr>
            <p:cNvPr id="71685" name="Rectangle 4"/>
            <p:cNvSpPr>
              <a:spLocks noChangeArrowheads="1"/>
            </p:cNvSpPr>
            <p:nvPr/>
          </p:nvSpPr>
          <p:spPr bwMode="auto">
            <a:xfrm>
              <a:off x="2056624" y="3001301"/>
              <a:ext cx="228671" cy="228671"/>
            </a:xfrm>
            <a:prstGeom prst="rect">
              <a:avLst/>
            </a:prstGeom>
            <a:solidFill>
              <a:srgbClr val="00CC99">
                <a:alpha val="18039"/>
              </a:srgbClr>
            </a:solidFill>
            <a:ln w="28575">
              <a:solidFill>
                <a:srgbClr val="FFFF00"/>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pic>
          <p:nvPicPr>
            <p:cNvPr id="71686" name="Picture 6" descr="http://www.canyonstatevinyl.com/images/Picket%20Fence.jpg"/>
            <p:cNvPicPr>
              <a:picLocks noChangeAspect="1" noChangeArrowheads="1"/>
            </p:cNvPicPr>
            <p:nvPr/>
          </p:nvPicPr>
          <p:blipFill>
            <a:blip r:embed="rId3" cstate="print"/>
            <a:srcRect/>
            <a:stretch>
              <a:fillRect/>
            </a:stretch>
          </p:blipFill>
          <p:spPr bwMode="auto">
            <a:xfrm>
              <a:off x="4743503" y="2172370"/>
              <a:ext cx="3237118" cy="2429625"/>
            </a:xfrm>
            <a:prstGeom prst="rect">
              <a:avLst/>
            </a:prstGeom>
            <a:noFill/>
            <a:ln w="9525">
              <a:noFill/>
              <a:miter lim="800000"/>
              <a:headEnd/>
              <a:tailEnd/>
            </a:ln>
          </p:spPr>
        </p:pic>
        <p:sp>
          <p:nvSpPr>
            <p:cNvPr id="71687" name="Rectangle 14"/>
            <p:cNvSpPr>
              <a:spLocks noChangeArrowheads="1"/>
            </p:cNvSpPr>
            <p:nvPr/>
          </p:nvSpPr>
          <p:spPr bwMode="auto">
            <a:xfrm>
              <a:off x="2796678" y="4507955"/>
              <a:ext cx="365806" cy="46179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1" dirty="0">
                  <a:solidFill>
                    <a:srgbClr val="000000"/>
                  </a:solidFill>
                  <a:ea typeface="MS PGothic" pitchFamily="34" charset="-128"/>
                </a:rPr>
                <a:t>I</a:t>
              </a:r>
              <a:r>
                <a:rPr lang="en-US" sz="2401" baseline="-25000" dirty="0">
                  <a:solidFill>
                    <a:srgbClr val="000000"/>
                  </a:solidFill>
                  <a:ea typeface="MS PGothic" pitchFamily="34" charset="-128"/>
                </a:rPr>
                <a:t>1</a:t>
              </a:r>
            </a:p>
          </p:txBody>
        </p:sp>
        <p:sp>
          <p:nvSpPr>
            <p:cNvPr id="71688" name="Rectangle 8"/>
            <p:cNvSpPr>
              <a:spLocks noChangeArrowheads="1"/>
            </p:cNvSpPr>
            <p:nvPr/>
          </p:nvSpPr>
          <p:spPr bwMode="auto">
            <a:xfrm>
              <a:off x="6179159" y="4476626"/>
              <a:ext cx="365806" cy="46179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1" dirty="0">
                  <a:solidFill>
                    <a:srgbClr val="000000"/>
                  </a:solidFill>
                  <a:ea typeface="MS PGothic" pitchFamily="34" charset="-128"/>
                </a:rPr>
                <a:t>I</a:t>
              </a:r>
              <a:r>
                <a:rPr lang="en-US" sz="2401" baseline="-25000" dirty="0">
                  <a:solidFill>
                    <a:srgbClr val="000000"/>
                  </a:solidFill>
                  <a:ea typeface="MS PGothic" pitchFamily="34" charset="-128"/>
                </a:rPr>
                <a:t>2</a:t>
              </a:r>
            </a:p>
          </p:txBody>
        </p:sp>
        <p:sp>
          <p:nvSpPr>
            <p:cNvPr id="71689" name="Rectangle 9"/>
            <p:cNvSpPr>
              <a:spLocks noChangeArrowheads="1"/>
            </p:cNvSpPr>
            <p:nvPr/>
          </p:nvSpPr>
          <p:spPr bwMode="auto">
            <a:xfrm>
              <a:off x="2056624" y="2458209"/>
              <a:ext cx="383438" cy="46179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1">
                  <a:solidFill>
                    <a:srgbClr val="FFFF00"/>
                  </a:solidFill>
                  <a:ea typeface="MS PGothic" pitchFamily="34" charset="-128"/>
                </a:rPr>
                <a:t>f</a:t>
              </a:r>
              <a:r>
                <a:rPr lang="en-US" sz="2401" baseline="-25000">
                  <a:solidFill>
                    <a:srgbClr val="FFFF00"/>
                  </a:solidFill>
                  <a:ea typeface="MS PGothic" pitchFamily="34" charset="-128"/>
                </a:rPr>
                <a:t>1</a:t>
              </a:r>
            </a:p>
          </p:txBody>
        </p:sp>
        <p:sp>
          <p:nvSpPr>
            <p:cNvPr id="71690" name="Rectangle 10"/>
            <p:cNvSpPr>
              <a:spLocks noChangeArrowheads="1"/>
            </p:cNvSpPr>
            <p:nvPr/>
          </p:nvSpPr>
          <p:spPr bwMode="auto">
            <a:xfrm>
              <a:off x="7155263" y="3001301"/>
              <a:ext cx="228671" cy="228671"/>
            </a:xfrm>
            <a:prstGeom prst="rect">
              <a:avLst/>
            </a:prstGeom>
            <a:solidFill>
              <a:srgbClr val="00CC99">
                <a:alpha val="18039"/>
              </a:srgbClr>
            </a:solidFill>
            <a:ln w="28575">
              <a:solidFill>
                <a:srgbClr val="FFFF00"/>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1691" name="Rectangle 11"/>
            <p:cNvSpPr>
              <a:spLocks noChangeArrowheads="1"/>
            </p:cNvSpPr>
            <p:nvPr/>
          </p:nvSpPr>
          <p:spPr bwMode="auto">
            <a:xfrm>
              <a:off x="7155263" y="2458209"/>
              <a:ext cx="383438" cy="46179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1">
                  <a:solidFill>
                    <a:srgbClr val="FFFF00"/>
                  </a:solidFill>
                  <a:ea typeface="MS PGothic" pitchFamily="34" charset="-128"/>
                </a:rPr>
                <a:t>f</a:t>
              </a:r>
              <a:r>
                <a:rPr lang="en-US" sz="2401" baseline="-25000">
                  <a:solidFill>
                    <a:srgbClr val="FFFF00"/>
                  </a:solidFill>
                  <a:ea typeface="MS PGothic" pitchFamily="34" charset="-128"/>
                </a:rPr>
                <a:t>2</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5">
            <a:extLst>
              <a:ext uri="{FF2B5EF4-FFF2-40B4-BE49-F238E27FC236}">
                <a16:creationId xmlns:a16="http://schemas.microsoft.com/office/drawing/2014/main" id="{4460F487-5433-427E-B25B-13282A584D34}"/>
              </a:ext>
            </a:extLst>
          </p:cNvPr>
          <p:cNvPicPr>
            <a:picLocks noChangeAspect="1"/>
          </p:cNvPicPr>
          <p:nvPr/>
        </p:nvPicPr>
        <p:blipFill rotWithShape="1">
          <a:blip r:embed="rId2"/>
          <a:srcRect t="-1" b="74746"/>
          <a:stretch/>
        </p:blipFill>
        <p:spPr>
          <a:xfrm>
            <a:off x="0" y="3196406"/>
            <a:ext cx="9144000" cy="1948681"/>
          </a:xfrm>
          <a:prstGeom prst="rect">
            <a:avLst/>
          </a:prstGeom>
        </p:spPr>
      </p:pic>
      <p:sp>
        <p:nvSpPr>
          <p:cNvPr id="73730" name="Rectangle 2"/>
          <p:cNvSpPr>
            <a:spLocks noGrp="1" noChangeArrowheads="1"/>
          </p:cNvSpPr>
          <p:nvPr>
            <p:ph type="title"/>
          </p:nvPr>
        </p:nvSpPr>
        <p:spPr/>
        <p:txBody>
          <a:bodyPr/>
          <a:lstStyle/>
          <a:p>
            <a:r>
              <a:rPr lang="zh-CN" altLang="en-US" dirty="0"/>
              <a:t>匹配结果</a:t>
            </a:r>
            <a:endParaRPr lang="en-US" dirty="0"/>
          </a:p>
        </p:txBody>
      </p:sp>
      <p:sp>
        <p:nvSpPr>
          <p:cNvPr id="73731" name="Rectangle 3"/>
          <p:cNvSpPr>
            <a:spLocks noGrp="1" noChangeArrowheads="1"/>
          </p:cNvSpPr>
          <p:nvPr>
            <p:ph type="body" idx="1"/>
          </p:nvPr>
        </p:nvSpPr>
        <p:spPr>
          <a:xfrm>
            <a:off x="539552" y="1107925"/>
            <a:ext cx="8147248" cy="3488116"/>
          </a:xfrm>
        </p:spPr>
        <p:txBody>
          <a:bodyPr>
            <a:normAutofit/>
          </a:bodyPr>
          <a:lstStyle/>
          <a:p>
            <a:pPr>
              <a:buFontTx/>
              <a:buNone/>
            </a:pPr>
            <a:r>
              <a:rPr lang="zh-CN" altLang="en-US" sz="2800" dirty="0"/>
              <a:t>我们如何评价匹配的好坏？</a:t>
            </a:r>
            <a:endParaRPr lang="en-US" sz="2800" dirty="0"/>
          </a:p>
        </p:txBody>
      </p:sp>
      <p:grpSp>
        <p:nvGrpSpPr>
          <p:cNvPr id="2" name="Group 1">
            <a:extLst>
              <a:ext uri="{FF2B5EF4-FFF2-40B4-BE49-F238E27FC236}">
                <a16:creationId xmlns:a16="http://schemas.microsoft.com/office/drawing/2014/main" id="{3573C4DD-76CF-47B4-B6E8-8BFAC6581AE8}"/>
              </a:ext>
            </a:extLst>
          </p:cNvPr>
          <p:cNvGrpSpPr/>
          <p:nvPr/>
        </p:nvGrpSpPr>
        <p:grpSpPr>
          <a:xfrm>
            <a:off x="1169622" y="1895741"/>
            <a:ext cx="6804756" cy="2700300"/>
            <a:chOff x="1885121" y="2315127"/>
            <a:chExt cx="5373759" cy="2165629"/>
          </a:xfrm>
        </p:grpSpPr>
        <p:pic>
          <p:nvPicPr>
            <p:cNvPr id="73732" name="Picture 2" descr="http://farm1.static.flickr.com/47/136915456_c6f719ea3f.jpg?v=0"/>
            <p:cNvPicPr>
              <a:picLocks noChangeAspect="1" noChangeArrowheads="1"/>
            </p:cNvPicPr>
            <p:nvPr/>
          </p:nvPicPr>
          <p:blipFill>
            <a:blip r:embed="rId3" cstate="print"/>
            <a:srcRect/>
            <a:stretch>
              <a:fillRect/>
            </a:stretch>
          </p:blipFill>
          <p:spPr bwMode="auto">
            <a:xfrm>
              <a:off x="1885121" y="2318699"/>
              <a:ext cx="2315289" cy="1736467"/>
            </a:xfrm>
            <a:prstGeom prst="rect">
              <a:avLst/>
            </a:prstGeom>
            <a:noFill/>
            <a:ln w="9525">
              <a:noFill/>
              <a:miter lim="800000"/>
              <a:headEnd/>
              <a:tailEnd/>
            </a:ln>
          </p:spPr>
        </p:pic>
        <p:pic>
          <p:nvPicPr>
            <p:cNvPr id="73733" name="Picture 4" descr="http://farm1.static.flickr.com/133/328570837_37b6289916.jpg?v=0"/>
            <p:cNvPicPr>
              <a:picLocks noChangeAspect="1" noChangeArrowheads="1"/>
            </p:cNvPicPr>
            <p:nvPr/>
          </p:nvPicPr>
          <p:blipFill>
            <a:blip r:embed="rId4" cstate="print"/>
            <a:srcRect/>
            <a:stretch>
              <a:fillRect/>
            </a:stretch>
          </p:blipFill>
          <p:spPr bwMode="auto">
            <a:xfrm>
              <a:off x="4812581" y="2315127"/>
              <a:ext cx="2446299" cy="1717411"/>
            </a:xfrm>
            <a:prstGeom prst="rect">
              <a:avLst/>
            </a:prstGeom>
            <a:noFill/>
            <a:ln w="9525">
              <a:noFill/>
              <a:miter lim="800000"/>
              <a:headEnd/>
              <a:tailEnd/>
            </a:ln>
          </p:spPr>
        </p:pic>
        <p:sp>
          <p:nvSpPr>
            <p:cNvPr id="73734" name="Rectangle 7"/>
            <p:cNvSpPr>
              <a:spLocks noChangeArrowheads="1"/>
            </p:cNvSpPr>
            <p:nvPr/>
          </p:nvSpPr>
          <p:spPr bwMode="auto">
            <a:xfrm>
              <a:off x="2971306" y="2740310"/>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3735" name="Rectangle 8"/>
            <p:cNvSpPr>
              <a:spLocks noChangeArrowheads="1"/>
            </p:cNvSpPr>
            <p:nvPr/>
          </p:nvSpPr>
          <p:spPr bwMode="auto">
            <a:xfrm>
              <a:off x="5917822" y="2712918"/>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3736" name="Rectangle 9"/>
            <p:cNvSpPr>
              <a:spLocks noChangeArrowheads="1"/>
            </p:cNvSpPr>
            <p:nvPr/>
          </p:nvSpPr>
          <p:spPr bwMode="auto">
            <a:xfrm>
              <a:off x="2456798" y="2625975"/>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3737" name="Rectangle 10"/>
            <p:cNvSpPr>
              <a:spLocks noChangeArrowheads="1"/>
            </p:cNvSpPr>
            <p:nvPr/>
          </p:nvSpPr>
          <p:spPr bwMode="auto">
            <a:xfrm>
              <a:off x="5429515" y="2454472"/>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3738" name="Rectangle 11"/>
            <p:cNvSpPr>
              <a:spLocks noChangeArrowheads="1"/>
            </p:cNvSpPr>
            <p:nvPr/>
          </p:nvSpPr>
          <p:spPr bwMode="auto">
            <a:xfrm>
              <a:off x="2285295" y="2340137"/>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3739" name="Rectangle 12"/>
            <p:cNvSpPr>
              <a:spLocks noChangeArrowheads="1"/>
            </p:cNvSpPr>
            <p:nvPr/>
          </p:nvSpPr>
          <p:spPr bwMode="auto">
            <a:xfrm>
              <a:off x="5200844" y="2968981"/>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3740" name="Line 13"/>
            <p:cNvSpPr>
              <a:spLocks noChangeShapeType="1"/>
            </p:cNvSpPr>
            <p:nvPr/>
          </p:nvSpPr>
          <p:spPr bwMode="auto">
            <a:xfrm flipV="1">
              <a:off x="2571133" y="2502112"/>
              <a:ext cx="2858382" cy="171503"/>
            </a:xfrm>
            <a:prstGeom prst="line">
              <a:avLst/>
            </a:prstGeom>
            <a:noFill/>
            <a:ln w="28575">
              <a:solidFill>
                <a:schemeClr val="accent2"/>
              </a:solidFill>
              <a:round/>
              <a:headEnd/>
              <a:tailEnd type="triangle" w="med" len="me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3741" name="Rectangle 14"/>
            <p:cNvSpPr>
              <a:spLocks noChangeArrowheads="1"/>
            </p:cNvSpPr>
            <p:nvPr/>
          </p:nvSpPr>
          <p:spPr bwMode="auto">
            <a:xfrm>
              <a:off x="4279016" y="2385394"/>
              <a:ext cx="380232" cy="323165"/>
            </a:xfrm>
            <a:prstGeom prst="rect">
              <a:avLst/>
            </a:prstGeom>
            <a:solidFill>
              <a:schemeClr val="bg1"/>
            </a:solidFill>
            <a:ln w="9525">
              <a:noFill/>
              <a:miter lim="800000"/>
              <a:headEnd/>
              <a:tailEnd/>
            </a:ln>
          </p:spPr>
          <p:txBody>
            <a:bodyPr wrap="none">
              <a:spAutoFit/>
            </a:bodyPr>
            <a:lstStyle/>
            <a:p>
              <a:pPr eaLnBrk="0" fontAlgn="base" hangingPunct="0">
                <a:spcBef>
                  <a:spcPct val="0"/>
                </a:spcBef>
                <a:spcAft>
                  <a:spcPct val="0"/>
                </a:spcAft>
              </a:pPr>
              <a:r>
                <a:rPr lang="en-US" sz="1500">
                  <a:solidFill>
                    <a:srgbClr val="3333CC"/>
                  </a:solidFill>
                  <a:ea typeface="MS PGothic" pitchFamily="34" charset="-128"/>
                </a:rPr>
                <a:t>50</a:t>
              </a:r>
              <a:endParaRPr lang="en-US" sz="1500" baseline="-25000">
                <a:solidFill>
                  <a:srgbClr val="3333CC"/>
                </a:solidFill>
                <a:ea typeface="MS PGothic" pitchFamily="34" charset="-128"/>
              </a:endParaRPr>
            </a:p>
          </p:txBody>
        </p:sp>
        <p:sp>
          <p:nvSpPr>
            <p:cNvPr id="73742" name="Line 15"/>
            <p:cNvSpPr>
              <a:spLocks noChangeShapeType="1"/>
            </p:cNvSpPr>
            <p:nvPr/>
          </p:nvSpPr>
          <p:spPr bwMode="auto">
            <a:xfrm flipV="1">
              <a:off x="3085642" y="2740310"/>
              <a:ext cx="2832180" cy="57168"/>
            </a:xfrm>
            <a:prstGeom prst="line">
              <a:avLst/>
            </a:prstGeom>
            <a:noFill/>
            <a:ln w="28575">
              <a:solidFill>
                <a:schemeClr val="accent2"/>
              </a:solidFill>
              <a:round/>
              <a:headEnd/>
              <a:tailEnd type="triangle" w="med" len="me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3743" name="Rectangle 16"/>
            <p:cNvSpPr>
              <a:spLocks noChangeArrowheads="1"/>
            </p:cNvSpPr>
            <p:nvPr/>
          </p:nvSpPr>
          <p:spPr bwMode="auto">
            <a:xfrm>
              <a:off x="4343329" y="2625975"/>
              <a:ext cx="380232" cy="323165"/>
            </a:xfrm>
            <a:prstGeom prst="rect">
              <a:avLst/>
            </a:prstGeom>
            <a:solidFill>
              <a:schemeClr val="bg1"/>
            </a:solidFill>
            <a:ln w="9525">
              <a:noFill/>
              <a:miter lim="800000"/>
              <a:headEnd/>
              <a:tailEnd/>
            </a:ln>
          </p:spPr>
          <p:txBody>
            <a:bodyPr wrap="none">
              <a:spAutoFit/>
            </a:bodyPr>
            <a:lstStyle/>
            <a:p>
              <a:pPr eaLnBrk="0" fontAlgn="base" hangingPunct="0">
                <a:spcBef>
                  <a:spcPct val="0"/>
                </a:spcBef>
                <a:spcAft>
                  <a:spcPct val="0"/>
                </a:spcAft>
              </a:pPr>
              <a:r>
                <a:rPr lang="en-US" sz="1500">
                  <a:solidFill>
                    <a:srgbClr val="3333CC"/>
                  </a:solidFill>
                  <a:ea typeface="MS PGothic" pitchFamily="34" charset="-128"/>
                </a:rPr>
                <a:t>75</a:t>
              </a:r>
              <a:endParaRPr lang="en-US" sz="1500" baseline="-25000">
                <a:solidFill>
                  <a:srgbClr val="3333CC"/>
                </a:solidFill>
                <a:ea typeface="MS PGothic" pitchFamily="34" charset="-128"/>
              </a:endParaRPr>
            </a:p>
          </p:txBody>
        </p:sp>
        <p:sp>
          <p:nvSpPr>
            <p:cNvPr id="73744" name="Freeform 17"/>
            <p:cNvSpPr>
              <a:spLocks/>
            </p:cNvSpPr>
            <p:nvPr/>
          </p:nvSpPr>
          <p:spPr bwMode="auto">
            <a:xfrm>
              <a:off x="2313878" y="2454472"/>
              <a:ext cx="2886966" cy="867043"/>
            </a:xfrm>
            <a:custGeom>
              <a:avLst/>
              <a:gdLst>
                <a:gd name="T0" fmla="*/ 24 w 2424"/>
                <a:gd name="T1" fmla="*/ 0 h 728"/>
                <a:gd name="T2" fmla="*/ 72 w 2424"/>
                <a:gd name="T3" fmla="*/ 528 h 728"/>
                <a:gd name="T4" fmla="*/ 456 w 2424"/>
                <a:gd name="T5" fmla="*/ 720 h 728"/>
                <a:gd name="T6" fmla="*/ 2424 w 2424"/>
                <a:gd name="T7" fmla="*/ 480 h 728"/>
                <a:gd name="T8" fmla="*/ 0 60000 65536"/>
                <a:gd name="T9" fmla="*/ 0 60000 65536"/>
                <a:gd name="T10" fmla="*/ 0 60000 65536"/>
                <a:gd name="T11" fmla="*/ 0 60000 65536"/>
                <a:gd name="T12" fmla="*/ 0 w 2424"/>
                <a:gd name="T13" fmla="*/ 0 h 728"/>
                <a:gd name="T14" fmla="*/ 2424 w 2424"/>
                <a:gd name="T15" fmla="*/ 728 h 728"/>
              </a:gdLst>
              <a:ahLst/>
              <a:cxnLst>
                <a:cxn ang="T8">
                  <a:pos x="T0" y="T1"/>
                </a:cxn>
                <a:cxn ang="T9">
                  <a:pos x="T2" y="T3"/>
                </a:cxn>
                <a:cxn ang="T10">
                  <a:pos x="T4" y="T5"/>
                </a:cxn>
                <a:cxn ang="T11">
                  <a:pos x="T6" y="T7"/>
                </a:cxn>
              </a:cxnLst>
              <a:rect l="T12" t="T13" r="T14" b="T15"/>
              <a:pathLst>
                <a:path w="2424" h="728">
                  <a:moveTo>
                    <a:pt x="24" y="0"/>
                  </a:moveTo>
                  <a:cubicBezTo>
                    <a:pt x="12" y="204"/>
                    <a:pt x="0" y="408"/>
                    <a:pt x="72" y="528"/>
                  </a:cubicBezTo>
                  <a:cubicBezTo>
                    <a:pt x="144" y="648"/>
                    <a:pt x="64" y="728"/>
                    <a:pt x="456" y="720"/>
                  </a:cubicBezTo>
                  <a:cubicBezTo>
                    <a:pt x="848" y="712"/>
                    <a:pt x="1636" y="596"/>
                    <a:pt x="2424" y="480"/>
                  </a:cubicBezTo>
                </a:path>
              </a:pathLst>
            </a:custGeom>
            <a:noFill/>
            <a:ln w="38100">
              <a:solidFill>
                <a:schemeClr val="accent2"/>
              </a:solidFill>
              <a:round/>
              <a:headEnd/>
              <a:tailEnd type="triangle" w="med" len="me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3745" name="Rectangle 18"/>
            <p:cNvSpPr>
              <a:spLocks noChangeArrowheads="1"/>
            </p:cNvSpPr>
            <p:nvPr/>
          </p:nvSpPr>
          <p:spPr bwMode="auto">
            <a:xfrm>
              <a:off x="4286162" y="2968981"/>
              <a:ext cx="478016" cy="323165"/>
            </a:xfrm>
            <a:prstGeom prst="rect">
              <a:avLst/>
            </a:prstGeom>
            <a:solidFill>
              <a:schemeClr val="bg1"/>
            </a:solidFill>
            <a:ln w="9525">
              <a:noFill/>
              <a:miter lim="800000"/>
              <a:headEnd/>
              <a:tailEnd/>
            </a:ln>
          </p:spPr>
          <p:txBody>
            <a:bodyPr wrap="none">
              <a:spAutoFit/>
            </a:bodyPr>
            <a:lstStyle/>
            <a:p>
              <a:pPr eaLnBrk="0" fontAlgn="base" hangingPunct="0">
                <a:spcBef>
                  <a:spcPct val="0"/>
                </a:spcBef>
                <a:spcAft>
                  <a:spcPct val="0"/>
                </a:spcAft>
              </a:pPr>
              <a:r>
                <a:rPr lang="en-US" sz="1500">
                  <a:solidFill>
                    <a:srgbClr val="3333CC"/>
                  </a:solidFill>
                  <a:ea typeface="MS PGothic" pitchFamily="34" charset="-128"/>
                </a:rPr>
                <a:t>200</a:t>
              </a:r>
              <a:endParaRPr lang="en-US" sz="1500" baseline="-25000">
                <a:solidFill>
                  <a:srgbClr val="3333CC"/>
                </a:solidFill>
                <a:ea typeface="MS PGothic" pitchFamily="34" charset="-128"/>
              </a:endParaRPr>
            </a:p>
          </p:txBody>
        </p:sp>
        <p:sp>
          <p:nvSpPr>
            <p:cNvPr id="73746" name="Rectangle 19"/>
            <p:cNvSpPr>
              <a:spLocks noChangeArrowheads="1"/>
            </p:cNvSpPr>
            <p:nvPr/>
          </p:nvSpPr>
          <p:spPr bwMode="auto">
            <a:xfrm>
              <a:off x="3885988" y="4157591"/>
              <a:ext cx="1445332" cy="323165"/>
            </a:xfrm>
            <a:prstGeom prst="rect">
              <a:avLst/>
            </a:prstGeom>
            <a:solidFill>
              <a:schemeClr val="bg1"/>
            </a:solidFill>
            <a:ln w="9525">
              <a:noFill/>
              <a:miter lim="800000"/>
              <a:headEnd/>
              <a:tailEnd/>
            </a:ln>
          </p:spPr>
          <p:txBody>
            <a:bodyPr wrap="none">
              <a:spAutoFit/>
            </a:bodyPr>
            <a:lstStyle/>
            <a:p>
              <a:pPr eaLnBrk="0" fontAlgn="base" hangingPunct="0">
                <a:spcBef>
                  <a:spcPct val="0"/>
                </a:spcBef>
                <a:spcAft>
                  <a:spcPct val="0"/>
                </a:spcAft>
              </a:pPr>
              <a:r>
                <a:rPr lang="en-US" sz="1500">
                  <a:solidFill>
                    <a:srgbClr val="000000"/>
                  </a:solidFill>
                  <a:ea typeface="MS PGothic" pitchFamily="34" charset="-128"/>
                </a:rPr>
                <a:t>feature distance</a:t>
              </a:r>
              <a:endParaRPr lang="en-US" sz="1500" baseline="-25000">
                <a:solidFill>
                  <a:srgbClr val="000000"/>
                </a:solidFill>
                <a:ea typeface="MS PGothic" pitchFamily="34" charset="-128"/>
              </a:endParaRPr>
            </a:p>
          </p:txBody>
        </p:sp>
        <p:sp>
          <p:nvSpPr>
            <p:cNvPr id="73747" name="Line 20"/>
            <p:cNvSpPr>
              <a:spLocks noChangeShapeType="1"/>
            </p:cNvSpPr>
            <p:nvPr/>
          </p:nvSpPr>
          <p:spPr bwMode="auto">
            <a:xfrm flipH="1" flipV="1">
              <a:off x="4514832" y="3266729"/>
              <a:ext cx="57168" cy="890862"/>
            </a:xfrm>
            <a:prstGeom prst="line">
              <a:avLst/>
            </a:prstGeom>
            <a:noFill/>
            <a:ln w="9525">
              <a:solidFill>
                <a:schemeClr val="tx1"/>
              </a:solidFill>
              <a:round/>
              <a:headEnd/>
              <a:tailEnd type="triangle" w="med" len="me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5">
            <a:extLst>
              <a:ext uri="{FF2B5EF4-FFF2-40B4-BE49-F238E27FC236}">
                <a16:creationId xmlns:a16="http://schemas.microsoft.com/office/drawing/2014/main" id="{C5834B68-3F16-45CE-BAE8-ABF0EDDE8E64}"/>
              </a:ext>
            </a:extLst>
          </p:cNvPr>
          <p:cNvPicPr>
            <a:picLocks noChangeAspect="1"/>
          </p:cNvPicPr>
          <p:nvPr/>
        </p:nvPicPr>
        <p:blipFill rotWithShape="1">
          <a:blip r:embed="rId2"/>
          <a:srcRect t="-1" b="74746"/>
          <a:stretch/>
        </p:blipFill>
        <p:spPr>
          <a:xfrm>
            <a:off x="0" y="3196406"/>
            <a:ext cx="9144000" cy="1948681"/>
          </a:xfrm>
          <a:prstGeom prst="rect">
            <a:avLst/>
          </a:prstGeom>
        </p:spPr>
      </p:pic>
      <p:sp>
        <p:nvSpPr>
          <p:cNvPr id="74754" name="Rectangle 2"/>
          <p:cNvSpPr>
            <a:spLocks noGrp="1" noChangeArrowheads="1"/>
          </p:cNvSpPr>
          <p:nvPr>
            <p:ph type="title" idx="4294967295"/>
          </p:nvPr>
        </p:nvSpPr>
        <p:spPr/>
        <p:txBody>
          <a:bodyPr/>
          <a:lstStyle/>
          <a:p>
            <a:r>
              <a:rPr lang="en-US" dirty="0"/>
              <a:t>True/false positives</a:t>
            </a:r>
          </a:p>
        </p:txBody>
      </p:sp>
      <p:sp>
        <p:nvSpPr>
          <p:cNvPr id="74755" name="Rectangle 3"/>
          <p:cNvSpPr>
            <a:spLocks noGrp="1" noChangeArrowheads="1"/>
          </p:cNvSpPr>
          <p:nvPr>
            <p:ph type="body" idx="4294967295"/>
          </p:nvPr>
        </p:nvSpPr>
        <p:spPr>
          <a:xfrm>
            <a:off x="899592" y="1063558"/>
            <a:ext cx="7236804" cy="3705230"/>
          </a:xfrm>
        </p:spPr>
        <p:txBody>
          <a:bodyPr>
            <a:normAutofit fontScale="92500" lnSpcReduction="10000"/>
          </a:bodyPr>
          <a:lstStyle/>
          <a:p>
            <a:pPr>
              <a:buFontTx/>
              <a:buNone/>
            </a:pPr>
            <a:endParaRPr lang="en-US" sz="1500" dirty="0"/>
          </a:p>
          <a:p>
            <a:pPr>
              <a:buFontTx/>
              <a:buNone/>
            </a:pPr>
            <a:endParaRPr lang="en-US" sz="1500" dirty="0"/>
          </a:p>
          <a:p>
            <a:pPr>
              <a:buFontTx/>
              <a:buNone/>
            </a:pPr>
            <a:endParaRPr lang="en-US" sz="1500" dirty="0"/>
          </a:p>
          <a:p>
            <a:pPr>
              <a:buFontTx/>
              <a:buNone/>
            </a:pPr>
            <a:endParaRPr lang="en-US" sz="1500" dirty="0"/>
          </a:p>
          <a:p>
            <a:pPr>
              <a:buFontTx/>
              <a:buNone/>
            </a:pPr>
            <a:endParaRPr lang="en-US" sz="1500" dirty="0"/>
          </a:p>
          <a:p>
            <a:pPr>
              <a:buFontTx/>
              <a:buNone/>
            </a:pPr>
            <a:endParaRPr lang="en-US" sz="1500" dirty="0"/>
          </a:p>
          <a:p>
            <a:pPr>
              <a:buFontTx/>
              <a:buNone/>
            </a:pPr>
            <a:endParaRPr lang="en-US" sz="1500" dirty="0"/>
          </a:p>
          <a:p>
            <a:pPr>
              <a:buFontTx/>
              <a:buNone/>
            </a:pPr>
            <a:endParaRPr lang="en-US" sz="1500" dirty="0"/>
          </a:p>
          <a:p>
            <a:pPr>
              <a:buFontTx/>
              <a:buNone/>
            </a:pPr>
            <a:endParaRPr lang="en-US" sz="1500" dirty="0"/>
          </a:p>
          <a:p>
            <a:pPr>
              <a:buFontTx/>
              <a:buNone/>
            </a:pPr>
            <a:endParaRPr lang="en-US" sz="1500" dirty="0"/>
          </a:p>
          <a:p>
            <a:pPr>
              <a:buFontTx/>
              <a:buNone/>
            </a:pPr>
            <a:r>
              <a:rPr lang="zh-CN" altLang="en-US" sz="1700" dirty="0"/>
              <a:t>特征点距离阈值的设置影响我们的性能：</a:t>
            </a:r>
            <a:endParaRPr lang="en-US" sz="1700" dirty="0"/>
          </a:p>
          <a:p>
            <a:pPr lvl="1"/>
            <a:r>
              <a:rPr lang="en-US" sz="1500" dirty="0"/>
              <a:t>True positives </a:t>
            </a:r>
            <a:r>
              <a:rPr lang="en-US" altLang="zh-CN" sz="1500" dirty="0"/>
              <a:t>= </a:t>
            </a:r>
            <a:r>
              <a:rPr lang="zh-CN" altLang="en-US" sz="1500" dirty="0"/>
              <a:t>所得匹配中正确匹配的数量</a:t>
            </a:r>
            <a:endParaRPr lang="en-US" sz="1500" dirty="0"/>
          </a:p>
          <a:p>
            <a:pPr lvl="2"/>
            <a:r>
              <a:rPr lang="en-US" sz="1300" dirty="0"/>
              <a:t>Suppose we want to maximize these—how to choose threshold?</a:t>
            </a:r>
          </a:p>
          <a:p>
            <a:pPr lvl="1"/>
            <a:r>
              <a:rPr lang="en-US" sz="1500" dirty="0"/>
              <a:t>False positives = </a:t>
            </a:r>
            <a:r>
              <a:rPr lang="zh-CN" altLang="en-US" sz="1500" dirty="0"/>
              <a:t>所得匹配中错误匹配的数量</a:t>
            </a:r>
            <a:endParaRPr lang="en-US" sz="1500" dirty="0"/>
          </a:p>
          <a:p>
            <a:pPr lvl="2"/>
            <a:r>
              <a:rPr lang="en-US" sz="1300" dirty="0"/>
              <a:t>Suppose we want to minimize these—how to choose threshold?</a:t>
            </a:r>
          </a:p>
        </p:txBody>
      </p:sp>
      <p:grpSp>
        <p:nvGrpSpPr>
          <p:cNvPr id="2" name="Group 1">
            <a:extLst>
              <a:ext uri="{FF2B5EF4-FFF2-40B4-BE49-F238E27FC236}">
                <a16:creationId xmlns:a16="http://schemas.microsoft.com/office/drawing/2014/main" id="{169C2E6E-5E04-48C3-B457-4AE640A4A7AE}"/>
              </a:ext>
            </a:extLst>
          </p:cNvPr>
          <p:cNvGrpSpPr/>
          <p:nvPr/>
        </p:nvGrpSpPr>
        <p:grpSpPr>
          <a:xfrm>
            <a:off x="1799692" y="1203348"/>
            <a:ext cx="5940660" cy="2341304"/>
            <a:chOff x="1885121" y="914683"/>
            <a:chExt cx="5373759" cy="2017039"/>
          </a:xfrm>
        </p:grpSpPr>
        <p:pic>
          <p:nvPicPr>
            <p:cNvPr id="74756" name="Picture 2" descr="http://farm1.static.flickr.com/47/136915456_c6f719ea3f.jpg?v=0"/>
            <p:cNvPicPr>
              <a:picLocks noChangeAspect="1" noChangeArrowheads="1"/>
            </p:cNvPicPr>
            <p:nvPr/>
          </p:nvPicPr>
          <p:blipFill>
            <a:blip r:embed="rId3" cstate="print"/>
            <a:srcRect/>
            <a:stretch>
              <a:fillRect/>
            </a:stretch>
          </p:blipFill>
          <p:spPr bwMode="auto">
            <a:xfrm>
              <a:off x="1885121" y="918256"/>
              <a:ext cx="2315289" cy="1736467"/>
            </a:xfrm>
            <a:prstGeom prst="rect">
              <a:avLst/>
            </a:prstGeom>
            <a:noFill/>
            <a:ln w="9525">
              <a:noFill/>
              <a:miter lim="800000"/>
              <a:headEnd/>
              <a:tailEnd/>
            </a:ln>
          </p:spPr>
        </p:pic>
        <p:pic>
          <p:nvPicPr>
            <p:cNvPr id="74757" name="Picture 4" descr="http://farm1.static.flickr.com/133/328570837_37b6289916.jpg?v=0"/>
            <p:cNvPicPr>
              <a:picLocks noChangeAspect="1" noChangeArrowheads="1"/>
            </p:cNvPicPr>
            <p:nvPr/>
          </p:nvPicPr>
          <p:blipFill>
            <a:blip r:embed="rId4" cstate="print"/>
            <a:srcRect/>
            <a:stretch>
              <a:fillRect/>
            </a:stretch>
          </p:blipFill>
          <p:spPr bwMode="auto">
            <a:xfrm>
              <a:off x="4812581" y="914683"/>
              <a:ext cx="2446299" cy="1717411"/>
            </a:xfrm>
            <a:prstGeom prst="rect">
              <a:avLst/>
            </a:prstGeom>
            <a:noFill/>
            <a:ln w="9525">
              <a:noFill/>
              <a:miter lim="800000"/>
              <a:headEnd/>
              <a:tailEnd/>
            </a:ln>
          </p:spPr>
        </p:pic>
        <p:sp>
          <p:nvSpPr>
            <p:cNvPr id="74758" name="Rectangle 6"/>
            <p:cNvSpPr>
              <a:spLocks noChangeArrowheads="1"/>
            </p:cNvSpPr>
            <p:nvPr/>
          </p:nvSpPr>
          <p:spPr bwMode="auto">
            <a:xfrm>
              <a:off x="2971306" y="1339867"/>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4759" name="Rectangle 7"/>
            <p:cNvSpPr>
              <a:spLocks noChangeArrowheads="1"/>
            </p:cNvSpPr>
            <p:nvPr/>
          </p:nvSpPr>
          <p:spPr bwMode="auto">
            <a:xfrm>
              <a:off x="5917822" y="1312474"/>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4760" name="Rectangle 8"/>
            <p:cNvSpPr>
              <a:spLocks noChangeArrowheads="1"/>
            </p:cNvSpPr>
            <p:nvPr/>
          </p:nvSpPr>
          <p:spPr bwMode="auto">
            <a:xfrm>
              <a:off x="2456798" y="1225532"/>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4761" name="Rectangle 9"/>
            <p:cNvSpPr>
              <a:spLocks noChangeArrowheads="1"/>
            </p:cNvSpPr>
            <p:nvPr/>
          </p:nvSpPr>
          <p:spPr bwMode="auto">
            <a:xfrm>
              <a:off x="5429515" y="1054029"/>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4762" name="Rectangle 10"/>
            <p:cNvSpPr>
              <a:spLocks noChangeArrowheads="1"/>
            </p:cNvSpPr>
            <p:nvPr/>
          </p:nvSpPr>
          <p:spPr bwMode="auto">
            <a:xfrm>
              <a:off x="2285295" y="939694"/>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4763" name="Rectangle 11"/>
            <p:cNvSpPr>
              <a:spLocks noChangeArrowheads="1"/>
            </p:cNvSpPr>
            <p:nvPr/>
          </p:nvSpPr>
          <p:spPr bwMode="auto">
            <a:xfrm>
              <a:off x="5200844" y="1568538"/>
              <a:ext cx="114335" cy="114335"/>
            </a:xfrm>
            <a:prstGeom prst="rect">
              <a:avLst/>
            </a:prstGeom>
            <a:noFill/>
            <a:ln w="38100">
              <a:solidFill>
                <a:srgbClr val="FFFF00"/>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4764" name="Line 12"/>
            <p:cNvSpPr>
              <a:spLocks noChangeShapeType="1"/>
            </p:cNvSpPr>
            <p:nvPr/>
          </p:nvSpPr>
          <p:spPr bwMode="auto">
            <a:xfrm flipV="1">
              <a:off x="2571133" y="1101669"/>
              <a:ext cx="2858382" cy="171503"/>
            </a:xfrm>
            <a:prstGeom prst="line">
              <a:avLst/>
            </a:prstGeom>
            <a:noFill/>
            <a:ln w="28575">
              <a:solidFill>
                <a:schemeClr val="accent2"/>
              </a:solidFill>
              <a:round/>
              <a:headEnd/>
              <a:tailEnd type="triangle" w="med" len="me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4765" name="Rectangle 14"/>
            <p:cNvSpPr>
              <a:spLocks noChangeArrowheads="1"/>
            </p:cNvSpPr>
            <p:nvPr/>
          </p:nvSpPr>
          <p:spPr bwMode="auto">
            <a:xfrm>
              <a:off x="4279016" y="984952"/>
              <a:ext cx="380232" cy="323165"/>
            </a:xfrm>
            <a:prstGeom prst="rect">
              <a:avLst/>
            </a:prstGeom>
            <a:solidFill>
              <a:schemeClr val="bg1"/>
            </a:solidFill>
            <a:ln w="9525">
              <a:noFill/>
              <a:miter lim="800000"/>
              <a:headEnd/>
              <a:tailEnd/>
            </a:ln>
          </p:spPr>
          <p:txBody>
            <a:bodyPr wrap="none">
              <a:spAutoFit/>
            </a:bodyPr>
            <a:lstStyle/>
            <a:p>
              <a:pPr eaLnBrk="0" fontAlgn="base" hangingPunct="0">
                <a:spcBef>
                  <a:spcPct val="0"/>
                </a:spcBef>
                <a:spcAft>
                  <a:spcPct val="0"/>
                </a:spcAft>
              </a:pPr>
              <a:r>
                <a:rPr lang="en-US" sz="1500">
                  <a:solidFill>
                    <a:srgbClr val="3333CC"/>
                  </a:solidFill>
                  <a:ea typeface="MS PGothic" pitchFamily="34" charset="-128"/>
                </a:rPr>
                <a:t>50</a:t>
              </a:r>
              <a:endParaRPr lang="en-US" sz="1500" baseline="-25000">
                <a:solidFill>
                  <a:srgbClr val="3333CC"/>
                </a:solidFill>
                <a:ea typeface="MS PGothic" pitchFamily="34" charset="-128"/>
              </a:endParaRPr>
            </a:p>
          </p:txBody>
        </p:sp>
        <p:sp>
          <p:nvSpPr>
            <p:cNvPr id="74766" name="Line 14"/>
            <p:cNvSpPr>
              <a:spLocks noChangeShapeType="1"/>
            </p:cNvSpPr>
            <p:nvPr/>
          </p:nvSpPr>
          <p:spPr bwMode="auto">
            <a:xfrm flipV="1">
              <a:off x="3085642" y="1339867"/>
              <a:ext cx="2832180" cy="57168"/>
            </a:xfrm>
            <a:prstGeom prst="line">
              <a:avLst/>
            </a:prstGeom>
            <a:noFill/>
            <a:ln w="28575">
              <a:solidFill>
                <a:schemeClr val="accent2"/>
              </a:solidFill>
              <a:round/>
              <a:headEnd/>
              <a:tailEnd type="triangle" w="med" len="me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4767" name="Rectangle 15"/>
            <p:cNvSpPr>
              <a:spLocks noChangeArrowheads="1"/>
            </p:cNvSpPr>
            <p:nvPr/>
          </p:nvSpPr>
          <p:spPr bwMode="auto">
            <a:xfrm>
              <a:off x="4343329" y="1225532"/>
              <a:ext cx="380232" cy="323165"/>
            </a:xfrm>
            <a:prstGeom prst="rect">
              <a:avLst/>
            </a:prstGeom>
            <a:solidFill>
              <a:schemeClr val="bg1"/>
            </a:solidFill>
            <a:ln w="9525">
              <a:noFill/>
              <a:miter lim="800000"/>
              <a:headEnd/>
              <a:tailEnd/>
            </a:ln>
          </p:spPr>
          <p:txBody>
            <a:bodyPr wrap="none">
              <a:spAutoFit/>
            </a:bodyPr>
            <a:lstStyle/>
            <a:p>
              <a:pPr eaLnBrk="0" fontAlgn="base" hangingPunct="0">
                <a:spcBef>
                  <a:spcPct val="0"/>
                </a:spcBef>
                <a:spcAft>
                  <a:spcPct val="0"/>
                </a:spcAft>
              </a:pPr>
              <a:r>
                <a:rPr lang="en-US" sz="1500">
                  <a:solidFill>
                    <a:srgbClr val="3333CC"/>
                  </a:solidFill>
                  <a:ea typeface="MS PGothic" pitchFamily="34" charset="-128"/>
                </a:rPr>
                <a:t>75</a:t>
              </a:r>
              <a:endParaRPr lang="en-US" sz="1500" baseline="-25000">
                <a:solidFill>
                  <a:srgbClr val="3333CC"/>
                </a:solidFill>
                <a:ea typeface="MS PGothic" pitchFamily="34" charset="-128"/>
              </a:endParaRPr>
            </a:p>
          </p:txBody>
        </p:sp>
        <p:sp>
          <p:nvSpPr>
            <p:cNvPr id="74768" name="Freeform 16"/>
            <p:cNvSpPr>
              <a:spLocks/>
            </p:cNvSpPr>
            <p:nvPr/>
          </p:nvSpPr>
          <p:spPr bwMode="auto">
            <a:xfrm>
              <a:off x="2313878" y="1054029"/>
              <a:ext cx="2886966" cy="867043"/>
            </a:xfrm>
            <a:custGeom>
              <a:avLst/>
              <a:gdLst>
                <a:gd name="T0" fmla="*/ 24 w 2424"/>
                <a:gd name="T1" fmla="*/ 0 h 728"/>
                <a:gd name="T2" fmla="*/ 72 w 2424"/>
                <a:gd name="T3" fmla="*/ 528 h 728"/>
                <a:gd name="T4" fmla="*/ 456 w 2424"/>
                <a:gd name="T5" fmla="*/ 720 h 728"/>
                <a:gd name="T6" fmla="*/ 2424 w 2424"/>
                <a:gd name="T7" fmla="*/ 480 h 728"/>
                <a:gd name="T8" fmla="*/ 0 60000 65536"/>
                <a:gd name="T9" fmla="*/ 0 60000 65536"/>
                <a:gd name="T10" fmla="*/ 0 60000 65536"/>
                <a:gd name="T11" fmla="*/ 0 60000 65536"/>
                <a:gd name="T12" fmla="*/ 0 w 2424"/>
                <a:gd name="T13" fmla="*/ 0 h 728"/>
                <a:gd name="T14" fmla="*/ 2424 w 2424"/>
                <a:gd name="T15" fmla="*/ 728 h 728"/>
              </a:gdLst>
              <a:ahLst/>
              <a:cxnLst>
                <a:cxn ang="T8">
                  <a:pos x="T0" y="T1"/>
                </a:cxn>
                <a:cxn ang="T9">
                  <a:pos x="T2" y="T3"/>
                </a:cxn>
                <a:cxn ang="T10">
                  <a:pos x="T4" y="T5"/>
                </a:cxn>
                <a:cxn ang="T11">
                  <a:pos x="T6" y="T7"/>
                </a:cxn>
              </a:cxnLst>
              <a:rect l="T12" t="T13" r="T14" b="T15"/>
              <a:pathLst>
                <a:path w="2424" h="728">
                  <a:moveTo>
                    <a:pt x="24" y="0"/>
                  </a:moveTo>
                  <a:cubicBezTo>
                    <a:pt x="12" y="204"/>
                    <a:pt x="0" y="408"/>
                    <a:pt x="72" y="528"/>
                  </a:cubicBezTo>
                  <a:cubicBezTo>
                    <a:pt x="144" y="648"/>
                    <a:pt x="64" y="728"/>
                    <a:pt x="456" y="720"/>
                  </a:cubicBezTo>
                  <a:cubicBezTo>
                    <a:pt x="848" y="712"/>
                    <a:pt x="1636" y="596"/>
                    <a:pt x="2424" y="480"/>
                  </a:cubicBezTo>
                </a:path>
              </a:pathLst>
            </a:custGeom>
            <a:noFill/>
            <a:ln w="38100">
              <a:solidFill>
                <a:srgbClr val="FF0000"/>
              </a:solidFill>
              <a:round/>
              <a:headEnd/>
              <a:tailEnd type="triangle" w="med" len="me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4769" name="Rectangle 17"/>
            <p:cNvSpPr>
              <a:spLocks noChangeArrowheads="1"/>
            </p:cNvSpPr>
            <p:nvPr/>
          </p:nvSpPr>
          <p:spPr bwMode="auto">
            <a:xfrm>
              <a:off x="4286162" y="1568538"/>
              <a:ext cx="478016" cy="323165"/>
            </a:xfrm>
            <a:prstGeom prst="rect">
              <a:avLst/>
            </a:prstGeom>
            <a:solidFill>
              <a:schemeClr val="bg1"/>
            </a:solidFill>
            <a:ln w="9525">
              <a:noFill/>
              <a:miter lim="800000"/>
              <a:headEnd/>
              <a:tailEnd/>
            </a:ln>
          </p:spPr>
          <p:txBody>
            <a:bodyPr wrap="none">
              <a:spAutoFit/>
            </a:bodyPr>
            <a:lstStyle/>
            <a:p>
              <a:pPr eaLnBrk="0" fontAlgn="base" hangingPunct="0">
                <a:spcBef>
                  <a:spcPct val="0"/>
                </a:spcBef>
                <a:spcAft>
                  <a:spcPct val="0"/>
                </a:spcAft>
              </a:pPr>
              <a:r>
                <a:rPr lang="en-US" sz="1500">
                  <a:solidFill>
                    <a:srgbClr val="FF0000"/>
                  </a:solidFill>
                  <a:ea typeface="MS PGothic" pitchFamily="34" charset="-128"/>
                </a:rPr>
                <a:t>200</a:t>
              </a:r>
              <a:endParaRPr lang="en-US" sz="1500" baseline="-25000">
                <a:solidFill>
                  <a:srgbClr val="FF0000"/>
                </a:solidFill>
                <a:ea typeface="MS PGothic" pitchFamily="34" charset="-128"/>
              </a:endParaRPr>
            </a:p>
          </p:txBody>
        </p:sp>
        <p:sp>
          <p:nvSpPr>
            <p:cNvPr id="74770" name="Rectangle 18"/>
            <p:cNvSpPr>
              <a:spLocks noChangeArrowheads="1"/>
            </p:cNvSpPr>
            <p:nvPr/>
          </p:nvSpPr>
          <p:spPr bwMode="auto">
            <a:xfrm>
              <a:off x="4343330" y="2654723"/>
              <a:ext cx="1191673" cy="276999"/>
            </a:xfrm>
            <a:prstGeom prst="rect">
              <a:avLst/>
            </a:prstGeom>
            <a:solidFill>
              <a:schemeClr val="bg1"/>
            </a:solidFill>
            <a:ln w="9525">
              <a:noFill/>
              <a:miter lim="800000"/>
              <a:headEnd/>
              <a:tailEnd/>
            </a:ln>
          </p:spPr>
          <p:txBody>
            <a:bodyPr wrap="none">
              <a:spAutoFit/>
            </a:bodyPr>
            <a:lstStyle/>
            <a:p>
              <a:pPr eaLnBrk="0" fontAlgn="base" hangingPunct="0">
                <a:spcBef>
                  <a:spcPct val="0"/>
                </a:spcBef>
                <a:spcAft>
                  <a:spcPct val="0"/>
                </a:spcAft>
              </a:pPr>
              <a:r>
                <a:rPr lang="en-US" sz="1200">
                  <a:solidFill>
                    <a:srgbClr val="000000"/>
                  </a:solidFill>
                  <a:ea typeface="MS PGothic" pitchFamily="34" charset="-128"/>
                </a:rPr>
                <a:t>feature distance</a:t>
              </a:r>
              <a:endParaRPr lang="en-US" sz="1200" baseline="-25000">
                <a:solidFill>
                  <a:srgbClr val="000000"/>
                </a:solidFill>
                <a:ea typeface="MS PGothic" pitchFamily="34" charset="-128"/>
              </a:endParaRPr>
            </a:p>
          </p:txBody>
        </p:sp>
        <p:sp>
          <p:nvSpPr>
            <p:cNvPr id="74771" name="Line 19"/>
            <p:cNvSpPr>
              <a:spLocks noChangeShapeType="1"/>
            </p:cNvSpPr>
            <p:nvPr/>
          </p:nvSpPr>
          <p:spPr bwMode="auto">
            <a:xfrm flipH="1" flipV="1">
              <a:off x="4629168" y="1454203"/>
              <a:ext cx="121481" cy="1200520"/>
            </a:xfrm>
            <a:prstGeom prst="line">
              <a:avLst/>
            </a:prstGeom>
            <a:noFill/>
            <a:ln w="9525">
              <a:solidFill>
                <a:schemeClr val="tx1"/>
              </a:solidFill>
              <a:round/>
              <a:headEnd/>
              <a:tailEnd type="triangle" w="med" len="me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4772" name="Rectangle 20"/>
            <p:cNvSpPr>
              <a:spLocks noChangeArrowheads="1"/>
            </p:cNvSpPr>
            <p:nvPr/>
          </p:nvSpPr>
          <p:spPr bwMode="auto">
            <a:xfrm>
              <a:off x="4153962" y="1737659"/>
              <a:ext cx="724878" cy="230832"/>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900">
                  <a:solidFill>
                    <a:srgbClr val="FF0000"/>
                  </a:solidFill>
                  <a:ea typeface="MS PGothic" pitchFamily="34" charset="-128"/>
                </a:rPr>
                <a:t>false match</a:t>
              </a:r>
              <a:endParaRPr lang="en-US" sz="900" baseline="-25000">
                <a:solidFill>
                  <a:srgbClr val="FF0000"/>
                </a:solidFill>
                <a:ea typeface="MS PGothic" pitchFamily="34" charset="-128"/>
              </a:endParaRPr>
            </a:p>
          </p:txBody>
        </p:sp>
        <p:sp>
          <p:nvSpPr>
            <p:cNvPr id="74773" name="Rectangle 22"/>
            <p:cNvSpPr>
              <a:spLocks noChangeArrowheads="1"/>
            </p:cNvSpPr>
            <p:nvPr/>
          </p:nvSpPr>
          <p:spPr bwMode="auto">
            <a:xfrm>
              <a:off x="4180164" y="1143353"/>
              <a:ext cx="702436" cy="230832"/>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900">
                  <a:solidFill>
                    <a:srgbClr val="3333CC"/>
                  </a:solidFill>
                  <a:ea typeface="MS PGothic" pitchFamily="34" charset="-128"/>
                </a:rPr>
                <a:t>true match</a:t>
              </a:r>
              <a:endParaRPr lang="en-US" sz="900" baseline="-25000">
                <a:solidFill>
                  <a:srgbClr val="3333CC"/>
                </a:solidFill>
                <a:ea typeface="MS PGothic" pitchFamily="34" charset="-128"/>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5">
            <a:extLst>
              <a:ext uri="{FF2B5EF4-FFF2-40B4-BE49-F238E27FC236}">
                <a16:creationId xmlns:a16="http://schemas.microsoft.com/office/drawing/2014/main" id="{E73D0AE6-AB00-40FB-BC46-17017BD5CC39}"/>
              </a:ext>
            </a:extLst>
          </p:cNvPr>
          <p:cNvPicPr>
            <a:picLocks noChangeAspect="1"/>
          </p:cNvPicPr>
          <p:nvPr/>
        </p:nvPicPr>
        <p:blipFill rotWithShape="1">
          <a:blip r:embed="rId2"/>
          <a:srcRect t="-1" b="74746"/>
          <a:stretch/>
        </p:blipFill>
        <p:spPr>
          <a:xfrm>
            <a:off x="0" y="3196406"/>
            <a:ext cx="9144000" cy="1948681"/>
          </a:xfrm>
          <a:prstGeom prst="rect">
            <a:avLst/>
          </a:prstGeom>
        </p:spPr>
      </p:pic>
      <p:sp>
        <p:nvSpPr>
          <p:cNvPr id="75781" name="Rectangle 4"/>
          <p:cNvSpPr>
            <a:spLocks noGrp="1" noChangeArrowheads="1"/>
          </p:cNvSpPr>
          <p:nvPr>
            <p:ph type="title"/>
          </p:nvPr>
        </p:nvSpPr>
        <p:spPr>
          <a:xfrm>
            <a:off x="3355253" y="190516"/>
            <a:ext cx="2572544" cy="857515"/>
          </a:xfrm>
        </p:spPr>
        <p:txBody>
          <a:bodyPr>
            <a:normAutofit/>
          </a:bodyPr>
          <a:lstStyle/>
          <a:p>
            <a:r>
              <a:rPr lang="zh-CN" altLang="en-US" sz="3600" dirty="0"/>
              <a:t>性能评价</a:t>
            </a:r>
            <a:endParaRPr lang="en-US" sz="3600" dirty="0"/>
          </a:p>
        </p:txBody>
      </p:sp>
      <p:sp>
        <p:nvSpPr>
          <p:cNvPr id="75782" name="Rectangle 5"/>
          <p:cNvSpPr>
            <a:spLocks noGrp="1" noChangeArrowheads="1"/>
          </p:cNvSpPr>
          <p:nvPr>
            <p:ph type="body" idx="1"/>
          </p:nvPr>
        </p:nvSpPr>
        <p:spPr>
          <a:xfrm>
            <a:off x="1824693" y="1079385"/>
            <a:ext cx="5831099" cy="319186"/>
          </a:xfrm>
        </p:spPr>
        <p:txBody>
          <a:bodyPr>
            <a:normAutofit lnSpcReduction="10000"/>
          </a:bodyPr>
          <a:lstStyle/>
          <a:p>
            <a:pPr>
              <a:buFontTx/>
              <a:buNone/>
            </a:pPr>
            <a:r>
              <a:rPr lang="zh-CN" altLang="en-US" sz="1500" dirty="0"/>
              <a:t>我们如何衡量特征匹配的性能？</a:t>
            </a:r>
            <a:endParaRPr lang="en-US" sz="1500" dirty="0"/>
          </a:p>
        </p:txBody>
      </p:sp>
      <p:grpSp>
        <p:nvGrpSpPr>
          <p:cNvPr id="4" name="Group 3">
            <a:extLst>
              <a:ext uri="{FF2B5EF4-FFF2-40B4-BE49-F238E27FC236}">
                <a16:creationId xmlns:a16="http://schemas.microsoft.com/office/drawing/2014/main" id="{D3E5625F-0F78-45BA-A546-2260B5E86A42}"/>
              </a:ext>
            </a:extLst>
          </p:cNvPr>
          <p:cNvGrpSpPr/>
          <p:nvPr/>
        </p:nvGrpSpPr>
        <p:grpSpPr>
          <a:xfrm>
            <a:off x="1622124" y="1377190"/>
            <a:ext cx="5578168" cy="3355593"/>
            <a:chOff x="1187624" y="1257689"/>
            <a:chExt cx="4985070" cy="2993716"/>
          </a:xfrm>
        </p:grpSpPr>
        <p:sp>
          <p:nvSpPr>
            <p:cNvPr id="75778" name="Line 34"/>
            <p:cNvSpPr>
              <a:spLocks noChangeShapeType="1"/>
            </p:cNvSpPr>
            <p:nvPr/>
          </p:nvSpPr>
          <p:spPr bwMode="auto">
            <a:xfrm flipH="1">
              <a:off x="3771653" y="1857949"/>
              <a:ext cx="314422" cy="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5779" name="Line 32"/>
            <p:cNvSpPr>
              <a:spLocks noChangeShapeType="1"/>
            </p:cNvSpPr>
            <p:nvPr/>
          </p:nvSpPr>
          <p:spPr bwMode="auto">
            <a:xfrm>
              <a:off x="4084884" y="1829365"/>
              <a:ext cx="0" cy="1564964"/>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5780" name="TextBox 23"/>
            <p:cNvSpPr txBox="1">
              <a:spLocks noChangeArrowheads="1"/>
            </p:cNvSpPr>
            <p:nvPr/>
          </p:nvSpPr>
          <p:spPr bwMode="auto">
            <a:xfrm>
              <a:off x="3461995" y="1724558"/>
              <a:ext cx="571676" cy="276999"/>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a:solidFill>
                    <a:srgbClr val="000000"/>
                  </a:solidFill>
                  <a:ea typeface="MS PGothic" pitchFamily="34" charset="-128"/>
                </a:rPr>
                <a:t>0.7</a:t>
              </a:r>
            </a:p>
          </p:txBody>
        </p:sp>
        <p:sp>
          <p:nvSpPr>
            <p:cNvPr id="75783" name="Rectangle 6"/>
            <p:cNvSpPr>
              <a:spLocks noChangeArrowheads="1"/>
            </p:cNvSpPr>
            <p:nvPr/>
          </p:nvSpPr>
          <p:spPr bwMode="auto">
            <a:xfrm>
              <a:off x="3885988" y="1372023"/>
              <a:ext cx="1943700" cy="1943700"/>
            </a:xfrm>
            <a:prstGeom prst="rect">
              <a:avLst/>
            </a:prstGeom>
            <a:noFill/>
            <a:ln w="9525">
              <a:solidFill>
                <a:schemeClr val="tx1"/>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5784" name="Text Box 6"/>
            <p:cNvSpPr txBox="1">
              <a:spLocks noChangeArrowheads="1"/>
            </p:cNvSpPr>
            <p:nvPr/>
          </p:nvSpPr>
          <p:spPr bwMode="auto">
            <a:xfrm>
              <a:off x="3714485" y="3258556"/>
              <a:ext cx="343006" cy="32316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500">
                  <a:solidFill>
                    <a:srgbClr val="000000"/>
                  </a:solidFill>
                  <a:ea typeface="MS PGothic" pitchFamily="34" charset="-128"/>
                </a:rPr>
                <a:t>0</a:t>
              </a:r>
            </a:p>
          </p:txBody>
        </p:sp>
        <p:sp>
          <p:nvSpPr>
            <p:cNvPr id="75785" name="Text Box 7"/>
            <p:cNvSpPr txBox="1">
              <a:spLocks noChangeArrowheads="1"/>
            </p:cNvSpPr>
            <p:nvPr/>
          </p:nvSpPr>
          <p:spPr bwMode="auto">
            <a:xfrm>
              <a:off x="5715353" y="3291904"/>
              <a:ext cx="228671" cy="276999"/>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a:solidFill>
                    <a:srgbClr val="000000"/>
                  </a:solidFill>
                  <a:ea typeface="MS PGothic" pitchFamily="34" charset="-128"/>
                </a:rPr>
                <a:t>1</a:t>
              </a:r>
            </a:p>
          </p:txBody>
        </p:sp>
        <p:sp>
          <p:nvSpPr>
            <p:cNvPr id="75786" name="Text Box 8"/>
            <p:cNvSpPr txBox="1">
              <a:spLocks noChangeArrowheads="1"/>
            </p:cNvSpPr>
            <p:nvPr/>
          </p:nvSpPr>
          <p:spPr bwMode="auto">
            <a:xfrm>
              <a:off x="3714485" y="1257689"/>
              <a:ext cx="228671" cy="276999"/>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a:solidFill>
                    <a:srgbClr val="000000"/>
                  </a:solidFill>
                  <a:ea typeface="MS PGothic" pitchFamily="34" charset="-128"/>
                </a:rPr>
                <a:t>1</a:t>
              </a:r>
            </a:p>
          </p:txBody>
        </p:sp>
        <p:sp>
          <p:nvSpPr>
            <p:cNvPr id="75787" name="Text Box 9"/>
            <p:cNvSpPr txBox="1">
              <a:spLocks noChangeArrowheads="1"/>
            </p:cNvSpPr>
            <p:nvPr/>
          </p:nvSpPr>
          <p:spPr bwMode="auto">
            <a:xfrm>
              <a:off x="3600150" y="3315723"/>
              <a:ext cx="2572544" cy="253916"/>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050" i="1">
                  <a:solidFill>
                    <a:srgbClr val="FF0000"/>
                  </a:solidFill>
                  <a:ea typeface="MS PGothic" pitchFamily="34" charset="-128"/>
                </a:rPr>
                <a:t>false positive rate</a:t>
              </a:r>
            </a:p>
          </p:txBody>
        </p:sp>
        <p:sp>
          <p:nvSpPr>
            <p:cNvPr id="75788" name="Text Box 10"/>
            <p:cNvSpPr txBox="1">
              <a:spLocks noChangeArrowheads="1"/>
            </p:cNvSpPr>
            <p:nvPr/>
          </p:nvSpPr>
          <p:spPr bwMode="auto">
            <a:xfrm>
              <a:off x="3142809" y="2115203"/>
              <a:ext cx="914682" cy="738664"/>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050" i="1" dirty="0">
                  <a:solidFill>
                    <a:srgbClr val="FF0000"/>
                  </a:solidFill>
                  <a:ea typeface="MS PGothic" pitchFamily="34" charset="-128"/>
                </a:rPr>
                <a:t>true</a:t>
              </a:r>
              <a:br>
                <a:rPr lang="en-US" sz="1050" i="1" dirty="0">
                  <a:solidFill>
                    <a:srgbClr val="FF0000"/>
                  </a:solidFill>
                  <a:ea typeface="MS PGothic" pitchFamily="34" charset="-128"/>
                </a:rPr>
              </a:br>
              <a:r>
                <a:rPr lang="en-US" sz="1050" i="1" dirty="0">
                  <a:solidFill>
                    <a:srgbClr val="FF0000"/>
                  </a:solidFill>
                  <a:ea typeface="MS PGothic" pitchFamily="34" charset="-128"/>
                </a:rPr>
                <a:t>positive</a:t>
              </a:r>
              <a:br>
                <a:rPr lang="en-US" sz="1050" i="1" dirty="0">
                  <a:solidFill>
                    <a:srgbClr val="FF0000"/>
                  </a:solidFill>
                  <a:ea typeface="MS PGothic" pitchFamily="34" charset="-128"/>
                </a:rPr>
              </a:br>
              <a:r>
                <a:rPr lang="en-US" sz="1050" i="1" dirty="0">
                  <a:solidFill>
                    <a:srgbClr val="FF0000"/>
                  </a:solidFill>
                  <a:ea typeface="MS PGothic" pitchFamily="34" charset="-128"/>
                </a:rPr>
                <a:t>rate</a:t>
              </a:r>
              <a:br>
                <a:rPr lang="en-US" sz="1050" i="1" dirty="0">
                  <a:solidFill>
                    <a:srgbClr val="FF0000"/>
                  </a:solidFill>
                  <a:ea typeface="MS PGothic" pitchFamily="34" charset="-128"/>
                </a:rPr>
              </a:br>
              <a:endParaRPr lang="en-US" sz="1050" i="1" dirty="0">
                <a:solidFill>
                  <a:srgbClr val="FF0000"/>
                </a:solidFill>
                <a:ea typeface="MS PGothic" pitchFamily="34" charset="-128"/>
              </a:endParaRPr>
            </a:p>
          </p:txBody>
        </p:sp>
        <p:grpSp>
          <p:nvGrpSpPr>
            <p:cNvPr id="2" name="Group 12"/>
            <p:cNvGrpSpPr>
              <a:grpSpLocks/>
            </p:cNvGrpSpPr>
            <p:nvPr/>
          </p:nvGrpSpPr>
          <p:grpSpPr bwMode="auto">
            <a:xfrm>
              <a:off x="1187624" y="2156888"/>
              <a:ext cx="2172370" cy="415656"/>
              <a:chOff x="-48" y="1786"/>
              <a:chExt cx="1200" cy="349"/>
            </a:xfrm>
          </p:grpSpPr>
          <p:sp>
            <p:nvSpPr>
              <p:cNvPr id="75798" name="Text Box 23"/>
              <p:cNvSpPr txBox="1">
                <a:spLocks noChangeArrowheads="1"/>
              </p:cNvSpPr>
              <p:nvPr/>
            </p:nvSpPr>
            <p:spPr bwMode="auto">
              <a:xfrm>
                <a:off x="-48" y="1786"/>
                <a:ext cx="1200" cy="349"/>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050">
                    <a:solidFill>
                      <a:srgbClr val="000000"/>
                    </a:solidFill>
                    <a:ea typeface="MS PGothic" pitchFamily="34" charset="-128"/>
                  </a:rPr>
                  <a:t># true positives</a:t>
                </a:r>
              </a:p>
              <a:p>
                <a:pPr algn="ctr" eaLnBrk="0" fontAlgn="base" hangingPunct="0">
                  <a:spcBef>
                    <a:spcPct val="0"/>
                  </a:spcBef>
                  <a:spcAft>
                    <a:spcPct val="0"/>
                  </a:spcAft>
                </a:pPr>
                <a:r>
                  <a:rPr lang="en-US" sz="1050">
                    <a:solidFill>
                      <a:srgbClr val="000000"/>
                    </a:solidFill>
                    <a:ea typeface="MS PGothic" pitchFamily="34" charset="-128"/>
                  </a:rPr>
                  <a:t># matching features (positives)</a:t>
                </a:r>
                <a:endParaRPr lang="en-US" baseline="-25000">
                  <a:solidFill>
                    <a:srgbClr val="000000"/>
                  </a:solidFill>
                  <a:latin typeface="Times New Roman" pitchFamily="18" charset="0"/>
                  <a:ea typeface="MS PGothic" pitchFamily="34" charset="-128"/>
                </a:endParaRPr>
              </a:p>
            </p:txBody>
          </p:sp>
          <p:sp>
            <p:nvSpPr>
              <p:cNvPr id="75799" name="Line 14"/>
              <p:cNvSpPr>
                <a:spLocks noChangeShapeType="1"/>
              </p:cNvSpPr>
              <p:nvPr/>
            </p:nvSpPr>
            <p:spPr bwMode="auto">
              <a:xfrm>
                <a:off x="52" y="1956"/>
                <a:ext cx="1008" cy="0"/>
              </a:xfrm>
              <a:prstGeom prst="line">
                <a:avLst/>
              </a:prstGeom>
              <a:noFill/>
              <a:ln w="19050">
                <a:solidFill>
                  <a:schemeClr val="tx1"/>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grpSp>
        <p:sp>
          <p:nvSpPr>
            <p:cNvPr id="75790" name="Oval 15"/>
            <p:cNvSpPr>
              <a:spLocks noChangeArrowheads="1"/>
            </p:cNvSpPr>
            <p:nvPr/>
          </p:nvSpPr>
          <p:spPr bwMode="auto">
            <a:xfrm>
              <a:off x="4057491" y="1829365"/>
              <a:ext cx="57168" cy="57168"/>
            </a:xfrm>
            <a:prstGeom prst="ellipse">
              <a:avLst/>
            </a:prstGeom>
            <a:solidFill>
              <a:schemeClr val="accent1"/>
            </a:solidFill>
            <a:ln w="9525">
              <a:solidFill>
                <a:schemeClr val="tx1"/>
              </a:solidFill>
              <a:round/>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5791" name="Line 16"/>
            <p:cNvSpPr>
              <a:spLocks noChangeShapeType="1"/>
            </p:cNvSpPr>
            <p:nvPr/>
          </p:nvSpPr>
          <p:spPr bwMode="auto">
            <a:xfrm>
              <a:off x="4086075" y="3222826"/>
              <a:ext cx="0" cy="171503"/>
            </a:xfrm>
            <a:prstGeom prst="line">
              <a:avLst/>
            </a:prstGeom>
            <a:noFill/>
            <a:ln w="19050">
              <a:solidFill>
                <a:schemeClr val="tx1"/>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5792" name="Line 17"/>
            <p:cNvSpPr>
              <a:spLocks noChangeShapeType="1"/>
            </p:cNvSpPr>
            <p:nvPr/>
          </p:nvSpPr>
          <p:spPr bwMode="auto">
            <a:xfrm rot="-5400000">
              <a:off x="3857405" y="1772197"/>
              <a:ext cx="0" cy="171503"/>
            </a:xfrm>
            <a:prstGeom prst="line">
              <a:avLst/>
            </a:prstGeom>
            <a:noFill/>
            <a:ln w="19050">
              <a:solidFill>
                <a:schemeClr val="tx1"/>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5793" name="Text Box 15"/>
            <p:cNvSpPr txBox="1">
              <a:spLocks noChangeArrowheads="1"/>
            </p:cNvSpPr>
            <p:nvPr/>
          </p:nvSpPr>
          <p:spPr bwMode="auto">
            <a:xfrm>
              <a:off x="3905044" y="3315724"/>
              <a:ext cx="571676" cy="276999"/>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a:solidFill>
                    <a:srgbClr val="000000"/>
                  </a:solidFill>
                  <a:ea typeface="MS PGothic" pitchFamily="34" charset="-128"/>
                </a:rPr>
                <a:t>0.1</a:t>
              </a:r>
            </a:p>
          </p:txBody>
        </p:sp>
        <p:grpSp>
          <p:nvGrpSpPr>
            <p:cNvPr id="3" name="Group 20"/>
            <p:cNvGrpSpPr>
              <a:grpSpLocks/>
            </p:cNvGrpSpPr>
            <p:nvPr/>
          </p:nvGrpSpPr>
          <p:grpSpPr bwMode="auto">
            <a:xfrm>
              <a:off x="3835337" y="3835749"/>
              <a:ext cx="2172370" cy="415656"/>
              <a:chOff x="-48" y="1786"/>
              <a:chExt cx="1200" cy="349"/>
            </a:xfrm>
          </p:grpSpPr>
          <p:sp>
            <p:nvSpPr>
              <p:cNvPr id="75796" name="Text Box 21"/>
              <p:cNvSpPr txBox="1">
                <a:spLocks noChangeArrowheads="1"/>
              </p:cNvSpPr>
              <p:nvPr/>
            </p:nvSpPr>
            <p:spPr bwMode="auto">
              <a:xfrm>
                <a:off x="-48" y="1786"/>
                <a:ext cx="1200" cy="349"/>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050">
                    <a:solidFill>
                      <a:srgbClr val="000000"/>
                    </a:solidFill>
                    <a:ea typeface="MS PGothic" pitchFamily="34" charset="-128"/>
                  </a:rPr>
                  <a:t># false positives</a:t>
                </a:r>
              </a:p>
              <a:p>
                <a:pPr algn="ctr" eaLnBrk="0" fontAlgn="base" hangingPunct="0">
                  <a:spcBef>
                    <a:spcPct val="0"/>
                  </a:spcBef>
                  <a:spcAft>
                    <a:spcPct val="0"/>
                  </a:spcAft>
                </a:pPr>
                <a:r>
                  <a:rPr lang="en-US" sz="1050">
                    <a:solidFill>
                      <a:srgbClr val="000000"/>
                    </a:solidFill>
                    <a:ea typeface="MS PGothic" pitchFamily="34" charset="-128"/>
                  </a:rPr>
                  <a:t># unmatched features (negatives)</a:t>
                </a:r>
                <a:endParaRPr lang="en-US" baseline="-25000">
                  <a:solidFill>
                    <a:srgbClr val="000000"/>
                  </a:solidFill>
                  <a:latin typeface="Times New Roman" pitchFamily="18" charset="0"/>
                  <a:ea typeface="MS PGothic" pitchFamily="34" charset="-128"/>
                </a:endParaRPr>
              </a:p>
            </p:txBody>
          </p:sp>
          <p:sp>
            <p:nvSpPr>
              <p:cNvPr id="75797" name="Line 22"/>
              <p:cNvSpPr>
                <a:spLocks noChangeShapeType="1"/>
              </p:cNvSpPr>
              <p:nvPr/>
            </p:nvSpPr>
            <p:spPr bwMode="auto">
              <a:xfrm>
                <a:off x="48" y="1956"/>
                <a:ext cx="1026" cy="0"/>
              </a:xfrm>
              <a:prstGeom prst="line">
                <a:avLst/>
              </a:prstGeom>
              <a:noFill/>
              <a:ln w="19050">
                <a:solidFill>
                  <a:schemeClr val="tx1"/>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grpSp>
        <p:sp>
          <p:nvSpPr>
            <p:cNvPr id="75795" name="Line 23"/>
            <p:cNvSpPr>
              <a:spLocks noChangeShapeType="1"/>
            </p:cNvSpPr>
            <p:nvPr/>
          </p:nvSpPr>
          <p:spPr bwMode="auto">
            <a:xfrm flipV="1">
              <a:off x="3885988" y="1372023"/>
              <a:ext cx="1943700" cy="1943700"/>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5">
            <a:extLst>
              <a:ext uri="{FF2B5EF4-FFF2-40B4-BE49-F238E27FC236}">
                <a16:creationId xmlns:a16="http://schemas.microsoft.com/office/drawing/2014/main" id="{C1372EC2-3737-42CF-97D6-F73CA06D25E9}"/>
              </a:ext>
            </a:extLst>
          </p:cNvPr>
          <p:cNvPicPr>
            <a:picLocks noChangeAspect="1"/>
          </p:cNvPicPr>
          <p:nvPr/>
        </p:nvPicPr>
        <p:blipFill rotWithShape="1">
          <a:blip r:embed="rId2"/>
          <a:srcRect t="-1" b="74746"/>
          <a:stretch/>
        </p:blipFill>
        <p:spPr>
          <a:xfrm>
            <a:off x="0" y="3196406"/>
            <a:ext cx="9144000" cy="1948681"/>
          </a:xfrm>
          <a:prstGeom prst="rect">
            <a:avLst/>
          </a:prstGeom>
        </p:spPr>
      </p:pic>
      <p:grpSp>
        <p:nvGrpSpPr>
          <p:cNvPr id="4" name="Group 3">
            <a:extLst>
              <a:ext uri="{FF2B5EF4-FFF2-40B4-BE49-F238E27FC236}">
                <a16:creationId xmlns:a16="http://schemas.microsoft.com/office/drawing/2014/main" id="{E47CC5CB-5D02-45DA-8AED-78C4C966EB34}"/>
              </a:ext>
            </a:extLst>
          </p:cNvPr>
          <p:cNvGrpSpPr/>
          <p:nvPr/>
        </p:nvGrpSpPr>
        <p:grpSpPr>
          <a:xfrm>
            <a:off x="3239852" y="880356"/>
            <a:ext cx="5456475" cy="3640079"/>
            <a:chOff x="1256277" y="816505"/>
            <a:chExt cx="5691554" cy="3155453"/>
          </a:xfrm>
        </p:grpSpPr>
        <p:sp>
          <p:nvSpPr>
            <p:cNvPr id="76802" name="TextBox 23"/>
            <p:cNvSpPr txBox="1">
              <a:spLocks noChangeArrowheads="1"/>
            </p:cNvSpPr>
            <p:nvPr/>
          </p:nvSpPr>
          <p:spPr bwMode="auto">
            <a:xfrm>
              <a:off x="3461995" y="1724558"/>
              <a:ext cx="571676" cy="276999"/>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a:solidFill>
                    <a:srgbClr val="000000"/>
                  </a:solidFill>
                  <a:ea typeface="MS PGothic" pitchFamily="34" charset="-128"/>
                </a:rPr>
                <a:t>0.7</a:t>
              </a:r>
            </a:p>
          </p:txBody>
        </p:sp>
        <p:sp>
          <p:nvSpPr>
            <p:cNvPr id="76805" name="Rectangle 6"/>
            <p:cNvSpPr>
              <a:spLocks noChangeArrowheads="1"/>
            </p:cNvSpPr>
            <p:nvPr/>
          </p:nvSpPr>
          <p:spPr bwMode="auto">
            <a:xfrm>
              <a:off x="3885988" y="1372023"/>
              <a:ext cx="1943700" cy="1943700"/>
            </a:xfrm>
            <a:prstGeom prst="rect">
              <a:avLst/>
            </a:prstGeom>
            <a:noFill/>
            <a:ln w="9525">
              <a:solidFill>
                <a:schemeClr val="tx1"/>
              </a:solidFill>
              <a:miter lim="800000"/>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6806" name="Text Box 6"/>
            <p:cNvSpPr txBox="1">
              <a:spLocks noChangeArrowheads="1"/>
            </p:cNvSpPr>
            <p:nvPr/>
          </p:nvSpPr>
          <p:spPr bwMode="auto">
            <a:xfrm>
              <a:off x="3714485" y="3258556"/>
              <a:ext cx="343006" cy="32316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500">
                  <a:solidFill>
                    <a:srgbClr val="000000"/>
                  </a:solidFill>
                  <a:ea typeface="MS PGothic" pitchFamily="34" charset="-128"/>
                </a:rPr>
                <a:t>0</a:t>
              </a:r>
            </a:p>
          </p:txBody>
        </p:sp>
        <p:sp>
          <p:nvSpPr>
            <p:cNvPr id="76807" name="Text Box 7"/>
            <p:cNvSpPr txBox="1">
              <a:spLocks noChangeArrowheads="1"/>
            </p:cNvSpPr>
            <p:nvPr/>
          </p:nvSpPr>
          <p:spPr bwMode="auto">
            <a:xfrm>
              <a:off x="5715353" y="3291904"/>
              <a:ext cx="228671" cy="276999"/>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a:solidFill>
                    <a:srgbClr val="000000"/>
                  </a:solidFill>
                  <a:ea typeface="MS PGothic" pitchFamily="34" charset="-128"/>
                </a:rPr>
                <a:t>1</a:t>
              </a:r>
            </a:p>
          </p:txBody>
        </p:sp>
        <p:sp>
          <p:nvSpPr>
            <p:cNvPr id="76808" name="Text Box 8"/>
            <p:cNvSpPr txBox="1">
              <a:spLocks noChangeArrowheads="1"/>
            </p:cNvSpPr>
            <p:nvPr/>
          </p:nvSpPr>
          <p:spPr bwMode="auto">
            <a:xfrm>
              <a:off x="3714485" y="1257689"/>
              <a:ext cx="228671" cy="276999"/>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a:solidFill>
                    <a:srgbClr val="000000"/>
                  </a:solidFill>
                  <a:ea typeface="MS PGothic" pitchFamily="34" charset="-128"/>
                </a:rPr>
                <a:t>1</a:t>
              </a:r>
            </a:p>
          </p:txBody>
        </p:sp>
        <p:sp>
          <p:nvSpPr>
            <p:cNvPr id="76809" name="Text Box 9"/>
            <p:cNvSpPr txBox="1">
              <a:spLocks noChangeArrowheads="1"/>
            </p:cNvSpPr>
            <p:nvPr/>
          </p:nvSpPr>
          <p:spPr bwMode="auto">
            <a:xfrm>
              <a:off x="3600150" y="3315723"/>
              <a:ext cx="2572544" cy="253916"/>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050" i="1">
                  <a:solidFill>
                    <a:srgbClr val="FF0000"/>
                  </a:solidFill>
                  <a:ea typeface="MS PGothic" pitchFamily="34" charset="-128"/>
                </a:rPr>
                <a:t>false positive rate</a:t>
              </a:r>
            </a:p>
          </p:txBody>
        </p:sp>
        <p:sp>
          <p:nvSpPr>
            <p:cNvPr id="76810" name="Text Box 10"/>
            <p:cNvSpPr txBox="1">
              <a:spLocks noChangeArrowheads="1"/>
            </p:cNvSpPr>
            <p:nvPr/>
          </p:nvSpPr>
          <p:spPr bwMode="auto">
            <a:xfrm>
              <a:off x="3142809" y="2115203"/>
              <a:ext cx="914682" cy="738664"/>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050" i="1" dirty="0">
                  <a:solidFill>
                    <a:srgbClr val="FF0000"/>
                  </a:solidFill>
                  <a:ea typeface="MS PGothic" pitchFamily="34" charset="-128"/>
                </a:rPr>
                <a:t>true</a:t>
              </a:r>
              <a:br>
                <a:rPr lang="en-US" sz="1050" i="1" dirty="0">
                  <a:solidFill>
                    <a:srgbClr val="FF0000"/>
                  </a:solidFill>
                  <a:ea typeface="MS PGothic" pitchFamily="34" charset="-128"/>
                </a:rPr>
              </a:br>
              <a:r>
                <a:rPr lang="en-US" sz="1050" i="1" dirty="0">
                  <a:solidFill>
                    <a:srgbClr val="FF0000"/>
                  </a:solidFill>
                  <a:ea typeface="MS PGothic" pitchFamily="34" charset="-128"/>
                </a:rPr>
                <a:t>positive</a:t>
              </a:r>
              <a:br>
                <a:rPr lang="en-US" sz="1050" i="1" dirty="0">
                  <a:solidFill>
                    <a:srgbClr val="FF0000"/>
                  </a:solidFill>
                  <a:ea typeface="MS PGothic" pitchFamily="34" charset="-128"/>
                </a:rPr>
              </a:br>
              <a:r>
                <a:rPr lang="en-US" sz="1050" i="1" dirty="0">
                  <a:solidFill>
                    <a:srgbClr val="FF0000"/>
                  </a:solidFill>
                  <a:ea typeface="MS PGothic" pitchFamily="34" charset="-128"/>
                </a:rPr>
                <a:t>rate</a:t>
              </a:r>
              <a:br>
                <a:rPr lang="en-US" sz="1050" i="1" dirty="0">
                  <a:solidFill>
                    <a:srgbClr val="FF0000"/>
                  </a:solidFill>
                  <a:ea typeface="MS PGothic" pitchFamily="34" charset="-128"/>
                </a:rPr>
              </a:br>
              <a:endParaRPr lang="en-US" sz="1050" i="1" dirty="0">
                <a:solidFill>
                  <a:srgbClr val="FF0000"/>
                </a:solidFill>
                <a:ea typeface="MS PGothic" pitchFamily="34" charset="-128"/>
              </a:endParaRPr>
            </a:p>
          </p:txBody>
        </p:sp>
        <p:grpSp>
          <p:nvGrpSpPr>
            <p:cNvPr id="2" name="Group 12"/>
            <p:cNvGrpSpPr>
              <a:grpSpLocks/>
            </p:cNvGrpSpPr>
            <p:nvPr/>
          </p:nvGrpSpPr>
          <p:grpSpPr bwMode="auto">
            <a:xfrm>
              <a:off x="1256277" y="2127111"/>
              <a:ext cx="2172370" cy="415656"/>
              <a:chOff x="-48" y="1786"/>
              <a:chExt cx="1200" cy="349"/>
            </a:xfrm>
          </p:grpSpPr>
          <p:sp>
            <p:nvSpPr>
              <p:cNvPr id="76823" name="Text Box 12"/>
              <p:cNvSpPr txBox="1">
                <a:spLocks noChangeArrowheads="1"/>
              </p:cNvSpPr>
              <p:nvPr/>
            </p:nvSpPr>
            <p:spPr bwMode="auto">
              <a:xfrm>
                <a:off x="-48" y="1786"/>
                <a:ext cx="1200" cy="349"/>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050" dirty="0">
                    <a:solidFill>
                      <a:srgbClr val="000000"/>
                    </a:solidFill>
                    <a:ea typeface="MS PGothic" pitchFamily="34" charset="-128"/>
                  </a:rPr>
                  <a:t># true positives</a:t>
                </a:r>
              </a:p>
              <a:p>
                <a:pPr algn="ctr" eaLnBrk="0" fontAlgn="base" hangingPunct="0">
                  <a:spcBef>
                    <a:spcPct val="0"/>
                  </a:spcBef>
                  <a:spcAft>
                    <a:spcPct val="0"/>
                  </a:spcAft>
                </a:pPr>
                <a:r>
                  <a:rPr lang="en-US" sz="1050" dirty="0">
                    <a:solidFill>
                      <a:srgbClr val="000000"/>
                    </a:solidFill>
                    <a:ea typeface="MS PGothic" pitchFamily="34" charset="-128"/>
                  </a:rPr>
                  <a:t># matching features (positives)</a:t>
                </a:r>
                <a:endParaRPr lang="en-US" baseline="-25000" dirty="0">
                  <a:solidFill>
                    <a:srgbClr val="000000"/>
                  </a:solidFill>
                  <a:latin typeface="Times New Roman" pitchFamily="18" charset="0"/>
                  <a:ea typeface="MS PGothic" pitchFamily="34" charset="-128"/>
                </a:endParaRPr>
              </a:p>
            </p:txBody>
          </p:sp>
          <p:sp>
            <p:nvSpPr>
              <p:cNvPr id="76824" name="Line 14"/>
              <p:cNvSpPr>
                <a:spLocks noChangeShapeType="1"/>
              </p:cNvSpPr>
              <p:nvPr/>
            </p:nvSpPr>
            <p:spPr bwMode="auto">
              <a:xfrm>
                <a:off x="52" y="1956"/>
                <a:ext cx="1008" cy="0"/>
              </a:xfrm>
              <a:prstGeom prst="line">
                <a:avLst/>
              </a:prstGeom>
              <a:noFill/>
              <a:ln w="19050">
                <a:solidFill>
                  <a:schemeClr val="tx1"/>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grpSp>
        <p:sp>
          <p:nvSpPr>
            <p:cNvPr id="76812" name="Oval 15"/>
            <p:cNvSpPr>
              <a:spLocks noChangeArrowheads="1"/>
            </p:cNvSpPr>
            <p:nvPr/>
          </p:nvSpPr>
          <p:spPr bwMode="auto">
            <a:xfrm>
              <a:off x="4057491" y="1829365"/>
              <a:ext cx="57168" cy="57168"/>
            </a:xfrm>
            <a:prstGeom prst="ellipse">
              <a:avLst/>
            </a:prstGeom>
            <a:solidFill>
              <a:schemeClr val="accent1"/>
            </a:solidFill>
            <a:ln w="9525">
              <a:solidFill>
                <a:schemeClr val="tx1"/>
              </a:solidFill>
              <a:round/>
              <a:headEnd/>
              <a:tailEnd/>
            </a:ln>
          </p:spPr>
          <p:txBody>
            <a:bodyPr wrap="none" anchor="ct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6813" name="Line 16"/>
            <p:cNvSpPr>
              <a:spLocks noChangeShapeType="1"/>
            </p:cNvSpPr>
            <p:nvPr/>
          </p:nvSpPr>
          <p:spPr bwMode="auto">
            <a:xfrm>
              <a:off x="4086075" y="3222826"/>
              <a:ext cx="0" cy="171503"/>
            </a:xfrm>
            <a:prstGeom prst="line">
              <a:avLst/>
            </a:prstGeom>
            <a:noFill/>
            <a:ln w="19050">
              <a:solidFill>
                <a:schemeClr val="tx1"/>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6814" name="Line 17"/>
            <p:cNvSpPr>
              <a:spLocks noChangeShapeType="1"/>
            </p:cNvSpPr>
            <p:nvPr/>
          </p:nvSpPr>
          <p:spPr bwMode="auto">
            <a:xfrm rot="-5400000">
              <a:off x="3857405" y="1772197"/>
              <a:ext cx="0" cy="171503"/>
            </a:xfrm>
            <a:prstGeom prst="line">
              <a:avLst/>
            </a:prstGeom>
            <a:noFill/>
            <a:ln w="19050">
              <a:solidFill>
                <a:schemeClr val="tx1"/>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6815" name="Text Box 17"/>
            <p:cNvSpPr txBox="1">
              <a:spLocks noChangeArrowheads="1"/>
            </p:cNvSpPr>
            <p:nvPr/>
          </p:nvSpPr>
          <p:spPr bwMode="auto">
            <a:xfrm>
              <a:off x="3905044" y="3315724"/>
              <a:ext cx="571676" cy="276999"/>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a:solidFill>
                    <a:srgbClr val="000000"/>
                  </a:solidFill>
                  <a:ea typeface="MS PGothic" pitchFamily="34" charset="-128"/>
                </a:rPr>
                <a:t>0.1</a:t>
              </a:r>
            </a:p>
          </p:txBody>
        </p:sp>
        <p:grpSp>
          <p:nvGrpSpPr>
            <p:cNvPr id="3" name="Group 20"/>
            <p:cNvGrpSpPr>
              <a:grpSpLocks/>
            </p:cNvGrpSpPr>
            <p:nvPr/>
          </p:nvGrpSpPr>
          <p:grpSpPr bwMode="auto">
            <a:xfrm>
              <a:off x="3428647" y="3556302"/>
              <a:ext cx="2172370" cy="415656"/>
              <a:chOff x="-48" y="1786"/>
              <a:chExt cx="1200" cy="349"/>
            </a:xfrm>
          </p:grpSpPr>
          <p:sp>
            <p:nvSpPr>
              <p:cNvPr id="76821" name="Text Box 19"/>
              <p:cNvSpPr txBox="1">
                <a:spLocks noChangeArrowheads="1"/>
              </p:cNvSpPr>
              <p:nvPr/>
            </p:nvSpPr>
            <p:spPr bwMode="auto">
              <a:xfrm>
                <a:off x="-48" y="1786"/>
                <a:ext cx="1200" cy="349"/>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050" dirty="0">
                    <a:solidFill>
                      <a:srgbClr val="000000"/>
                    </a:solidFill>
                    <a:ea typeface="MS PGothic" pitchFamily="34" charset="-128"/>
                  </a:rPr>
                  <a:t># false positives</a:t>
                </a:r>
              </a:p>
              <a:p>
                <a:pPr algn="ctr" eaLnBrk="0" fontAlgn="base" hangingPunct="0">
                  <a:spcBef>
                    <a:spcPct val="0"/>
                  </a:spcBef>
                  <a:spcAft>
                    <a:spcPct val="0"/>
                  </a:spcAft>
                </a:pPr>
                <a:r>
                  <a:rPr lang="en-US" sz="1050" dirty="0">
                    <a:solidFill>
                      <a:srgbClr val="000000"/>
                    </a:solidFill>
                    <a:ea typeface="MS PGothic" pitchFamily="34" charset="-128"/>
                  </a:rPr>
                  <a:t># unmatched features (negatives)</a:t>
                </a:r>
                <a:endParaRPr lang="en-US" baseline="-25000" dirty="0">
                  <a:solidFill>
                    <a:srgbClr val="000000"/>
                  </a:solidFill>
                  <a:latin typeface="Times New Roman" pitchFamily="18" charset="0"/>
                  <a:ea typeface="MS PGothic" pitchFamily="34" charset="-128"/>
                </a:endParaRPr>
              </a:p>
            </p:txBody>
          </p:sp>
          <p:sp>
            <p:nvSpPr>
              <p:cNvPr id="76822" name="Line 22"/>
              <p:cNvSpPr>
                <a:spLocks noChangeShapeType="1"/>
              </p:cNvSpPr>
              <p:nvPr/>
            </p:nvSpPr>
            <p:spPr bwMode="auto">
              <a:xfrm>
                <a:off x="48" y="1956"/>
                <a:ext cx="1026" cy="0"/>
              </a:xfrm>
              <a:prstGeom prst="line">
                <a:avLst/>
              </a:prstGeom>
              <a:noFill/>
              <a:ln w="19050">
                <a:solidFill>
                  <a:schemeClr val="tx1"/>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grpSp>
        <p:sp>
          <p:nvSpPr>
            <p:cNvPr id="76817" name="Line 23"/>
            <p:cNvSpPr>
              <a:spLocks noChangeShapeType="1"/>
            </p:cNvSpPr>
            <p:nvPr/>
          </p:nvSpPr>
          <p:spPr bwMode="auto">
            <a:xfrm flipV="1">
              <a:off x="3885988" y="1372023"/>
              <a:ext cx="1943700" cy="1943700"/>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6818" name="Freeform 25"/>
            <p:cNvSpPr>
              <a:spLocks/>
            </p:cNvSpPr>
            <p:nvPr/>
          </p:nvSpPr>
          <p:spPr bwMode="auto">
            <a:xfrm>
              <a:off x="3885988" y="1372023"/>
              <a:ext cx="1943700" cy="1943700"/>
            </a:xfrm>
            <a:custGeom>
              <a:avLst/>
              <a:gdLst>
                <a:gd name="T0" fmla="*/ 0 w 1632"/>
                <a:gd name="T1" fmla="*/ 2147483647 h 1632"/>
                <a:gd name="T2" fmla="*/ 120967500 w 1632"/>
                <a:gd name="T3" fmla="*/ 2147483647 h 1632"/>
                <a:gd name="T4" fmla="*/ 241935000 w 1632"/>
                <a:gd name="T5" fmla="*/ 1451610000 h 1632"/>
                <a:gd name="T6" fmla="*/ 483870000 w 1632"/>
                <a:gd name="T7" fmla="*/ 967740000 h 1632"/>
                <a:gd name="T8" fmla="*/ 1209675000 w 1632"/>
                <a:gd name="T9" fmla="*/ 483870000 h 1632"/>
                <a:gd name="T10" fmla="*/ 2147483647 w 1632"/>
                <a:gd name="T11" fmla="*/ 120967500 h 1632"/>
                <a:gd name="T12" fmla="*/ 2147483647 w 1632"/>
                <a:gd name="T13" fmla="*/ 0 h 1632"/>
                <a:gd name="T14" fmla="*/ 0 60000 65536"/>
                <a:gd name="T15" fmla="*/ 0 60000 65536"/>
                <a:gd name="T16" fmla="*/ 0 60000 65536"/>
                <a:gd name="T17" fmla="*/ 0 60000 65536"/>
                <a:gd name="T18" fmla="*/ 0 60000 65536"/>
                <a:gd name="T19" fmla="*/ 0 60000 65536"/>
                <a:gd name="T20" fmla="*/ 0 60000 65536"/>
                <a:gd name="T21" fmla="*/ 0 w 1632"/>
                <a:gd name="T22" fmla="*/ 0 h 1632"/>
                <a:gd name="T23" fmla="*/ 1632 w 1632"/>
                <a:gd name="T24" fmla="*/ 1632 h 1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2" h="1632">
                  <a:moveTo>
                    <a:pt x="0" y="1632"/>
                  </a:moveTo>
                  <a:cubicBezTo>
                    <a:pt x="16" y="1456"/>
                    <a:pt x="32" y="1280"/>
                    <a:pt x="48" y="1104"/>
                  </a:cubicBezTo>
                  <a:cubicBezTo>
                    <a:pt x="64" y="928"/>
                    <a:pt x="72" y="696"/>
                    <a:pt x="96" y="576"/>
                  </a:cubicBezTo>
                  <a:cubicBezTo>
                    <a:pt x="120" y="456"/>
                    <a:pt x="128" y="448"/>
                    <a:pt x="192" y="384"/>
                  </a:cubicBezTo>
                  <a:cubicBezTo>
                    <a:pt x="256" y="320"/>
                    <a:pt x="304" y="248"/>
                    <a:pt x="480" y="192"/>
                  </a:cubicBezTo>
                  <a:cubicBezTo>
                    <a:pt x="656" y="136"/>
                    <a:pt x="1056" y="80"/>
                    <a:pt x="1248" y="48"/>
                  </a:cubicBezTo>
                  <a:cubicBezTo>
                    <a:pt x="1440" y="16"/>
                    <a:pt x="1536" y="8"/>
                    <a:pt x="1632" y="0"/>
                  </a:cubicBezTo>
                </a:path>
              </a:pathLst>
            </a:custGeom>
            <a:noFill/>
            <a:ln w="38100">
              <a:solidFill>
                <a:srgbClr val="33CC33"/>
              </a:solidFill>
              <a:round/>
              <a:headEnd/>
              <a:tailEnd/>
            </a:ln>
          </p:spPr>
          <p:txBody>
            <a:bodyPr/>
            <a:lstStyle/>
            <a:p>
              <a:pPr eaLnBrk="0" fontAlgn="base" hangingPunct="0">
                <a:spcBef>
                  <a:spcPct val="0"/>
                </a:spcBef>
                <a:spcAft>
                  <a:spcPct val="0"/>
                </a:spcAft>
              </a:pPr>
              <a:endParaRPr lang="en-US" b="1">
                <a:solidFill>
                  <a:srgbClr val="000000"/>
                </a:solidFill>
                <a:latin typeface="Times New Roman" pitchFamily="18" charset="0"/>
                <a:ea typeface="MS PGothic" pitchFamily="34" charset="-128"/>
              </a:endParaRPr>
            </a:p>
          </p:txBody>
        </p:sp>
        <p:sp>
          <p:nvSpPr>
            <p:cNvPr id="76819" name="Text Box 23"/>
            <p:cNvSpPr txBox="1">
              <a:spLocks noChangeArrowheads="1"/>
            </p:cNvSpPr>
            <p:nvPr/>
          </p:nvSpPr>
          <p:spPr bwMode="auto">
            <a:xfrm>
              <a:off x="2603090" y="816505"/>
              <a:ext cx="4344741" cy="512820"/>
            </a:xfrm>
            <a:prstGeom prst="rect">
              <a:avLst/>
            </a:prstGeom>
            <a:noFill/>
            <a:ln w="9525">
              <a:noFill/>
              <a:miter lim="800000"/>
              <a:headEnd/>
              <a:tailEnd/>
            </a:ln>
          </p:spPr>
          <p:txBody>
            <a:bodyPr>
              <a:spAutoFit/>
            </a:bodyPr>
            <a:lstStyle/>
            <a:p>
              <a:pPr algn="ctr" eaLnBrk="0" fontAlgn="base" hangingPunct="0">
                <a:lnSpc>
                  <a:spcPts val="1800"/>
                </a:lnSpc>
                <a:spcBef>
                  <a:spcPct val="0"/>
                </a:spcBef>
                <a:spcAft>
                  <a:spcPct val="0"/>
                </a:spcAft>
              </a:pPr>
              <a:r>
                <a:rPr lang="en-US" b="1" dirty="0">
                  <a:solidFill>
                    <a:srgbClr val="33CC33"/>
                  </a:solidFill>
                  <a:ea typeface="MS PGothic" pitchFamily="34" charset="-128"/>
                </a:rPr>
                <a:t>ROC curve</a:t>
              </a:r>
            </a:p>
            <a:p>
              <a:pPr algn="ctr" eaLnBrk="0" fontAlgn="base" hangingPunct="0">
                <a:lnSpc>
                  <a:spcPts val="1800"/>
                </a:lnSpc>
                <a:spcBef>
                  <a:spcPct val="0"/>
                </a:spcBef>
                <a:spcAft>
                  <a:spcPct val="0"/>
                </a:spcAft>
              </a:pPr>
              <a:r>
                <a:rPr lang="en-US" b="1" dirty="0">
                  <a:solidFill>
                    <a:srgbClr val="33CC33"/>
                  </a:solidFill>
                  <a:ea typeface="MS PGothic" pitchFamily="34" charset="-128"/>
                </a:rPr>
                <a:t>  </a:t>
              </a:r>
              <a:r>
                <a:rPr lang="en-US" sz="900" b="1" dirty="0">
                  <a:solidFill>
                    <a:srgbClr val="33CC33"/>
                  </a:solidFill>
                  <a:ea typeface="MS PGothic" pitchFamily="34" charset="-128"/>
                </a:rPr>
                <a:t>(“Receiver Operator Characteristic”)</a:t>
              </a:r>
            </a:p>
          </p:txBody>
        </p:sp>
      </p:grpSp>
      <p:sp>
        <p:nvSpPr>
          <p:cNvPr id="76820" name="Rectangle 28"/>
          <p:cNvSpPr>
            <a:spLocks noChangeArrowheads="1"/>
          </p:cNvSpPr>
          <p:nvPr/>
        </p:nvSpPr>
        <p:spPr bwMode="auto">
          <a:xfrm>
            <a:off x="747234" y="1708841"/>
            <a:ext cx="2705402" cy="2879644"/>
          </a:xfrm>
          <a:prstGeom prst="rect">
            <a:avLst/>
          </a:prstGeom>
          <a:noFill/>
          <a:ln w="9525">
            <a:noFill/>
            <a:miter lim="800000"/>
            <a:headEnd/>
            <a:tailEnd/>
          </a:ln>
        </p:spPr>
        <p:txBody>
          <a:bodyPr/>
          <a:lstStyle/>
          <a:p>
            <a:pPr marL="257244" indent="-257244" eaLnBrk="0" fontAlgn="base" hangingPunct="0">
              <a:spcBef>
                <a:spcPct val="20000"/>
              </a:spcBef>
              <a:spcAft>
                <a:spcPct val="0"/>
              </a:spcAft>
            </a:pPr>
            <a:r>
              <a:rPr lang="en-US" sz="1500" dirty="0">
                <a:solidFill>
                  <a:srgbClr val="000000"/>
                </a:solidFill>
                <a:ea typeface="MS PGothic" pitchFamily="34" charset="-128"/>
              </a:rPr>
              <a:t>ROC Curves</a:t>
            </a:r>
            <a:r>
              <a:rPr lang="zh-CN" altLang="en-US" sz="1500" dirty="0">
                <a:solidFill>
                  <a:srgbClr val="000000"/>
                </a:solidFill>
                <a:ea typeface="MS PGothic" pitchFamily="34" charset="-128"/>
              </a:rPr>
              <a:t>：</a:t>
            </a:r>
            <a:endParaRPr lang="en-US" sz="1500" dirty="0">
              <a:solidFill>
                <a:srgbClr val="000000"/>
              </a:solidFill>
              <a:ea typeface="MS PGothic" pitchFamily="34" charset="-128"/>
            </a:endParaRPr>
          </a:p>
          <a:p>
            <a:pPr marL="557361" lvl="1" indent="-214370" eaLnBrk="0" fontAlgn="base" hangingPunct="0">
              <a:spcBef>
                <a:spcPct val="20000"/>
              </a:spcBef>
              <a:spcAft>
                <a:spcPct val="0"/>
              </a:spcAft>
              <a:buFontTx/>
              <a:buChar char="•"/>
            </a:pPr>
            <a:r>
              <a:rPr lang="zh-CN" altLang="en-US" sz="1350" dirty="0">
                <a:solidFill>
                  <a:srgbClr val="000000"/>
                </a:solidFill>
                <a:ea typeface="MS PGothic" pitchFamily="34" charset="-128"/>
              </a:rPr>
              <a:t>计算不同阈值下的真阳率和假阳率</a:t>
            </a:r>
            <a:endParaRPr lang="en-US" sz="1350" dirty="0">
              <a:solidFill>
                <a:srgbClr val="000000"/>
              </a:solidFill>
              <a:ea typeface="MS PGothic" pitchFamily="34" charset="-128"/>
            </a:endParaRPr>
          </a:p>
          <a:p>
            <a:pPr marL="557361" lvl="1" indent="-214370" eaLnBrk="0" fontAlgn="base" hangingPunct="0">
              <a:spcBef>
                <a:spcPct val="20000"/>
              </a:spcBef>
              <a:spcAft>
                <a:spcPct val="0"/>
              </a:spcAft>
              <a:buFontTx/>
              <a:buChar char="•"/>
            </a:pPr>
            <a:r>
              <a:rPr lang="zh-CN" altLang="en-US" sz="1350" dirty="0">
                <a:solidFill>
                  <a:srgbClr val="000000"/>
                </a:solidFill>
                <a:ea typeface="MS PGothic" pitchFamily="34" charset="-128"/>
              </a:rPr>
              <a:t>最大化曲线下面积</a:t>
            </a:r>
            <a:r>
              <a:rPr lang="en-US" altLang="zh-CN" sz="1350" dirty="0">
                <a:solidFill>
                  <a:srgbClr val="000000"/>
                </a:solidFill>
                <a:ea typeface="MS PGothic" pitchFamily="34" charset="-128"/>
              </a:rPr>
              <a:t>(AUC, </a:t>
            </a:r>
            <a:r>
              <a:rPr lang="en-US" sz="1350" dirty="0">
                <a:solidFill>
                  <a:srgbClr val="000000"/>
                </a:solidFill>
                <a:ea typeface="MS PGothic" pitchFamily="34" charset="-128"/>
              </a:rPr>
              <a:t>area under the curve)</a:t>
            </a:r>
          </a:p>
          <a:p>
            <a:pPr marL="557361" lvl="1" indent="-214370" eaLnBrk="0" fontAlgn="base" hangingPunct="0">
              <a:spcBef>
                <a:spcPct val="20000"/>
              </a:spcBef>
              <a:spcAft>
                <a:spcPct val="0"/>
              </a:spcAft>
              <a:buFontTx/>
              <a:buChar char="•"/>
            </a:pPr>
            <a:r>
              <a:rPr lang="en-US" sz="1350" dirty="0">
                <a:solidFill>
                  <a:srgbClr val="000000"/>
                </a:solidFill>
                <a:ea typeface="MS PGothic" pitchFamily="34" charset="-128"/>
              </a:rPr>
              <a:t> </a:t>
            </a:r>
            <a:r>
              <a:rPr lang="zh-CN" altLang="en-US" sz="1350" dirty="0">
                <a:solidFill>
                  <a:srgbClr val="000000"/>
                </a:solidFill>
                <a:ea typeface="MS PGothic" pitchFamily="34" charset="-128"/>
              </a:rPr>
              <a:t>可以比较不同的特征匹配方法</a:t>
            </a:r>
            <a:endParaRPr lang="en-US" sz="1350" dirty="0">
              <a:solidFill>
                <a:srgbClr val="000000"/>
              </a:solidFill>
              <a:ea typeface="MS PGothic" pitchFamily="34" charset="-128"/>
            </a:endParaRPr>
          </a:p>
          <a:p>
            <a:pPr marL="557361" lvl="1" indent="-214370" eaLnBrk="0" fontAlgn="base" hangingPunct="0">
              <a:spcBef>
                <a:spcPct val="20000"/>
              </a:spcBef>
              <a:spcAft>
                <a:spcPct val="0"/>
              </a:spcAft>
              <a:buFontTx/>
              <a:buChar char="•"/>
            </a:pPr>
            <a:r>
              <a:rPr lang="zh-CN" altLang="en-US" sz="1350" dirty="0">
                <a:solidFill>
                  <a:srgbClr val="000000"/>
                </a:solidFill>
                <a:ea typeface="MS PGothic" pitchFamily="34" charset="-128"/>
              </a:rPr>
              <a:t>更多信息</a:t>
            </a:r>
            <a:r>
              <a:rPr lang="en-US" sz="1350" dirty="0">
                <a:solidFill>
                  <a:srgbClr val="000000"/>
                </a:solidFill>
                <a:ea typeface="MS PGothic" pitchFamily="34" charset="-128"/>
              </a:rPr>
              <a:t>:  </a:t>
            </a:r>
            <a:r>
              <a:rPr lang="en-US" sz="900" dirty="0">
                <a:solidFill>
                  <a:srgbClr val="000000"/>
                </a:solidFill>
                <a:ea typeface="MS PGothic" pitchFamily="34" charset="-128"/>
                <a:hlinkClick r:id="rId3"/>
              </a:rPr>
              <a:t>http://en.wikipedia.org/wiki/Receiver_operating_characteristic</a:t>
            </a:r>
            <a:r>
              <a:rPr lang="en-US" sz="900" dirty="0">
                <a:solidFill>
                  <a:srgbClr val="000000"/>
                </a:solidFill>
                <a:ea typeface="MS PGothic" pitchFamily="34" charset="-128"/>
              </a:rPr>
              <a:t> </a:t>
            </a:r>
          </a:p>
        </p:txBody>
      </p:sp>
      <p:sp>
        <p:nvSpPr>
          <p:cNvPr id="25" name="Rectangle 4">
            <a:extLst>
              <a:ext uri="{FF2B5EF4-FFF2-40B4-BE49-F238E27FC236}">
                <a16:creationId xmlns:a16="http://schemas.microsoft.com/office/drawing/2014/main" id="{97574700-7B24-4F04-B0DB-2C78FB65B992}"/>
              </a:ext>
            </a:extLst>
          </p:cNvPr>
          <p:cNvSpPr txBox="1">
            <a:spLocks noChangeArrowheads="1"/>
          </p:cNvSpPr>
          <p:nvPr/>
        </p:nvSpPr>
        <p:spPr>
          <a:xfrm>
            <a:off x="3452636" y="246989"/>
            <a:ext cx="2572544" cy="85751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性能评价</a:t>
            </a:r>
            <a:endParaRPr lang="en-US" sz="3600" dirty="0"/>
          </a:p>
        </p:txBody>
      </p:sp>
      <p:sp>
        <p:nvSpPr>
          <p:cNvPr id="26" name="Rectangle 5">
            <a:extLst>
              <a:ext uri="{FF2B5EF4-FFF2-40B4-BE49-F238E27FC236}">
                <a16:creationId xmlns:a16="http://schemas.microsoft.com/office/drawing/2014/main" id="{ADFE8DD4-0151-4028-809C-ADBFDFD909A8}"/>
              </a:ext>
            </a:extLst>
          </p:cNvPr>
          <p:cNvSpPr txBox="1">
            <a:spLocks noChangeArrowheads="1"/>
          </p:cNvSpPr>
          <p:nvPr/>
        </p:nvSpPr>
        <p:spPr>
          <a:xfrm>
            <a:off x="1519633" y="939814"/>
            <a:ext cx="3322118" cy="835555"/>
          </a:xfrm>
          <a:prstGeom prst="rect">
            <a:avLst/>
          </a:prstGeom>
        </p:spPr>
        <p:txBody>
          <a:bodyPr>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None/>
            </a:pPr>
            <a:r>
              <a:rPr lang="zh-CN" altLang="en-US" sz="1500" dirty="0"/>
              <a:t>我们如何衡量特征匹配的性能？</a:t>
            </a:r>
            <a:endParaRPr lang="en-US" altLang="zh-CN" sz="1500" dirty="0"/>
          </a:p>
          <a:p>
            <a:pPr>
              <a:buFontTx/>
              <a:buNone/>
            </a:pPr>
            <a:r>
              <a:rPr lang="en-US" altLang="zh-CN" sz="1800" dirty="0">
                <a:solidFill>
                  <a:srgbClr val="FF0000"/>
                </a:solidFill>
              </a:rPr>
              <a:t>ROC </a:t>
            </a:r>
            <a:r>
              <a:rPr lang="zh-CN" altLang="en-US" sz="1800" dirty="0">
                <a:solidFill>
                  <a:srgbClr val="FF0000"/>
                </a:solidFill>
              </a:rPr>
              <a:t>曲线，接收者操作特征曲线</a:t>
            </a:r>
            <a:endParaRPr lang="en-US" altLang="zh-CN" sz="1500" dirty="0">
              <a:solidFill>
                <a:srgbClr val="FF0000"/>
              </a:solidFill>
            </a:endParaRPr>
          </a:p>
        </p:txBody>
      </p:sp>
      <p:pic>
        <p:nvPicPr>
          <p:cNvPr id="6" name="Picture 5">
            <a:extLst>
              <a:ext uri="{FF2B5EF4-FFF2-40B4-BE49-F238E27FC236}">
                <a16:creationId xmlns:a16="http://schemas.microsoft.com/office/drawing/2014/main" id="{05E093D1-5BDF-8599-00F7-733C5E403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1848" y="4476433"/>
            <a:ext cx="1606724" cy="594001"/>
          </a:xfrm>
          <a:prstGeom prst="rect">
            <a:avLst/>
          </a:prstGeom>
        </p:spPr>
      </p:pic>
      <p:pic>
        <p:nvPicPr>
          <p:cNvPr id="8" name="Picture 7">
            <a:extLst>
              <a:ext uri="{FF2B5EF4-FFF2-40B4-BE49-F238E27FC236}">
                <a16:creationId xmlns:a16="http://schemas.microsoft.com/office/drawing/2014/main" id="{B9CBABAC-3FD3-1D53-9A43-21975F81B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3266" y="2828973"/>
            <a:ext cx="1619412" cy="598692"/>
          </a:xfrm>
          <a:prstGeom prst="rect">
            <a:avLst/>
          </a:prstGeom>
        </p:spPr>
      </p:pic>
      <p:sp>
        <p:nvSpPr>
          <p:cNvPr id="9" name="TextBox 8">
            <a:extLst>
              <a:ext uri="{FF2B5EF4-FFF2-40B4-BE49-F238E27FC236}">
                <a16:creationId xmlns:a16="http://schemas.microsoft.com/office/drawing/2014/main" id="{D7169847-CF86-0F59-0BAE-310B91E4A0BC}"/>
              </a:ext>
            </a:extLst>
          </p:cNvPr>
          <p:cNvSpPr txBox="1"/>
          <p:nvPr/>
        </p:nvSpPr>
        <p:spPr>
          <a:xfrm>
            <a:off x="3511535" y="3427665"/>
            <a:ext cx="1619411" cy="646331"/>
          </a:xfrm>
          <a:prstGeom prst="rect">
            <a:avLst/>
          </a:prstGeom>
          <a:noFill/>
        </p:spPr>
        <p:txBody>
          <a:bodyPr wrap="square" rtlCol="0">
            <a:spAutoFit/>
          </a:bodyPr>
          <a:lstStyle/>
          <a:p>
            <a:r>
              <a:rPr lang="en-US" dirty="0">
                <a:latin typeface="Songti TC" panose="02010600040101010101" pitchFamily="2" charset="-120"/>
                <a:ea typeface="Songti TC" panose="02010600040101010101" pitchFamily="2" charset="-120"/>
              </a:rPr>
              <a:t>TPR=1-漏诊率</a:t>
            </a:r>
            <a:endParaRPr lang="en-US" altLang="zh-CN" dirty="0">
              <a:latin typeface="Songti TC" panose="02010600040101010101" pitchFamily="2" charset="-120"/>
              <a:ea typeface="Songti TC" panose="02010600040101010101" pitchFamily="2" charset="-120"/>
            </a:endParaRPr>
          </a:p>
          <a:p>
            <a:r>
              <a:rPr lang="zh-CN" altLang="en-US" dirty="0">
                <a:latin typeface="Songti TC" panose="02010600040101010101" pitchFamily="2" charset="-120"/>
                <a:ea typeface="Songti TC" panose="02010600040101010101" pitchFamily="2" charset="-120"/>
              </a:rPr>
              <a:t>越接近</a:t>
            </a:r>
            <a:r>
              <a:rPr lang="en-US" altLang="zh-CN" dirty="0">
                <a:latin typeface="Songti TC" panose="02010600040101010101" pitchFamily="2" charset="-120"/>
                <a:ea typeface="Songti TC" panose="02010600040101010101" pitchFamily="2" charset="-120"/>
              </a:rPr>
              <a:t>1</a:t>
            </a:r>
            <a:r>
              <a:rPr lang="zh-CN" altLang="en-US" dirty="0">
                <a:latin typeface="Songti TC" panose="02010600040101010101" pitchFamily="2" charset="-120"/>
                <a:ea typeface="Songti TC" panose="02010600040101010101" pitchFamily="2" charset="-120"/>
              </a:rPr>
              <a:t>越好</a:t>
            </a:r>
            <a:endParaRPr lang="en-US" dirty="0">
              <a:latin typeface="Songti TC" panose="02010600040101010101" pitchFamily="2" charset="-120"/>
              <a:ea typeface="Songti TC" panose="02010600040101010101" pitchFamily="2" charset="-120"/>
            </a:endParaRPr>
          </a:p>
        </p:txBody>
      </p:sp>
      <p:sp>
        <p:nvSpPr>
          <p:cNvPr id="10" name="TextBox 9">
            <a:extLst>
              <a:ext uri="{FF2B5EF4-FFF2-40B4-BE49-F238E27FC236}">
                <a16:creationId xmlns:a16="http://schemas.microsoft.com/office/drawing/2014/main" id="{FE464C8C-4A59-B878-F0BF-9AD24C0B13D7}"/>
              </a:ext>
            </a:extLst>
          </p:cNvPr>
          <p:cNvSpPr txBox="1"/>
          <p:nvPr/>
        </p:nvSpPr>
        <p:spPr>
          <a:xfrm>
            <a:off x="7387196" y="4127102"/>
            <a:ext cx="1619411" cy="646331"/>
          </a:xfrm>
          <a:prstGeom prst="rect">
            <a:avLst/>
          </a:prstGeom>
          <a:noFill/>
        </p:spPr>
        <p:txBody>
          <a:bodyPr wrap="square" rtlCol="0">
            <a:spAutoFit/>
          </a:bodyPr>
          <a:lstStyle/>
          <a:p>
            <a:r>
              <a:rPr lang="en-US" dirty="0">
                <a:latin typeface="Songti TC" panose="02010600040101010101" pitchFamily="2" charset="-120"/>
                <a:ea typeface="Songti TC" panose="02010600040101010101" pitchFamily="2" charset="-120"/>
              </a:rPr>
              <a:t>FPR=</a:t>
            </a:r>
            <a:r>
              <a:rPr lang="en-US" dirty="0" err="1">
                <a:latin typeface="Songti TC" panose="02010600040101010101" pitchFamily="2" charset="-120"/>
                <a:ea typeface="Songti TC" panose="02010600040101010101" pitchFamily="2" charset="-120"/>
              </a:rPr>
              <a:t>误诊率</a:t>
            </a:r>
            <a:endParaRPr lang="en-US" altLang="zh-CN" dirty="0">
              <a:latin typeface="Songti TC" panose="02010600040101010101" pitchFamily="2" charset="-120"/>
              <a:ea typeface="Songti TC" panose="02010600040101010101" pitchFamily="2" charset="-120"/>
            </a:endParaRPr>
          </a:p>
          <a:p>
            <a:r>
              <a:rPr lang="zh-CN" altLang="en-US" dirty="0">
                <a:latin typeface="Songti TC" panose="02010600040101010101" pitchFamily="2" charset="-120"/>
                <a:ea typeface="Songti TC" panose="02010600040101010101" pitchFamily="2" charset="-120"/>
              </a:rPr>
              <a:t>越接近</a:t>
            </a:r>
            <a:r>
              <a:rPr lang="en-US" altLang="zh-CN">
                <a:latin typeface="Songti TC" panose="02010600040101010101" pitchFamily="2" charset="-120"/>
                <a:ea typeface="Songti TC" panose="02010600040101010101" pitchFamily="2" charset="-120"/>
              </a:rPr>
              <a:t>0</a:t>
            </a:r>
            <a:r>
              <a:rPr lang="zh-CN" altLang="en-US">
                <a:latin typeface="Songti TC" panose="02010600040101010101" pitchFamily="2" charset="-120"/>
                <a:ea typeface="Songti TC" panose="02010600040101010101" pitchFamily="2" charset="-120"/>
              </a:rPr>
              <a:t>越</a:t>
            </a:r>
            <a:r>
              <a:rPr lang="zh-CN" altLang="en-US" dirty="0">
                <a:latin typeface="Songti TC" panose="02010600040101010101" pitchFamily="2" charset="-120"/>
                <a:ea typeface="Songti TC" panose="02010600040101010101" pitchFamily="2" charset="-120"/>
              </a:rPr>
              <a:t>好</a:t>
            </a:r>
            <a:endParaRPr lang="en-US" dirty="0">
              <a:latin typeface="Songti TC" panose="02010600040101010101" pitchFamily="2" charset="-120"/>
              <a:ea typeface="Songti TC" panose="02010600040101010101" pitchFamily="2" charset="-12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098800" y="-78105"/>
            <a:ext cx="6248400" cy="8534400"/>
          </a:xfrm>
          <a:prstGeom prst="rect">
            <a:avLst/>
          </a:prstGeom>
        </p:spPr>
      </p:pic>
      <p:sp>
        <p:nvSpPr>
          <p:cNvPr id="3" name="矩形 2"/>
          <p:cNvSpPr/>
          <p:nvPr/>
        </p:nvSpPr>
        <p:spPr>
          <a:xfrm>
            <a:off x="0" y="3459027"/>
            <a:ext cx="9144000" cy="1685108"/>
          </a:xfrm>
          <a:prstGeom prst="rect">
            <a:avLst/>
          </a:prstGeom>
          <a:solidFill>
            <a:srgbClr val="111D33">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 y="2464741"/>
            <a:ext cx="5584371" cy="1606732"/>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dirty="0"/>
          </a:p>
        </p:txBody>
      </p:sp>
      <p:sp>
        <p:nvSpPr>
          <p:cNvPr id="9" name="文本框 8"/>
          <p:cNvSpPr txBox="1"/>
          <p:nvPr/>
        </p:nvSpPr>
        <p:spPr>
          <a:xfrm>
            <a:off x="140431" y="2741311"/>
            <a:ext cx="5050155" cy="1568450"/>
          </a:xfrm>
          <a:prstGeom prst="rect">
            <a:avLst/>
          </a:prstGeom>
          <a:noFill/>
        </p:spPr>
        <p:txBody>
          <a:bodyPr wrap="none" rtlCol="0">
            <a:spAutoFit/>
          </a:bodyPr>
          <a:lstStyle/>
          <a:p>
            <a:pPr algn="l"/>
            <a:r>
              <a:rPr lang="en-US" altLang="zh-CN" sz="9600" spc="300" dirty="0">
                <a:solidFill>
                  <a:schemeClr val="tx1">
                    <a:lumMod val="75000"/>
                    <a:lumOff val="25000"/>
                  </a:schemeClr>
                </a:solidFill>
                <a:latin typeface="Adobe Gothic Std B" panose="020B0800000000000000" pitchFamily="34" charset="-128"/>
                <a:ea typeface="Adobe Gothic Std B" panose="020B0800000000000000" pitchFamily="34" charset="-128"/>
              </a:rPr>
              <a:t>THANKS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5">
            <a:extLst>
              <a:ext uri="{FF2B5EF4-FFF2-40B4-BE49-F238E27FC236}">
                <a16:creationId xmlns:a16="http://schemas.microsoft.com/office/drawing/2014/main" id="{F7D8FA25-833B-41E8-BC8D-273B63CEECDC}"/>
              </a:ext>
            </a:extLst>
          </p:cNvPr>
          <p:cNvPicPr>
            <a:picLocks noChangeAspect="1"/>
          </p:cNvPicPr>
          <p:nvPr/>
        </p:nvPicPr>
        <p:blipFill rotWithShape="1">
          <a:blip r:embed="rId3"/>
          <a:srcRect t="-1" b="74746"/>
          <a:stretch/>
        </p:blipFill>
        <p:spPr>
          <a:xfrm>
            <a:off x="0" y="3196407"/>
            <a:ext cx="9144000" cy="1948681"/>
          </a:xfrm>
          <a:prstGeom prst="rect">
            <a:avLst/>
          </a:prstGeom>
        </p:spPr>
      </p:pic>
      <p:pic>
        <p:nvPicPr>
          <p:cNvPr id="68612" name="Picture 4" descr="homography"/>
          <p:cNvPicPr>
            <a:picLocks noChangeAspect="1" noChangeArrowheads="1"/>
          </p:cNvPicPr>
          <p:nvPr/>
        </p:nvPicPr>
        <p:blipFill>
          <a:blip r:embed="rId4" cstate="print"/>
          <a:srcRect/>
          <a:stretch>
            <a:fillRect/>
          </a:stretch>
        </p:blipFill>
        <p:spPr bwMode="auto">
          <a:xfrm>
            <a:off x="1637674" y="2284512"/>
            <a:ext cx="5868652" cy="2736304"/>
          </a:xfrm>
          <a:prstGeom prst="rect">
            <a:avLst/>
          </a:prstGeom>
          <a:noFill/>
          <a:ln w="9525">
            <a:noFill/>
            <a:miter lim="800000"/>
            <a:headEnd/>
            <a:tailEnd/>
          </a:ln>
        </p:spPr>
      </p:pic>
      <p:sp>
        <p:nvSpPr>
          <p:cNvPr id="9" name="Rectangle 6">
            <a:extLst>
              <a:ext uri="{FF2B5EF4-FFF2-40B4-BE49-F238E27FC236}">
                <a16:creationId xmlns:a16="http://schemas.microsoft.com/office/drawing/2014/main" id="{8D09BA54-64B4-4463-B6A4-03D37B1F592E}"/>
              </a:ext>
            </a:extLst>
          </p:cNvPr>
          <p:cNvSpPr>
            <a:spLocks noChangeArrowheads="1"/>
          </p:cNvSpPr>
          <p:nvPr/>
        </p:nvSpPr>
        <p:spPr bwMode="auto">
          <a:xfrm>
            <a:off x="1799692" y="1121359"/>
            <a:ext cx="6135993" cy="1242263"/>
          </a:xfrm>
          <a:prstGeom prst="rect">
            <a:avLst/>
          </a:prstGeom>
          <a:noFill/>
          <a:ln w="9525">
            <a:noFill/>
            <a:miter lim="800000"/>
            <a:headEnd/>
            <a:tailEnd/>
          </a:ln>
        </p:spPr>
        <p:txBody>
          <a:bodyPr wrap="square">
            <a:spAutoFit/>
          </a:bodyPr>
          <a:lstStyle/>
          <a:p>
            <a:pPr eaLnBrk="0" hangingPunct="0">
              <a:lnSpc>
                <a:spcPts val="2000"/>
              </a:lnSpc>
              <a:spcBef>
                <a:spcPct val="50000"/>
              </a:spcBef>
              <a:buFontTx/>
              <a:buChar char="•"/>
            </a:pPr>
            <a:r>
              <a:rPr lang="en-US" sz="2400" dirty="0">
                <a:solidFill>
                  <a:srgbClr val="000000"/>
                </a:solidFill>
                <a:cs typeface="Times New Roman" pitchFamily="18" charset="0"/>
              </a:rPr>
              <a:t> </a:t>
            </a:r>
            <a:r>
              <a:rPr lang="zh-CN" altLang="en-US" sz="2400" dirty="0">
                <a:solidFill>
                  <a:srgbClr val="000000"/>
                </a:solidFill>
                <a:cs typeface="Times New Roman" pitchFamily="18" charset="0"/>
              </a:rPr>
              <a:t>在两幅图片中检测局部特征点</a:t>
            </a:r>
            <a:endParaRPr lang="en-US" altLang="zh-CN" sz="2400" dirty="0">
              <a:solidFill>
                <a:srgbClr val="000000"/>
              </a:solidFill>
              <a:cs typeface="Times New Roman" pitchFamily="18" charset="0"/>
            </a:endParaRPr>
          </a:p>
          <a:p>
            <a:pPr eaLnBrk="0" hangingPunct="0">
              <a:lnSpc>
                <a:spcPts val="2000"/>
              </a:lnSpc>
              <a:spcBef>
                <a:spcPct val="50000"/>
              </a:spcBef>
              <a:buFontTx/>
              <a:buChar char="•"/>
            </a:pPr>
            <a:r>
              <a:rPr lang="zh-CN" altLang="en-US" sz="2400" dirty="0">
                <a:solidFill>
                  <a:srgbClr val="000000"/>
                </a:solidFill>
                <a:cs typeface="Times New Roman" pitchFamily="18" charset="0"/>
              </a:rPr>
              <a:t> 找到对应匹配的特征点</a:t>
            </a:r>
            <a:endParaRPr lang="en-US" altLang="zh-CN" sz="2400" dirty="0">
              <a:solidFill>
                <a:srgbClr val="000000"/>
              </a:solidFill>
              <a:cs typeface="Times New Roman" pitchFamily="18" charset="0"/>
            </a:endParaRPr>
          </a:p>
          <a:p>
            <a:pPr eaLnBrk="0" hangingPunct="0">
              <a:lnSpc>
                <a:spcPts val="2000"/>
              </a:lnSpc>
              <a:spcBef>
                <a:spcPct val="50000"/>
              </a:spcBef>
              <a:buFontTx/>
              <a:buChar char="•"/>
            </a:pPr>
            <a:r>
              <a:rPr lang="zh-CN" altLang="en-US" sz="2400" dirty="0">
                <a:solidFill>
                  <a:srgbClr val="000000"/>
                </a:solidFill>
                <a:cs typeface="Times New Roman" pitchFamily="18" charset="0"/>
              </a:rPr>
              <a:t> 利用匹配的点集进行图像对齐</a:t>
            </a:r>
            <a:endParaRPr lang="en-US" sz="2400" dirty="0">
              <a:solidFill>
                <a:srgbClr val="000000"/>
              </a:solidFill>
              <a:cs typeface="Times New Roman" pitchFamily="18" charset="0"/>
            </a:endParaRPr>
          </a:p>
        </p:txBody>
      </p:sp>
      <p:sp>
        <p:nvSpPr>
          <p:cNvPr id="10" name="Rectangle 2">
            <a:extLst>
              <a:ext uri="{FF2B5EF4-FFF2-40B4-BE49-F238E27FC236}">
                <a16:creationId xmlns:a16="http://schemas.microsoft.com/office/drawing/2014/main" id="{192F6B11-7F73-4F41-8ED9-49F6F7C8E88E}"/>
              </a:ext>
            </a:extLst>
          </p:cNvPr>
          <p:cNvSpPr txBox="1">
            <a:spLocks noChangeArrowheads="1"/>
          </p:cNvSpPr>
          <p:nvPr/>
        </p:nvSpPr>
        <p:spPr>
          <a:xfrm>
            <a:off x="1465891" y="448308"/>
            <a:ext cx="6135993" cy="6925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a:t>局部特征检测与匹配</a:t>
            </a:r>
            <a:endParaRPr lang="ru-RU" sz="3600" dirty="0"/>
          </a:p>
        </p:txBody>
      </p:sp>
    </p:spTree>
  </p:cSld>
  <p:clrMapOvr>
    <a:masterClrMapping/>
  </p:clrMapOvr>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2538</TotalTime>
  <Words>2994</Words>
  <Application>Microsoft Macintosh PowerPoint</Application>
  <PresentationFormat>Custom</PresentationFormat>
  <Paragraphs>474</Paragraphs>
  <Slides>89</Slides>
  <Notes>65</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4</vt:i4>
      </vt:variant>
      <vt:variant>
        <vt:lpstr>Slide Titles</vt:lpstr>
      </vt:variant>
      <vt:variant>
        <vt:i4>89</vt:i4>
      </vt:variant>
    </vt:vector>
  </HeadingPairs>
  <TitlesOfParts>
    <vt:vector size="107" baseType="lpstr">
      <vt:lpstr>-apple-system</vt:lpstr>
      <vt:lpstr>Adobe Gothic Std B</vt:lpstr>
      <vt:lpstr>Arial Unicode MS</vt:lpstr>
      <vt:lpstr>AvantGarde Bk BT</vt:lpstr>
      <vt:lpstr>微软雅黑</vt:lpstr>
      <vt:lpstr>Songti TC</vt:lpstr>
      <vt:lpstr>博洋行书 7000</vt:lpstr>
      <vt:lpstr>Arial</vt:lpstr>
      <vt:lpstr>Calibri</vt:lpstr>
      <vt:lpstr>Cambria Math</vt:lpstr>
      <vt:lpstr>Symbol</vt:lpstr>
      <vt:lpstr>Tahoma</vt:lpstr>
      <vt:lpstr>Times New Roman</vt:lpstr>
      <vt:lpstr>第一PPT，www.1ppt.com</vt:lpstr>
      <vt:lpstr>Bitmap Image</vt:lpstr>
      <vt:lpstr>Equation</vt:lpstr>
      <vt:lpstr>CorelDRAW</vt:lpstr>
      <vt:lpstr>Image</vt:lpstr>
      <vt:lpstr>PowerPoint Presentation</vt:lpstr>
      <vt:lpstr>PowerPoint Presentation</vt:lpstr>
      <vt:lpstr>图像匹配</vt:lpstr>
      <vt:lpstr>视角光线变化剧烈</vt:lpstr>
      <vt:lpstr>这两幅图片有重叠地区域吗</vt:lpstr>
      <vt:lpstr>仔细看彩色方框…他们对应同一区域</vt:lpstr>
      <vt:lpstr>PowerPoint Presentation</vt:lpstr>
      <vt:lpstr>PowerPoint Presentation</vt:lpstr>
      <vt:lpstr>PowerPoint Presentation</vt:lpstr>
      <vt:lpstr>PowerPoint Presentation</vt:lpstr>
      <vt:lpstr>PowerPoint Presentation</vt:lpstr>
      <vt:lpstr>视角变换</vt:lpstr>
      <vt:lpstr>光线变化</vt:lpstr>
      <vt:lpstr>其他问题…</vt:lpstr>
      <vt:lpstr>局部不变性特征</vt:lpstr>
      <vt:lpstr>Main questions</vt:lpstr>
      <vt:lpstr>PowerPoint Presentation</vt:lpstr>
      <vt:lpstr>角点（Corner）</vt:lpstr>
      <vt:lpstr>角点作为独特的兴趣点</vt:lpstr>
      <vt:lpstr>PowerPoint Presentation</vt:lpstr>
      <vt:lpstr>Harris 角点检测</vt:lpstr>
      <vt:lpstr>PowerPoint Presentation</vt:lpstr>
      <vt:lpstr>PowerPoint Presentation</vt:lpstr>
      <vt:lpstr>PowerPoint Presentation</vt:lpstr>
      <vt:lpstr>PowerPoint Presentation</vt:lpstr>
      <vt:lpstr>PowerPoint Presentation</vt:lpstr>
      <vt:lpstr>Harris 角点检测</vt:lpstr>
      <vt:lpstr>Harris Detector: 样例</vt:lpstr>
      <vt:lpstr>Harris Detector:样例</vt:lpstr>
      <vt:lpstr>Harris Detector:样例</vt:lpstr>
      <vt:lpstr>Harris Detector: Workflow</vt:lpstr>
      <vt:lpstr>Harris Detector: 样例</vt:lpstr>
      <vt:lpstr>Harris 角点检测: Properties</vt:lpstr>
      <vt:lpstr>PowerPoint Presentation</vt:lpstr>
      <vt:lpstr>PowerPoint Presentation</vt:lpstr>
      <vt:lpstr>PowerPoint Presentation</vt:lpstr>
      <vt:lpstr>穷举尺度</vt:lpstr>
      <vt:lpstr>穷举尺度</vt:lpstr>
      <vt:lpstr>PowerPoint Presentation</vt:lpstr>
      <vt:lpstr>穷举尺度</vt:lpstr>
      <vt:lpstr>Scale Invariance</vt:lpstr>
      <vt:lpstr>自动尺度选择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尺度空间方法</vt:lpstr>
      <vt:lpstr>用什么样的函数？</vt:lpstr>
      <vt:lpstr>用什么样的函数？</vt:lpstr>
      <vt:lpstr>用什么样的函数？</vt:lpstr>
      <vt:lpstr>PowerPoint Presentation</vt:lpstr>
      <vt:lpstr>PowerPoint Presentation</vt:lpstr>
      <vt:lpstr>PowerPoint Presentation</vt:lpstr>
      <vt:lpstr>PowerPoint Presentation</vt:lpstr>
      <vt:lpstr>PowerPoint Presentation</vt:lpstr>
      <vt:lpstr>PowerPoint Presentation</vt:lpstr>
      <vt:lpstr>尺度不变特征点</vt:lpstr>
      <vt:lpstr>尺度空间斑点检测: Example</vt:lpstr>
      <vt:lpstr>尺度空间斑点检测: Example</vt:lpstr>
      <vt:lpstr>尺度空间斑点检测: Example</vt:lpstr>
      <vt:lpstr>PowerPoint Presentation</vt:lpstr>
      <vt:lpstr>PowerPoint Presentation</vt:lpstr>
      <vt:lpstr>差分高斯</vt:lpstr>
      <vt:lpstr>尺度不变特征检测: 总结</vt:lpstr>
      <vt:lpstr>Main questions</vt:lpstr>
      <vt:lpstr>特征描述子（descriptor）</vt:lpstr>
      <vt:lpstr>PowerPoint Presentation</vt:lpstr>
      <vt:lpstr>PowerPoint Presentation</vt:lpstr>
      <vt:lpstr>PowerPoint Presentation</vt:lpstr>
      <vt:lpstr>特征描述：SIFT方法</vt:lpstr>
      <vt:lpstr>梯度方向直方图</vt:lpstr>
      <vt:lpstr>PowerPoint Presentation</vt:lpstr>
      <vt:lpstr>特征描述：SIFT</vt:lpstr>
      <vt:lpstr>PowerPoint Presentation</vt:lpstr>
      <vt:lpstr>PowerPoint Presentation</vt:lpstr>
      <vt:lpstr>Main questions</vt:lpstr>
      <vt:lpstr>特征描述子（descriptor）</vt:lpstr>
      <vt:lpstr>特征匹配</vt:lpstr>
      <vt:lpstr>特征匹配</vt:lpstr>
      <vt:lpstr>匹配结果</vt:lpstr>
      <vt:lpstr>True/false positives</vt:lpstr>
      <vt:lpstr>性能评价</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第一PPT，www.1ppt.com</dc:description>
  <cp:lastModifiedBy>Kang Liu</cp:lastModifiedBy>
  <cp:revision>454</cp:revision>
  <dcterms:created xsi:type="dcterms:W3CDTF">2017-03-25T02:22:00Z</dcterms:created>
  <dcterms:modified xsi:type="dcterms:W3CDTF">2023-11-19T13:34:05Z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